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4"/>
  </p:notesMasterIdLst>
  <p:sldIdLst>
    <p:sldId id="409" r:id="rId3"/>
    <p:sldId id="410" r:id="rId4"/>
    <p:sldId id="411" r:id="rId5"/>
    <p:sldId id="412" r:id="rId6"/>
    <p:sldId id="465" r:id="rId7"/>
    <p:sldId id="424" r:id="rId8"/>
    <p:sldId id="416" r:id="rId9"/>
    <p:sldId id="425" r:id="rId10"/>
    <p:sldId id="426" r:id="rId11"/>
    <p:sldId id="417" r:id="rId12"/>
    <p:sldId id="461" r:id="rId13"/>
    <p:sldId id="462" r:id="rId15"/>
    <p:sldId id="463" r:id="rId16"/>
    <p:sldId id="464" r:id="rId17"/>
    <p:sldId id="427" r:id="rId18"/>
    <p:sldId id="428" r:id="rId19"/>
    <p:sldId id="414" r:id="rId20"/>
    <p:sldId id="421" r:id="rId21"/>
    <p:sldId id="429" r:id="rId22"/>
    <p:sldId id="430" r:id="rId23"/>
    <p:sldId id="431" r:id="rId24"/>
    <p:sldId id="432" r:id="rId25"/>
    <p:sldId id="433" r:id="rId26"/>
    <p:sldId id="434" r:id="rId27"/>
    <p:sldId id="435" r:id="rId28"/>
    <p:sldId id="436" r:id="rId29"/>
    <p:sldId id="437" r:id="rId30"/>
    <p:sldId id="438" r:id="rId31"/>
    <p:sldId id="415" r:id="rId32"/>
    <p:sldId id="439" r:id="rId33"/>
    <p:sldId id="440" r:id="rId34"/>
    <p:sldId id="454" r:id="rId35"/>
    <p:sldId id="466" r:id="rId36"/>
    <p:sldId id="441" r:id="rId37"/>
    <p:sldId id="423" r:id="rId38"/>
  </p:sldIdLst>
  <p:sldSz cx="12192000" cy="6858000"/>
  <p:notesSz cx="6858000" cy="9144000"/>
  <p:embeddedFontLst>
    <p:embeddedFont>
      <p:font typeface="微软雅黑" panose="020B0503020204020204" pitchFamily="34" charset="-122"/>
      <p:regular r:id="rId42"/>
    </p:embeddedFont>
    <p:embeddedFont>
      <p:font typeface="汉仪力量黑简" panose="00020600040101010101" charset="-122"/>
      <p:regular r:id="rId43"/>
    </p:embeddedFont>
    <p:embeddedFont>
      <p:font typeface="Calibri" panose="020F0502020204030204" charset="0"/>
      <p:regular r:id="rId44"/>
      <p:bold r:id="rId45"/>
      <p:italic r:id="rId46"/>
      <p:boldItalic r:id="rId47"/>
    </p:embeddedFont>
    <p:embeddedFont>
      <p:font typeface="Agency FB" panose="020B0503020202020204" pitchFamily="34" charset="0"/>
      <p:regular r:id="rId4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352E37"/>
    <a:srgbClr val="2169D3"/>
    <a:srgbClr val="174A95"/>
    <a:srgbClr val="184B97"/>
    <a:srgbClr val="174A94"/>
    <a:srgbClr val="194E9D"/>
    <a:srgbClr val="C3D7F6"/>
    <a:srgbClr val="A2C3F1"/>
    <a:srgbClr val="14ED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16" autoAdjust="0"/>
    <p:restoredTop sz="94660"/>
  </p:normalViewPr>
  <p:slideViewPr>
    <p:cSldViewPr snapToGrid="0" showGuides="1">
      <p:cViewPr varScale="1">
        <p:scale>
          <a:sx n="107" d="100"/>
          <a:sy n="107" d="100"/>
        </p:scale>
        <p:origin x="120" y="228"/>
      </p:cViewPr>
      <p:guideLst>
        <p:guide orient="horz" pos="2187"/>
        <p:guide pos="614"/>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8" Type="http://schemas.openxmlformats.org/officeDocument/2006/relationships/font" Target="fonts/font7.fntdata"/><Relationship Id="rId47" Type="http://schemas.openxmlformats.org/officeDocument/2006/relationships/font" Target="fonts/font6.fntdata"/><Relationship Id="rId46" Type="http://schemas.openxmlformats.org/officeDocument/2006/relationships/font" Target="fonts/font5.fntdata"/><Relationship Id="rId45" Type="http://schemas.openxmlformats.org/officeDocument/2006/relationships/font" Target="fonts/font4.fntdata"/><Relationship Id="rId44" Type="http://schemas.openxmlformats.org/officeDocument/2006/relationships/font" Target="fonts/font3.fntdata"/><Relationship Id="rId43" Type="http://schemas.openxmlformats.org/officeDocument/2006/relationships/font" Target="fonts/font2.fntdata"/><Relationship Id="rId42" Type="http://schemas.openxmlformats.org/officeDocument/2006/relationships/font" Target="fonts/font1.fntdata"/><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 Target="slides/slide2.xml"/><Relationship Id="rId39" Type="http://schemas.openxmlformats.org/officeDocument/2006/relationships/presProps" Target="presProps.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notesMaster" Target="notesMasters/notesMaster1.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KSO_TEMPLATE" hidden="1"/>
          <p:cNvSpPr/>
          <p:nvPr>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3.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tags" Target="../tags/tag76.xml"/><Relationship Id="rId2" Type="http://schemas.openxmlformats.org/officeDocument/2006/relationships/image" Target="../media/image18.png"/><Relationship Id="rId1" Type="http://schemas.openxmlformats.org/officeDocument/2006/relationships/tags" Target="../tags/tag75.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tags" Target="../tags/tag77.xml"/><Relationship Id="rId1" Type="http://schemas.openxmlformats.org/officeDocument/2006/relationships/image" Target="../media/image19.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tags" Target="../tags/tag78.xml"/><Relationship Id="rId1" Type="http://schemas.openxmlformats.org/officeDocument/2006/relationships/image" Target="../media/image20.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tags" Target="../tags/tag79.xml"/><Relationship Id="rId1" Type="http://schemas.openxmlformats.org/officeDocument/2006/relationships/image" Target="../media/image21.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tags" Target="../tags/tag81.xml"/><Relationship Id="rId1" Type="http://schemas.openxmlformats.org/officeDocument/2006/relationships/tags" Target="../tags/tag80.xml"/></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2.xml"/><Relationship Id="rId6" Type="http://schemas.openxmlformats.org/officeDocument/2006/relationships/tags" Target="../tags/tag84.xml"/><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5.xml"/><Relationship Id="rId1" Type="http://schemas.openxmlformats.org/officeDocument/2006/relationships/image" Target="../media/image3.jpe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2.xml"/><Relationship Id="rId5" Type="http://schemas.openxmlformats.org/officeDocument/2006/relationships/tags" Target="../tags/tag86.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2.xml"/><Relationship Id="rId6" Type="http://schemas.openxmlformats.org/officeDocument/2006/relationships/tags" Target="../tags/tag87.xml"/><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4.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xml"/><Relationship Id="rId3" Type="http://schemas.openxmlformats.org/officeDocument/2006/relationships/tags" Target="../tags/tag88.xml"/><Relationship Id="rId2" Type="http://schemas.openxmlformats.org/officeDocument/2006/relationships/image" Target="../media/image32.png"/><Relationship Id="rId1" Type="http://schemas.openxmlformats.org/officeDocument/2006/relationships/image" Target="../media/image25.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tags" Target="../tags/tag89.xml"/><Relationship Id="rId2" Type="http://schemas.openxmlformats.org/officeDocument/2006/relationships/image" Target="../media/image33.png"/><Relationship Id="rId1" Type="http://schemas.openxmlformats.org/officeDocument/2006/relationships/image" Target="../media/image25.pn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tags" Target="../tags/tag90.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25.pn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vmlDrawing" Target="../drawings/vmlDrawing1.vml"/><Relationship Id="rId4" Type="http://schemas.openxmlformats.org/officeDocument/2006/relationships/slideLayout" Target="../slideLayouts/slideLayout2.xml"/><Relationship Id="rId3" Type="http://schemas.openxmlformats.org/officeDocument/2006/relationships/tags" Target="../tags/tag91.xml"/><Relationship Id="rId2" Type="http://schemas.openxmlformats.org/officeDocument/2006/relationships/image" Target="../media/image36.png"/><Relationship Id="rId1"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2.xml"/><Relationship Id="rId3" Type="http://schemas.openxmlformats.org/officeDocument/2006/relationships/tags" Target="../tags/tag92.xml"/><Relationship Id="rId2" Type="http://schemas.openxmlformats.org/officeDocument/2006/relationships/image" Target="../media/image37.png"/><Relationship Id="rId1" Type="http://schemas.openxmlformats.org/officeDocument/2006/relationships/image" Target="../media/image25.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xml"/><Relationship Id="rId3" Type="http://schemas.openxmlformats.org/officeDocument/2006/relationships/tags" Target="../tags/tag93.xml"/><Relationship Id="rId2" Type="http://schemas.openxmlformats.org/officeDocument/2006/relationships/image" Target="../media/image38.png"/><Relationship Id="rId1" Type="http://schemas.openxmlformats.org/officeDocument/2006/relationships/image" Target="../media/image25.pn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tags" Target="../tags/tag94.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25.pn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2.xml"/><Relationship Id="rId4" Type="http://schemas.openxmlformats.org/officeDocument/2006/relationships/tags" Target="../tags/tag95.xml"/><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25.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2.xml"/><Relationship Id="rId3" Type="http://schemas.openxmlformats.org/officeDocument/2006/relationships/tags" Target="../tags/tag96.xml"/><Relationship Id="rId2" Type="http://schemas.openxmlformats.org/officeDocument/2006/relationships/image" Target="../media/image43.png"/><Relationship Id="rId1"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7.xml"/><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5.xml"/><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98.xml"/><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image" Target="../media/image25.png"/></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99.xml"/><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25.png"/><Relationship Id="rId1" Type="http://schemas.openxmlformats.org/officeDocument/2006/relationships/image" Target="../media/image47.png"/></Relationships>
</file>

<file path=ppt/slides/_rels/slide3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00.xml"/><Relationship Id="rId5" Type="http://schemas.openxmlformats.org/officeDocument/2006/relationships/image" Target="../media/image53.png"/><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25.png"/></Relationships>
</file>

<file path=ppt/slides/_rels/slide3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01.xml"/><Relationship Id="rId5" Type="http://schemas.openxmlformats.org/officeDocument/2006/relationships/image" Target="../media/image56.png"/><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image" Target="../media/image25.png"/></Relationships>
</file>

<file path=ppt/slides/_rels/slide3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02.xml"/><Relationship Id="rId5" Type="http://schemas.openxmlformats.org/officeDocument/2006/relationships/image" Target="../media/image59.png"/><Relationship Id="rId4" Type="http://schemas.openxmlformats.org/officeDocument/2006/relationships/image" Target="../media/image50.png"/><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3.xml"/><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6.xml"/><Relationship Id="rId2" Type="http://schemas.openxmlformats.org/officeDocument/2006/relationships/image" Target="../media/image5.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67.xml"/><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68.xml"/><Relationship Id="rId5" Type="http://schemas.openxmlformats.org/officeDocument/2006/relationships/image" Target="../media/image12.png"/><Relationship Id="rId4" Type="http://schemas.openxmlformats.org/officeDocument/2006/relationships/image" Target="../media/image11.jpeg"/><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71.xml"/><Relationship Id="rId5" Type="http://schemas.openxmlformats.org/officeDocument/2006/relationships/image" Target="../media/image14.png"/><Relationship Id="rId4" Type="http://schemas.openxmlformats.org/officeDocument/2006/relationships/image" Target="../media/image13.jpeg"/><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xml"/><Relationship Id="rId1" Type="http://schemas.openxmlformats.org/officeDocument/2006/relationships/image" Target="../media/image15.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73.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71" name="图片 470" descr="books-business-computer-connection-459654"/>
          <p:cNvPicPr>
            <a:picLocks noChangeAspect="1"/>
          </p:cNvPicPr>
          <p:nvPr/>
        </p:nvPicPr>
        <p:blipFill>
          <a:blip r:embed="rId1"/>
          <a:srcRect/>
          <a:stretch>
            <a:fillRect/>
          </a:stretch>
        </p:blipFill>
        <p:spPr>
          <a:xfrm>
            <a:off x="1908016" y="-347133"/>
            <a:ext cx="5809986" cy="6858000"/>
          </a:xfrm>
          <a:custGeom>
            <a:avLst/>
            <a:gdLst/>
            <a:ahLst/>
            <a:cxnLst>
              <a:cxn ang="3">
                <a:pos x="hc" y="t"/>
              </a:cxn>
              <a:cxn ang="cd2">
                <a:pos x="l" y="vc"/>
              </a:cxn>
              <a:cxn ang="cd4">
                <a:pos x="hc" y="b"/>
              </a:cxn>
              <a:cxn ang="0">
                <a:pos x="r" y="vc"/>
              </a:cxn>
            </a:cxnLst>
            <a:rect l="l" t="t" r="r" b="b"/>
            <a:pathLst>
              <a:path w="9150" h="10800">
                <a:moveTo>
                  <a:pt x="0" y="0"/>
                </a:moveTo>
                <a:lnTo>
                  <a:pt x="973" y="0"/>
                </a:lnTo>
                <a:lnTo>
                  <a:pt x="2191" y="0"/>
                </a:lnTo>
                <a:lnTo>
                  <a:pt x="3164" y="0"/>
                </a:lnTo>
                <a:lnTo>
                  <a:pt x="5986" y="0"/>
                </a:lnTo>
                <a:lnTo>
                  <a:pt x="6959" y="0"/>
                </a:lnTo>
                <a:lnTo>
                  <a:pt x="8177" y="0"/>
                </a:lnTo>
                <a:lnTo>
                  <a:pt x="9150" y="0"/>
                </a:lnTo>
                <a:lnTo>
                  <a:pt x="9150" y="10800"/>
                </a:lnTo>
                <a:lnTo>
                  <a:pt x="8177" y="10800"/>
                </a:lnTo>
                <a:lnTo>
                  <a:pt x="6959" y="10800"/>
                </a:lnTo>
                <a:lnTo>
                  <a:pt x="6466" y="10800"/>
                </a:lnTo>
                <a:lnTo>
                  <a:pt x="5986" y="10800"/>
                </a:lnTo>
                <a:lnTo>
                  <a:pt x="5493" y="10800"/>
                </a:lnTo>
                <a:lnTo>
                  <a:pt x="4275" y="10800"/>
                </a:lnTo>
                <a:lnTo>
                  <a:pt x="3302" y="10800"/>
                </a:lnTo>
                <a:lnTo>
                  <a:pt x="0" y="0"/>
                </a:lnTo>
                <a:close/>
              </a:path>
            </a:pathLst>
          </a:custGeom>
        </p:spPr>
      </p:pic>
      <p:sp>
        <p:nvSpPr>
          <p:cNvPr id="457" name="任意多边形 456"/>
          <p:cNvSpPr/>
          <p:nvPr/>
        </p:nvSpPr>
        <p:spPr>
          <a:xfrm>
            <a:off x="5917048" y="0"/>
            <a:ext cx="2643505" cy="6858000"/>
          </a:xfrm>
          <a:custGeom>
            <a:avLst/>
            <a:gdLst/>
            <a:ahLst/>
            <a:cxnLst>
              <a:cxn ang="3">
                <a:pos x="hc" y="t"/>
              </a:cxn>
              <a:cxn ang="cd2">
                <a:pos x="l" y="vc"/>
              </a:cxn>
              <a:cxn ang="cd4">
                <a:pos x="hc" y="b"/>
              </a:cxn>
              <a:cxn ang="0">
                <a:pos x="r" y="vc"/>
              </a:cxn>
            </a:cxnLst>
            <a:rect l="l" t="t" r="r" b="b"/>
            <a:pathLst>
              <a:path w="4164" h="10800">
                <a:moveTo>
                  <a:pt x="0" y="0"/>
                </a:moveTo>
                <a:lnTo>
                  <a:pt x="862" y="0"/>
                </a:lnTo>
                <a:lnTo>
                  <a:pt x="4164" y="10800"/>
                </a:lnTo>
                <a:lnTo>
                  <a:pt x="3302" y="10800"/>
                </a:lnTo>
                <a:lnTo>
                  <a:pt x="0" y="0"/>
                </a:lnTo>
                <a:close/>
              </a:path>
            </a:pathLst>
          </a:custGeom>
          <a:gradFill>
            <a:gsLst>
              <a:gs pos="0">
                <a:schemeClr val="accent1">
                  <a:lumMod val="50000"/>
                </a:schemeClr>
              </a:gs>
              <a:gs pos="100000">
                <a:schemeClr val="accent1">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66" name="任意多边形 465"/>
          <p:cNvSpPr/>
          <p:nvPr/>
        </p:nvSpPr>
        <p:spPr>
          <a:xfrm>
            <a:off x="7159899" y="5181600"/>
            <a:ext cx="747955" cy="1676400"/>
          </a:xfrm>
          <a:custGeom>
            <a:avLst/>
            <a:gdLst/>
            <a:ahLst/>
            <a:cxnLst>
              <a:cxn ang="3">
                <a:pos x="hc" y="t"/>
              </a:cxn>
              <a:cxn ang="cd2">
                <a:pos x="l" y="vc"/>
              </a:cxn>
              <a:cxn ang="cd4">
                <a:pos x="hc" y="b"/>
              </a:cxn>
              <a:cxn ang="0">
                <a:pos x="r" y="vc"/>
              </a:cxn>
            </a:cxnLst>
            <a:rect l="l" t="t" r="r" b="b"/>
            <a:pathLst>
              <a:path w="1178" h="2640">
                <a:moveTo>
                  <a:pt x="0" y="0"/>
                </a:moveTo>
                <a:lnTo>
                  <a:pt x="371" y="0"/>
                </a:lnTo>
                <a:lnTo>
                  <a:pt x="1178" y="2640"/>
                </a:lnTo>
                <a:lnTo>
                  <a:pt x="807" y="2640"/>
                </a:lnTo>
                <a:lnTo>
                  <a:pt x="0" y="0"/>
                </a:lnTo>
                <a:close/>
              </a:path>
            </a:pathLst>
          </a:custGeom>
          <a:solidFill>
            <a:srgbClr val="A2C3F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70" name="任意多边形 469"/>
          <p:cNvSpPr/>
          <p:nvPr/>
        </p:nvSpPr>
        <p:spPr>
          <a:xfrm>
            <a:off x="6573794" y="0"/>
            <a:ext cx="747955" cy="1676400"/>
          </a:xfrm>
          <a:custGeom>
            <a:avLst/>
            <a:gdLst/>
            <a:ahLst/>
            <a:cxnLst>
              <a:cxn ang="3">
                <a:pos x="hc" y="t"/>
              </a:cxn>
              <a:cxn ang="cd2">
                <a:pos x="l" y="vc"/>
              </a:cxn>
              <a:cxn ang="cd4">
                <a:pos x="hc" y="b"/>
              </a:cxn>
              <a:cxn ang="0">
                <a:pos x="r" y="vc"/>
              </a:cxn>
            </a:cxnLst>
            <a:rect l="l" t="t" r="r" b="b"/>
            <a:pathLst>
              <a:path w="1178" h="2640">
                <a:moveTo>
                  <a:pt x="0" y="0"/>
                </a:moveTo>
                <a:lnTo>
                  <a:pt x="371" y="0"/>
                </a:lnTo>
                <a:lnTo>
                  <a:pt x="1178" y="2640"/>
                </a:lnTo>
                <a:lnTo>
                  <a:pt x="807" y="2640"/>
                </a:lnTo>
                <a:lnTo>
                  <a:pt x="0" y="0"/>
                </a:lnTo>
                <a:close/>
              </a:path>
            </a:pathLst>
          </a:custGeom>
          <a:solidFill>
            <a:srgbClr val="C3D7F6"/>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73" name="文本框 472"/>
          <p:cNvSpPr txBox="1"/>
          <p:nvPr/>
        </p:nvSpPr>
        <p:spPr>
          <a:xfrm>
            <a:off x="630556" y="2293890"/>
            <a:ext cx="5157259" cy="2084225"/>
          </a:xfrm>
          <a:prstGeom prst="rect">
            <a:avLst/>
          </a:prstGeom>
          <a:noFill/>
        </p:spPr>
        <p:txBody>
          <a:bodyPr wrap="square" lIns="0" tIns="0" rIns="0" bIns="0" rtlCol="0">
            <a:spAutoFit/>
          </a:bodyPr>
          <a:lstStyle/>
          <a:p>
            <a:pPr algn="ctr">
              <a:lnSpc>
                <a:spcPct val="150000"/>
              </a:lnSpc>
            </a:pPr>
            <a:r>
              <a:rPr lang="zh-CN" altLang="en-US" sz="4800" b="1" spc="150" dirty="0">
                <a:solidFill>
                  <a:schemeClr val="tx1">
                    <a:lumMod val="85000"/>
                    <a:lumOff val="15000"/>
                  </a:schemeClr>
                </a:solidFill>
                <a:uFillTx/>
              </a:rPr>
              <a:t>广东省中小企业</a:t>
            </a:r>
            <a:endParaRPr lang="en-US" altLang="zh-CN" sz="4800" b="1" spc="150" dirty="0">
              <a:solidFill>
                <a:schemeClr val="tx1">
                  <a:lumMod val="85000"/>
                  <a:lumOff val="15000"/>
                </a:schemeClr>
              </a:solidFill>
              <a:uFillTx/>
            </a:endParaRPr>
          </a:p>
          <a:p>
            <a:pPr algn="ctr">
              <a:lnSpc>
                <a:spcPct val="150000"/>
              </a:lnSpc>
            </a:pPr>
            <a:r>
              <a:rPr lang="zh-CN" altLang="en-US" sz="4800" b="1" spc="150" dirty="0">
                <a:solidFill>
                  <a:schemeClr val="tx1">
                    <a:lumMod val="85000"/>
                    <a:lumOff val="15000"/>
                  </a:schemeClr>
                </a:solidFill>
                <a:uFillTx/>
              </a:rPr>
              <a:t>融资平台</a:t>
            </a:r>
            <a:endParaRPr lang="zh-CN" altLang="en-US" sz="4800" b="1" spc="150" dirty="0">
              <a:solidFill>
                <a:schemeClr val="tx1">
                  <a:lumMod val="85000"/>
                  <a:lumOff val="15000"/>
                </a:schemeClr>
              </a:solidFill>
              <a:uFillTx/>
            </a:endParaRPr>
          </a:p>
        </p:txBody>
      </p:sp>
      <p:sp>
        <p:nvSpPr>
          <p:cNvPr id="474" name="任意多边形 473"/>
          <p:cNvSpPr/>
          <p:nvPr/>
        </p:nvSpPr>
        <p:spPr>
          <a:xfrm>
            <a:off x="7599045" y="4335780"/>
            <a:ext cx="1127760" cy="2527300"/>
          </a:xfrm>
          <a:custGeom>
            <a:avLst/>
            <a:gdLst/>
            <a:ahLst/>
            <a:cxnLst>
              <a:cxn ang="3">
                <a:pos x="hc" y="t"/>
              </a:cxn>
              <a:cxn ang="cd2">
                <a:pos x="l" y="vc"/>
              </a:cxn>
              <a:cxn ang="cd4">
                <a:pos x="hc" y="b"/>
              </a:cxn>
              <a:cxn ang="0">
                <a:pos x="r" y="vc"/>
              </a:cxn>
            </a:cxnLst>
            <a:rect l="l" t="t" r="r" b="b"/>
            <a:pathLst>
              <a:path w="1178" h="2640">
                <a:moveTo>
                  <a:pt x="0" y="0"/>
                </a:moveTo>
                <a:lnTo>
                  <a:pt x="371" y="0"/>
                </a:lnTo>
                <a:lnTo>
                  <a:pt x="1178" y="2640"/>
                </a:lnTo>
                <a:lnTo>
                  <a:pt x="807" y="264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80" name="矩形 479"/>
          <p:cNvSpPr/>
          <p:nvPr/>
        </p:nvSpPr>
        <p:spPr>
          <a:xfrm>
            <a:off x="873125" y="1473200"/>
            <a:ext cx="742950" cy="90000"/>
          </a:xfrm>
          <a:prstGeom prst="rect">
            <a:avLst/>
          </a:prstGeom>
          <a:solidFill>
            <a:srgbClr val="174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83" name="组合 482"/>
          <p:cNvGrpSpPr/>
          <p:nvPr/>
        </p:nvGrpSpPr>
        <p:grpSpPr>
          <a:xfrm>
            <a:off x="1145276" y="5317495"/>
            <a:ext cx="4127817" cy="408940"/>
            <a:chOff x="1670" y="6665"/>
            <a:chExt cx="6714" cy="644"/>
          </a:xfrm>
        </p:grpSpPr>
        <p:sp>
          <p:nvSpPr>
            <p:cNvPr id="482" name="圆角矩形 481"/>
            <p:cNvSpPr/>
            <p:nvPr/>
          </p:nvSpPr>
          <p:spPr>
            <a:xfrm>
              <a:off x="1670" y="6679"/>
              <a:ext cx="6714" cy="630"/>
            </a:xfrm>
            <a:prstGeom prst="roundRect">
              <a:avLst>
                <a:gd name="adj" fmla="val 50000"/>
              </a:avLst>
            </a:prstGeom>
            <a:gradFill>
              <a:gsLst>
                <a:gs pos="0">
                  <a:schemeClr val="accent1">
                    <a:lumMod val="50000"/>
                  </a:schemeClr>
                </a:gs>
                <a:gs pos="100000">
                  <a:schemeClr val="accent1">
                    <a:lumMod val="75000"/>
                  </a:schemeClr>
                </a:gs>
              </a:gsLst>
              <a:lin ang="49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1" name="文本框 480"/>
            <p:cNvSpPr txBox="1"/>
            <p:nvPr/>
          </p:nvSpPr>
          <p:spPr>
            <a:xfrm>
              <a:off x="1964" y="6665"/>
              <a:ext cx="6140" cy="644"/>
            </a:xfrm>
            <a:prstGeom prst="roundRect">
              <a:avLst/>
            </a:prstGeom>
            <a:noFill/>
          </p:spPr>
          <p:txBody>
            <a:bodyPr wrap="square" rtlCol="0">
              <a:spAutoFit/>
            </a:bodyPr>
            <a:lstStyle/>
            <a:p>
              <a:r>
                <a:rPr lang="zh-CN" altLang="en-US" b="1" dirty="0">
                  <a:solidFill>
                    <a:schemeClr val="bg1"/>
                  </a:solidFill>
                </a:rPr>
                <a:t>主办单位：广东省地方金融监督局</a:t>
              </a:r>
              <a:endParaRPr lang="zh-CN" altLang="en-US" b="1" dirty="0">
                <a:solidFill>
                  <a:schemeClr val="bg1"/>
                </a:solidFill>
              </a:endParaRPr>
            </a:p>
          </p:txBody>
        </p:sp>
      </p:gr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矩形 60"/>
          <p:cNvSpPr/>
          <p:nvPr/>
        </p:nvSpPr>
        <p:spPr>
          <a:xfrm>
            <a:off x="0" y="5715635"/>
            <a:ext cx="12192635" cy="11423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任意多边形 55"/>
          <p:cNvSpPr/>
          <p:nvPr/>
        </p:nvSpPr>
        <p:spPr>
          <a:xfrm rot="10800000" flipH="1">
            <a:off x="7819390" y="1255395"/>
            <a:ext cx="4372610" cy="5602605"/>
          </a:xfrm>
          <a:custGeom>
            <a:avLst/>
            <a:gdLst>
              <a:gd name="adj" fmla="val 79395"/>
              <a:gd name="a" fmla="pin 0 adj 100000"/>
              <a:gd name="x1" fmla="*/ w a 200000"/>
              <a:gd name="x2" fmla="*/ w a 100000"/>
              <a:gd name="x3" fmla="+- x1 wd2 0"/>
            </a:gdLst>
            <a:ahLst/>
            <a:cxnLst>
              <a:cxn ang="3">
                <a:pos x="x2" y="t"/>
              </a:cxn>
              <a:cxn ang="cd2">
                <a:pos x="x1" y="vc"/>
              </a:cxn>
              <a:cxn ang="cd4">
                <a:pos x="l" y="b"/>
              </a:cxn>
              <a:cxn ang="cd4">
                <a:pos x="x2" y="b"/>
              </a:cxn>
              <a:cxn ang="cd4">
                <a:pos x="r" y="b"/>
              </a:cxn>
              <a:cxn ang="0">
                <a:pos x="x3" y="vc"/>
              </a:cxn>
            </a:cxnLst>
            <a:rect l="l" t="t" r="r" b="b"/>
            <a:pathLst>
              <a:path w="6562" h="8564">
                <a:moveTo>
                  <a:pt x="6562" y="0"/>
                </a:moveTo>
                <a:lnTo>
                  <a:pt x="6562" y="8564"/>
                </a:lnTo>
                <a:lnTo>
                  <a:pt x="0" y="8564"/>
                </a:lnTo>
                <a:lnTo>
                  <a:pt x="6562" y="0"/>
                </a:lnTo>
                <a:close/>
              </a:path>
            </a:pathLst>
          </a:custGeom>
          <a:gradFill>
            <a:gsLst>
              <a:gs pos="0">
                <a:schemeClr val="accent1">
                  <a:lumMod val="50000"/>
                </a:schemeClr>
              </a:gs>
              <a:gs pos="100000">
                <a:schemeClr val="accent1">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28" name="直接连接符 27"/>
          <p:cNvCxnSpPr/>
          <p:nvPr/>
        </p:nvCxnSpPr>
        <p:spPr>
          <a:xfrm>
            <a:off x="0" y="552450"/>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677545" y="367348"/>
            <a:ext cx="4529455" cy="369332"/>
          </a:xfrm>
          <a:prstGeom prst="rect">
            <a:avLst/>
          </a:prstGeom>
          <a:solidFill>
            <a:schemeClr val="bg1"/>
          </a:solidFill>
        </p:spPr>
        <p:txBody>
          <a:bodyPr wrap="square" lIns="0" tIns="0" rIns="0" bIns="0" rtlCol="0">
            <a:spAutoFit/>
          </a:bodyPr>
          <a:lstStyle/>
          <a:p>
            <a:r>
              <a:rPr lang="zh-CN" altLang="en-US" sz="2400" b="1" spc="200" dirty="0">
                <a:solidFill>
                  <a:srgbClr val="174A95"/>
                </a:solidFill>
              </a:rPr>
              <a:t>平台</a:t>
            </a:r>
            <a:r>
              <a:rPr lang="en-US" altLang="zh-CN" sz="2400" b="1" spc="200" dirty="0">
                <a:solidFill>
                  <a:srgbClr val="174A95"/>
                </a:solidFill>
              </a:rPr>
              <a:t>5</a:t>
            </a:r>
            <a:r>
              <a:rPr lang="zh-CN" altLang="en-US" sz="2400" b="1" spc="200" dirty="0">
                <a:solidFill>
                  <a:srgbClr val="174A95"/>
                </a:solidFill>
              </a:rPr>
              <a:t>层架构打造国际领先标杆</a:t>
            </a:r>
            <a:endParaRPr lang="zh-CN" altLang="en-US" sz="2400" b="1" spc="200" dirty="0">
              <a:solidFill>
                <a:srgbClr val="174A95"/>
              </a:solidFill>
            </a:endParaRPr>
          </a:p>
        </p:txBody>
      </p:sp>
      <p:sp>
        <p:nvSpPr>
          <p:cNvPr id="13" name="文本框 12"/>
          <p:cNvSpPr txBox="1"/>
          <p:nvPr/>
        </p:nvSpPr>
        <p:spPr>
          <a:xfrm>
            <a:off x="7354360" y="383540"/>
            <a:ext cx="4304030" cy="338554"/>
          </a:xfrm>
          <a:prstGeom prst="rect">
            <a:avLst/>
          </a:prstGeom>
          <a:solidFill>
            <a:schemeClr val="bg1"/>
          </a:solidFill>
        </p:spPr>
        <p:txBody>
          <a:bodyPr wrap="square" lIns="91440" tIns="45720" rIns="91440" bIns="45720" rtlCol="0">
            <a:spAutoFit/>
          </a:bodyPr>
          <a:lstStyle/>
          <a:p>
            <a:pPr algn="ctr">
              <a:buClrTx/>
              <a:buSzTx/>
              <a:buFontTx/>
            </a:pPr>
            <a:r>
              <a:rPr lang="en-US" sz="1600" spc="300" dirty="0">
                <a:solidFill>
                  <a:schemeClr val="bg1">
                    <a:lumMod val="65000"/>
                  </a:schemeClr>
                </a:solidFill>
                <a:sym typeface="+mn-ea"/>
              </a:rPr>
              <a:t>International leading benchmark</a:t>
            </a:r>
            <a:endParaRPr lang="en-US" sz="1600" spc="300" dirty="0">
              <a:solidFill>
                <a:schemeClr val="bg1">
                  <a:lumMod val="65000"/>
                </a:schemeClr>
              </a:solidFill>
              <a:sym typeface="+mn-ea"/>
            </a:endParaRPr>
          </a:p>
        </p:txBody>
      </p:sp>
      <p:grpSp>
        <p:nvGrpSpPr>
          <p:cNvPr id="24" name="组合 23"/>
          <p:cNvGrpSpPr/>
          <p:nvPr/>
        </p:nvGrpSpPr>
        <p:grpSpPr>
          <a:xfrm>
            <a:off x="959757" y="1849668"/>
            <a:ext cx="8678609" cy="2944324"/>
            <a:chOff x="6889596" y="2903621"/>
            <a:chExt cx="8155703" cy="2399729"/>
          </a:xfrm>
        </p:grpSpPr>
        <p:cxnSp>
          <p:nvCxnSpPr>
            <p:cNvPr id="25" name="Straight Arrow Connector 34"/>
            <p:cNvCxnSpPr/>
            <p:nvPr/>
          </p:nvCxnSpPr>
          <p:spPr>
            <a:xfrm>
              <a:off x="12252887" y="4165893"/>
              <a:ext cx="2484000" cy="0"/>
            </a:xfrm>
            <a:prstGeom prst="straightConnector1">
              <a:avLst/>
            </a:prstGeom>
            <a:ln w="19050">
              <a:solidFill>
                <a:srgbClr val="3A61AA"/>
              </a:solidFill>
              <a:tailEnd type="oval"/>
            </a:ln>
          </p:spPr>
          <p:style>
            <a:lnRef idx="1">
              <a:schemeClr val="accent1"/>
            </a:lnRef>
            <a:fillRef idx="0">
              <a:schemeClr val="accent1"/>
            </a:fillRef>
            <a:effectRef idx="0">
              <a:schemeClr val="accent1"/>
            </a:effectRef>
            <a:fontRef idx="minor">
              <a:schemeClr val="tx1"/>
            </a:fontRef>
          </p:style>
        </p:cxnSp>
        <p:cxnSp>
          <p:nvCxnSpPr>
            <p:cNvPr id="26" name="Straight Arrow Connector 34"/>
            <p:cNvCxnSpPr/>
            <p:nvPr/>
          </p:nvCxnSpPr>
          <p:spPr>
            <a:xfrm>
              <a:off x="12252887" y="4667859"/>
              <a:ext cx="2484000" cy="0"/>
            </a:xfrm>
            <a:prstGeom prst="straightConnector1">
              <a:avLst/>
            </a:prstGeom>
            <a:ln w="19050">
              <a:solidFill>
                <a:srgbClr val="3A61AA"/>
              </a:solidFill>
              <a:tailEnd type="oval"/>
            </a:ln>
          </p:spPr>
          <p:style>
            <a:lnRef idx="1">
              <a:schemeClr val="accent1"/>
            </a:lnRef>
            <a:fillRef idx="0">
              <a:schemeClr val="accent1"/>
            </a:fillRef>
            <a:effectRef idx="0">
              <a:schemeClr val="accent1"/>
            </a:effectRef>
            <a:fontRef idx="minor">
              <a:schemeClr val="tx1"/>
            </a:fontRef>
          </p:style>
        </p:cxnSp>
        <p:cxnSp>
          <p:nvCxnSpPr>
            <p:cNvPr id="27" name="Straight Arrow Connector 34"/>
            <p:cNvCxnSpPr/>
            <p:nvPr/>
          </p:nvCxnSpPr>
          <p:spPr>
            <a:xfrm>
              <a:off x="12230488" y="5165940"/>
              <a:ext cx="2484000" cy="0"/>
            </a:xfrm>
            <a:prstGeom prst="straightConnector1">
              <a:avLst/>
            </a:prstGeom>
            <a:ln w="19050">
              <a:solidFill>
                <a:srgbClr val="3A61AA"/>
              </a:solidFill>
              <a:tailEnd type="oval"/>
            </a:ln>
          </p:spPr>
          <p:style>
            <a:lnRef idx="1">
              <a:schemeClr val="accent1"/>
            </a:lnRef>
            <a:fillRef idx="0">
              <a:schemeClr val="accent1"/>
            </a:fillRef>
            <a:effectRef idx="0">
              <a:schemeClr val="accent1"/>
            </a:effectRef>
            <a:fontRef idx="minor">
              <a:schemeClr val="tx1"/>
            </a:fontRef>
          </p:style>
        </p:cxnSp>
        <p:cxnSp>
          <p:nvCxnSpPr>
            <p:cNvPr id="29" name="Straight Arrow Connector 34"/>
            <p:cNvCxnSpPr/>
            <p:nvPr/>
          </p:nvCxnSpPr>
          <p:spPr>
            <a:xfrm flipV="1">
              <a:off x="12252672" y="3116333"/>
              <a:ext cx="2792627" cy="1"/>
            </a:xfrm>
            <a:prstGeom prst="straightConnector1">
              <a:avLst/>
            </a:prstGeom>
            <a:ln w="19050">
              <a:solidFill>
                <a:srgbClr val="3A61AA"/>
              </a:solidFill>
              <a:tailEnd type="oval"/>
            </a:ln>
          </p:spPr>
          <p:style>
            <a:lnRef idx="1">
              <a:schemeClr val="accent1"/>
            </a:lnRef>
            <a:fillRef idx="0">
              <a:schemeClr val="accent1"/>
            </a:fillRef>
            <a:effectRef idx="0">
              <a:schemeClr val="accent1"/>
            </a:effectRef>
            <a:fontRef idx="minor">
              <a:schemeClr val="tx1"/>
            </a:fontRef>
          </p:style>
        </p:cxnSp>
        <p:cxnSp>
          <p:nvCxnSpPr>
            <p:cNvPr id="30" name="Straight Arrow Connector 34"/>
            <p:cNvCxnSpPr/>
            <p:nvPr/>
          </p:nvCxnSpPr>
          <p:spPr>
            <a:xfrm>
              <a:off x="12252896" y="3679693"/>
              <a:ext cx="2484000" cy="0"/>
            </a:xfrm>
            <a:prstGeom prst="straightConnector1">
              <a:avLst/>
            </a:prstGeom>
            <a:ln w="19050">
              <a:solidFill>
                <a:srgbClr val="3A61AA"/>
              </a:solidFill>
              <a:tailEnd type="oval"/>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6889596" y="2903621"/>
              <a:ext cx="1178115" cy="425425"/>
            </a:xfrm>
            <a:prstGeom prst="rect">
              <a:avLst/>
            </a:prstGeom>
            <a:noFill/>
          </p:spPr>
          <p:txBody>
            <a:bodyPr wrap="square" rtlCol="0">
              <a:spAutoFit/>
            </a:bodyPr>
            <a:lstStyle/>
            <a:p>
              <a:r>
                <a:rPr lang="zh-CN" altLang="zh-CN" sz="1600" b="1" dirty="0">
                  <a:latin typeface="微软雅黑" panose="020B0503020204020204" pitchFamily="34" charset="-122"/>
                  <a:ea typeface="微软雅黑" panose="020B0503020204020204" pitchFamily="34" charset="-122"/>
                  <a:cs typeface="微软雅黑" panose="020B0503020204020204" pitchFamily="34" charset="-122"/>
                </a:rPr>
                <a:t>L5服务层</a:t>
              </a:r>
              <a:endParaRPr lang="zh-CN" altLang="zh-CN" sz="1600" b="1"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zh-CN" sz="1200" b="1" dirty="0">
                  <a:latin typeface="微软雅黑" panose="020B0503020204020204" pitchFamily="34" charset="-122"/>
                  <a:ea typeface="微软雅黑" panose="020B0503020204020204" pitchFamily="34" charset="-122"/>
                  <a:cs typeface="微软雅黑" panose="020B0503020204020204" pitchFamily="34" charset="-122"/>
                </a:rPr>
                <a:t>（功能模块）</a:t>
              </a:r>
              <a:endParaRPr lang="zh-CN" altLang="zh-CN" sz="1200"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2" name="文本框 31"/>
            <p:cNvSpPr txBox="1"/>
            <p:nvPr/>
          </p:nvSpPr>
          <p:spPr>
            <a:xfrm>
              <a:off x="6889596" y="3542285"/>
              <a:ext cx="1178115" cy="274818"/>
            </a:xfrm>
            <a:prstGeom prst="rect">
              <a:avLst/>
            </a:prstGeom>
            <a:noFill/>
          </p:spPr>
          <p:txBody>
            <a:bodyPr wrap="square" rtlCol="0">
              <a:spAutoFit/>
            </a:bodyPr>
            <a:lstStyle/>
            <a:p>
              <a:r>
                <a:rPr lang="zh-CN" altLang="zh-CN" sz="1600" b="1" dirty="0">
                  <a:latin typeface="微软雅黑" panose="020B0503020204020204" pitchFamily="34" charset="-122"/>
                  <a:ea typeface="微软雅黑" panose="020B0503020204020204" pitchFamily="34" charset="-122"/>
                  <a:cs typeface="微软雅黑" panose="020B0503020204020204" pitchFamily="34" charset="-122"/>
                </a:rPr>
                <a:t>L4功能层</a:t>
              </a:r>
              <a:endParaRPr lang="zh-CN" altLang="zh-CN" sz="1600"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3" name="文本框 32"/>
            <p:cNvSpPr txBox="1"/>
            <p:nvPr/>
          </p:nvSpPr>
          <p:spPr>
            <a:xfrm>
              <a:off x="6889596" y="4028483"/>
              <a:ext cx="1019201" cy="274818"/>
            </a:xfrm>
            <a:prstGeom prst="rect">
              <a:avLst/>
            </a:prstGeom>
            <a:noFill/>
          </p:spPr>
          <p:txBody>
            <a:bodyPr wrap="square" rtlCol="0">
              <a:spAutoFit/>
            </a:bodyPr>
            <a:lstStyle/>
            <a:p>
              <a:r>
                <a:rPr lang="zh-CN" altLang="zh-CN" sz="1600" b="1" dirty="0">
                  <a:latin typeface="微软雅黑" panose="020B0503020204020204" pitchFamily="34" charset="-122"/>
                  <a:ea typeface="微软雅黑" panose="020B0503020204020204" pitchFamily="34" charset="-122"/>
                  <a:cs typeface="微软雅黑" panose="020B0503020204020204" pitchFamily="34" charset="-122"/>
                </a:rPr>
                <a:t>L3画像层</a:t>
              </a:r>
              <a:endParaRPr lang="zh-CN" altLang="zh-CN" sz="1600"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4" name="文本框 33"/>
            <p:cNvSpPr txBox="1"/>
            <p:nvPr/>
          </p:nvSpPr>
          <p:spPr>
            <a:xfrm>
              <a:off x="6889596" y="4530450"/>
              <a:ext cx="1100051" cy="274818"/>
            </a:xfrm>
            <a:prstGeom prst="rect">
              <a:avLst/>
            </a:prstGeom>
            <a:noFill/>
          </p:spPr>
          <p:txBody>
            <a:bodyPr wrap="square" rtlCol="0">
              <a:spAutoFit/>
            </a:bodyPr>
            <a:lstStyle/>
            <a:p>
              <a:r>
                <a:rPr lang="zh-CN" altLang="zh-CN" sz="1600" b="1" dirty="0">
                  <a:latin typeface="微软雅黑" panose="020B0503020204020204" pitchFamily="34" charset="-122"/>
                  <a:ea typeface="微软雅黑" panose="020B0503020204020204" pitchFamily="34" charset="-122"/>
                  <a:cs typeface="微软雅黑" panose="020B0503020204020204" pitchFamily="34" charset="-122"/>
                </a:rPr>
                <a:t>L2数仓层</a:t>
              </a:r>
              <a:endParaRPr lang="zh-CN" altLang="zh-CN" sz="1600"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6" name="文本框 35"/>
            <p:cNvSpPr txBox="1"/>
            <p:nvPr/>
          </p:nvSpPr>
          <p:spPr>
            <a:xfrm>
              <a:off x="6889596" y="5028532"/>
              <a:ext cx="1077211" cy="274818"/>
            </a:xfrm>
            <a:prstGeom prst="rect">
              <a:avLst/>
            </a:prstGeom>
            <a:noFill/>
          </p:spPr>
          <p:txBody>
            <a:bodyPr wrap="square" rtlCol="0">
              <a:spAutoFit/>
            </a:bodyPr>
            <a:lstStyle/>
            <a:p>
              <a:r>
                <a:rPr lang="zh-CN" altLang="zh-CN" sz="1600" b="1" dirty="0">
                  <a:latin typeface="微软雅黑" panose="020B0503020204020204" pitchFamily="34" charset="-122"/>
                  <a:ea typeface="微软雅黑" panose="020B0503020204020204" pitchFamily="34" charset="-122"/>
                  <a:cs typeface="微软雅黑" panose="020B0503020204020204" pitchFamily="34" charset="-122"/>
                </a:rPr>
                <a:t>L1技术层</a:t>
              </a:r>
              <a:endParaRPr lang="zh-CN" altLang="zh-CN" sz="1600"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8" name="TextBox 12"/>
            <p:cNvSpPr txBox="1"/>
            <p:nvPr/>
          </p:nvSpPr>
          <p:spPr>
            <a:xfrm flipH="1">
              <a:off x="7913046" y="2990908"/>
              <a:ext cx="4364973" cy="250850"/>
            </a:xfrm>
            <a:prstGeom prst="rect">
              <a:avLst/>
            </a:prstGeom>
            <a:noFill/>
          </p:spPr>
          <p:txBody>
            <a:bodyPr wrap="square" rtlCol="0">
              <a:spAutoFit/>
            </a:bodyPr>
            <a:lstStyle/>
            <a:p>
              <a:r>
                <a:rPr lang="zh-CN" altLang="zh-CN" sz="1400" b="0" dirty="0">
                  <a:latin typeface="微软雅黑" panose="020B0503020204020204" pitchFamily="34" charset="-122"/>
                  <a:ea typeface="微软雅黑" panose="020B0503020204020204" pitchFamily="34" charset="-122"/>
                </a:rPr>
                <a:t>智能融资</a:t>
              </a:r>
              <a:r>
                <a:rPr lang="zh-CN" altLang="en-US" sz="1400" b="0" dirty="0">
                  <a:latin typeface="微软雅黑" panose="020B0503020204020204" pitchFamily="34" charset="-122"/>
                  <a:ea typeface="微软雅黑" panose="020B0503020204020204" pitchFamily="34" charset="-122"/>
                </a:rPr>
                <a:t>、</a:t>
              </a:r>
              <a:r>
                <a:rPr lang="zh-CN" altLang="zh-CN" sz="1400" b="0" dirty="0">
                  <a:latin typeface="微软雅黑" panose="020B0503020204020204" pitchFamily="34" charset="-122"/>
                  <a:ea typeface="微软雅黑" panose="020B0503020204020204" pitchFamily="34" charset="-122"/>
                </a:rPr>
                <a:t>智能供应链</a:t>
              </a:r>
              <a:r>
                <a:rPr lang="zh-CN" altLang="en-US" sz="1400" b="0" dirty="0">
                  <a:latin typeface="微软雅黑" panose="020B0503020204020204" pitchFamily="34" charset="-122"/>
                  <a:ea typeface="微软雅黑" panose="020B0503020204020204" pitchFamily="34" charset="-122"/>
                </a:rPr>
                <a:t>、</a:t>
              </a:r>
              <a:r>
                <a:rPr lang="zh-CN" altLang="zh-CN" sz="1400" b="0" dirty="0">
                  <a:latin typeface="微软雅黑" panose="020B0503020204020204" pitchFamily="34" charset="-122"/>
                  <a:ea typeface="微软雅黑" panose="020B0503020204020204" pitchFamily="34" charset="-122"/>
                </a:rPr>
                <a:t>智能直融</a:t>
              </a:r>
              <a:r>
                <a:rPr lang="zh-CN" altLang="en-US" sz="1400" b="0" dirty="0">
                  <a:latin typeface="微软雅黑" panose="020B0503020204020204" pitchFamily="34" charset="-122"/>
                  <a:ea typeface="微软雅黑" panose="020B0503020204020204" pitchFamily="34" charset="-122"/>
                </a:rPr>
                <a:t>、</a:t>
              </a:r>
              <a:r>
                <a:rPr lang="zh-CN" altLang="zh-CN" sz="1400" b="0" dirty="0">
                  <a:latin typeface="微软雅黑" panose="020B0503020204020204" pitchFamily="34" charset="-122"/>
                  <a:ea typeface="微软雅黑" panose="020B0503020204020204" pitchFamily="34" charset="-122"/>
                </a:rPr>
                <a:t>智能监管</a:t>
              </a:r>
              <a:r>
                <a:rPr lang="zh-CN" altLang="en-US" sz="1400" b="0" dirty="0">
                  <a:latin typeface="微软雅黑" panose="020B0503020204020204" pitchFamily="34" charset="-122"/>
                  <a:ea typeface="微软雅黑" panose="020B0503020204020204" pitchFamily="34" charset="-122"/>
                </a:rPr>
                <a:t>、</a:t>
              </a:r>
              <a:r>
                <a:rPr lang="zh-CN" altLang="zh-CN" sz="1400" b="0" dirty="0">
                  <a:latin typeface="微软雅黑" panose="020B0503020204020204" pitchFamily="34" charset="-122"/>
                  <a:ea typeface="微软雅黑" panose="020B0503020204020204" pitchFamily="34" charset="-122"/>
                </a:rPr>
                <a:t>智能风控</a:t>
              </a:r>
              <a:endParaRPr lang="zh-CN" altLang="zh-CN" sz="1400" b="0" dirty="0">
                <a:latin typeface="微软雅黑" panose="020B0503020204020204" pitchFamily="34" charset="-122"/>
                <a:ea typeface="微软雅黑" panose="020B0503020204020204" pitchFamily="34" charset="-122"/>
              </a:endParaRPr>
            </a:p>
          </p:txBody>
        </p:sp>
        <p:sp>
          <p:nvSpPr>
            <p:cNvPr id="49" name="TextBox 12"/>
            <p:cNvSpPr txBox="1"/>
            <p:nvPr/>
          </p:nvSpPr>
          <p:spPr>
            <a:xfrm flipH="1">
              <a:off x="7913047" y="3466472"/>
              <a:ext cx="4583949" cy="426443"/>
            </a:xfrm>
            <a:prstGeom prst="rect">
              <a:avLst/>
            </a:prstGeom>
            <a:noFill/>
          </p:spPr>
          <p:txBody>
            <a:bodyPr wrap="square" rtlCol="0">
              <a:spAutoFit/>
            </a:bodyPr>
            <a:lstStyle/>
            <a:p>
              <a:r>
                <a:rPr lang="zh-CN" altLang="zh-CN" sz="1400" b="0" dirty="0">
                  <a:latin typeface="微软雅黑" panose="020B0503020204020204" pitchFamily="34" charset="-122"/>
                  <a:ea typeface="微软雅黑" panose="020B0503020204020204" pitchFamily="34" charset="-122"/>
                </a:rPr>
                <a:t>智能认证</a:t>
              </a:r>
              <a:r>
                <a:rPr lang="zh-CN" altLang="en-US" sz="1400" b="0" dirty="0">
                  <a:latin typeface="微软雅黑" panose="020B0503020204020204" pitchFamily="34" charset="-122"/>
                  <a:ea typeface="微软雅黑" panose="020B0503020204020204" pitchFamily="34" charset="-122"/>
                </a:rPr>
                <a:t>、</a:t>
              </a:r>
              <a:r>
                <a:rPr lang="zh-CN" altLang="zh-CN" sz="1400" b="0" dirty="0">
                  <a:latin typeface="微软雅黑" panose="020B0503020204020204" pitchFamily="34" charset="-122"/>
                  <a:ea typeface="微软雅黑" panose="020B0503020204020204" pitchFamily="34" charset="-122"/>
                </a:rPr>
                <a:t>智能信用</a:t>
              </a:r>
              <a:r>
                <a:rPr lang="zh-CN" altLang="en-US" sz="1400" b="0" dirty="0">
                  <a:latin typeface="微软雅黑" panose="020B0503020204020204" pitchFamily="34" charset="-122"/>
                  <a:ea typeface="微软雅黑" panose="020B0503020204020204" pitchFamily="34" charset="-122"/>
                </a:rPr>
                <a:t>、</a:t>
              </a:r>
              <a:r>
                <a:rPr lang="zh-CN" altLang="zh-CN" sz="1400" b="0" dirty="0">
                  <a:latin typeface="微软雅黑" panose="020B0503020204020204" pitchFamily="34" charset="-122"/>
                  <a:ea typeface="微软雅黑" panose="020B0503020204020204" pitchFamily="34" charset="-122"/>
                </a:rPr>
                <a:t>智能资产</a:t>
              </a:r>
              <a:r>
                <a:rPr lang="zh-CN" altLang="en-US" sz="1400" b="0" dirty="0">
                  <a:latin typeface="微软雅黑" panose="020B0503020204020204" pitchFamily="34" charset="-122"/>
                  <a:ea typeface="微软雅黑" panose="020B0503020204020204" pitchFamily="34" charset="-122"/>
                </a:rPr>
                <a:t>、</a:t>
              </a:r>
              <a:r>
                <a:rPr lang="zh-CN" altLang="zh-CN" sz="1400" b="0" dirty="0">
                  <a:latin typeface="微软雅黑" panose="020B0503020204020204" pitchFamily="34" charset="-122"/>
                  <a:ea typeface="微软雅黑" panose="020B0503020204020204" pitchFamily="34" charset="-122"/>
                  <a:cs typeface="微软雅黑" panose="020B0503020204020204" pitchFamily="34" charset="-122"/>
                </a:rPr>
                <a:t>资质/准入</a:t>
              </a:r>
              <a:r>
                <a:rPr lang="zh-CN" altLang="en-US" sz="1400" b="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1400" b="0" dirty="0">
                  <a:latin typeface="微软雅黑" panose="020B0503020204020204" pitchFamily="34" charset="-122"/>
                  <a:ea typeface="微软雅黑" panose="020B0503020204020204" pitchFamily="34" charset="-122"/>
                  <a:cs typeface="微软雅黑" panose="020B0503020204020204" pitchFamily="34" charset="-122"/>
                </a:rPr>
                <a:t>增信/匹配</a:t>
              </a:r>
              <a:r>
                <a:rPr lang="zh-CN" altLang="en-US" sz="1400" b="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1400" b="0" dirty="0">
                  <a:latin typeface="微软雅黑" panose="020B0503020204020204" pitchFamily="34" charset="-122"/>
                  <a:ea typeface="微软雅黑" panose="020B0503020204020204" pitchFamily="34" charset="-122"/>
                  <a:cs typeface="微软雅黑" panose="020B0503020204020204" pitchFamily="34" charset="-122"/>
                </a:rPr>
                <a:t>定价/交易</a:t>
              </a:r>
              <a:endParaRPr lang="zh-CN" altLang="zh-CN" sz="1400" b="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0" name="TextBox 12"/>
            <p:cNvSpPr txBox="1"/>
            <p:nvPr/>
          </p:nvSpPr>
          <p:spPr>
            <a:xfrm flipH="1">
              <a:off x="7913047" y="4040468"/>
              <a:ext cx="4298787" cy="250850"/>
            </a:xfrm>
            <a:prstGeom prst="rect">
              <a:avLst/>
            </a:prstGeom>
            <a:noFill/>
          </p:spPr>
          <p:txBody>
            <a:bodyPr wrap="square" rtlCol="0">
              <a:spAutoFit/>
            </a:bodyPr>
            <a:lstStyle/>
            <a:p>
              <a:r>
                <a:rPr lang="zh-CN" altLang="zh-CN" sz="1400" b="0" dirty="0">
                  <a:latin typeface="微软雅黑" panose="020B0503020204020204" pitchFamily="34" charset="-122"/>
                  <a:ea typeface="微软雅黑" panose="020B0503020204020204" pitchFamily="34" charset="-122"/>
                </a:rPr>
                <a:t>机构评估</a:t>
              </a:r>
              <a:r>
                <a:rPr lang="zh-CN" altLang="en-US" sz="1400" b="0" dirty="0">
                  <a:latin typeface="微软雅黑" panose="020B0503020204020204" pitchFamily="34" charset="-122"/>
                  <a:ea typeface="微软雅黑" panose="020B0503020204020204" pitchFamily="34" charset="-122"/>
                </a:rPr>
                <a:t>、</a:t>
              </a:r>
              <a:r>
                <a:rPr lang="zh-CN" altLang="zh-CN" sz="1400" b="0" dirty="0">
                  <a:latin typeface="微软雅黑" panose="020B0503020204020204" pitchFamily="34" charset="-122"/>
                  <a:ea typeface="微软雅黑" panose="020B0503020204020204" pitchFamily="34" charset="-122"/>
                </a:rPr>
                <a:t>个人评估</a:t>
              </a:r>
              <a:r>
                <a:rPr lang="zh-CN" altLang="en-US" sz="1400" b="0" dirty="0">
                  <a:latin typeface="微软雅黑" panose="020B0503020204020204" pitchFamily="34" charset="-122"/>
                  <a:ea typeface="微软雅黑" panose="020B0503020204020204" pitchFamily="34" charset="-122"/>
                </a:rPr>
                <a:t>、</a:t>
              </a:r>
              <a:r>
                <a:rPr lang="zh-CN" altLang="zh-CN" sz="1400" b="0" dirty="0">
                  <a:latin typeface="微软雅黑" panose="020B0503020204020204" pitchFamily="34" charset="-122"/>
                  <a:ea typeface="微软雅黑" panose="020B0503020204020204" pitchFamily="34" charset="-122"/>
                </a:rPr>
                <a:t>关联评估</a:t>
              </a:r>
              <a:r>
                <a:rPr lang="zh-CN" altLang="en-US" sz="1400" b="0" dirty="0">
                  <a:latin typeface="微软雅黑" panose="020B0503020204020204" pitchFamily="34" charset="-122"/>
                  <a:ea typeface="微软雅黑" panose="020B0503020204020204" pitchFamily="34" charset="-122"/>
                </a:rPr>
                <a:t>、</a:t>
              </a:r>
              <a:r>
                <a:rPr lang="zh-CN" altLang="zh-CN" sz="1400" b="0" dirty="0">
                  <a:latin typeface="微软雅黑" panose="020B0503020204020204" pitchFamily="34" charset="-122"/>
                  <a:ea typeface="微软雅黑" panose="020B0503020204020204" pitchFamily="34" charset="-122"/>
                </a:rPr>
                <a:t>行业评估</a:t>
              </a:r>
              <a:r>
                <a:rPr lang="zh-CN" altLang="en-US" sz="1400" b="0" dirty="0">
                  <a:latin typeface="微软雅黑" panose="020B0503020204020204" pitchFamily="34" charset="-122"/>
                  <a:ea typeface="微软雅黑" panose="020B0503020204020204" pitchFamily="34" charset="-122"/>
                </a:rPr>
                <a:t>、</a:t>
              </a:r>
              <a:r>
                <a:rPr lang="zh-CN" altLang="zh-CN" sz="1400" b="0" dirty="0">
                  <a:latin typeface="微软雅黑" panose="020B0503020204020204" pitchFamily="34" charset="-122"/>
                  <a:ea typeface="微软雅黑" panose="020B0503020204020204" pitchFamily="34" charset="-122"/>
                </a:rPr>
                <a:t>区域评估</a:t>
              </a:r>
              <a:endParaRPr lang="zh-CN" altLang="zh-CN" sz="1400" b="0" dirty="0">
                <a:latin typeface="微软雅黑" panose="020B0503020204020204" pitchFamily="34" charset="-122"/>
                <a:ea typeface="微软雅黑" panose="020B0503020204020204" pitchFamily="34" charset="-122"/>
              </a:endParaRPr>
            </a:p>
          </p:txBody>
        </p:sp>
        <p:sp>
          <p:nvSpPr>
            <p:cNvPr id="51" name="TextBox 12"/>
            <p:cNvSpPr txBox="1"/>
            <p:nvPr/>
          </p:nvSpPr>
          <p:spPr>
            <a:xfrm flipH="1">
              <a:off x="7913047" y="4455148"/>
              <a:ext cx="4298787" cy="425425"/>
            </a:xfrm>
            <a:prstGeom prst="rect">
              <a:avLst/>
            </a:prstGeom>
            <a:noFill/>
          </p:spPr>
          <p:txBody>
            <a:bodyPr wrap="square" rtlCol="0">
              <a:spAutoFit/>
            </a:bodyPr>
            <a:lstStyle/>
            <a:p>
              <a:pPr fontAlgn="ctr"/>
              <a:r>
                <a:rPr lang="zh-CN" altLang="zh-CN" sz="1400" b="0" dirty="0"/>
                <a:t>企业数据库</a:t>
              </a:r>
              <a:r>
                <a:rPr lang="zh-CN" altLang="en-US" sz="1400" b="0" dirty="0"/>
                <a:t>、</a:t>
              </a:r>
              <a:r>
                <a:rPr lang="zh-CN" altLang="zh-CN" sz="1400" b="0" dirty="0"/>
                <a:t>物流数据库</a:t>
              </a:r>
              <a:r>
                <a:rPr lang="zh-CN" altLang="en-US" sz="1400" b="0" dirty="0"/>
                <a:t>、</a:t>
              </a:r>
              <a:r>
                <a:rPr lang="zh-CN" altLang="zh-CN" sz="1400" b="0" dirty="0"/>
                <a:t>单证数据库</a:t>
              </a:r>
              <a:r>
                <a:rPr lang="zh-CN" altLang="en-US" sz="1400" b="0" dirty="0"/>
                <a:t>、</a:t>
              </a:r>
              <a:r>
                <a:rPr lang="zh-CN" altLang="zh-CN" sz="1400" b="0" dirty="0"/>
                <a:t>合约数据库</a:t>
              </a:r>
              <a:r>
                <a:rPr lang="zh-CN" altLang="en-US" sz="1400" b="0" dirty="0"/>
                <a:t>、</a:t>
              </a:r>
              <a:r>
                <a:rPr lang="zh-CN" altLang="zh-CN" sz="1400" b="0" dirty="0"/>
                <a:t>商品数据库</a:t>
              </a:r>
              <a:r>
                <a:rPr lang="zh-CN" altLang="en-US" sz="1400" b="0" dirty="0"/>
                <a:t>、</a:t>
              </a:r>
              <a:r>
                <a:rPr lang="zh-CN" altLang="zh-CN" sz="1400" b="0" dirty="0"/>
                <a:t>融资数据库</a:t>
              </a:r>
              <a:endParaRPr lang="zh-CN" altLang="zh-CN" sz="1400" b="0" dirty="0"/>
            </a:p>
          </p:txBody>
        </p:sp>
        <p:sp>
          <p:nvSpPr>
            <p:cNvPr id="52" name="TextBox 12"/>
            <p:cNvSpPr txBox="1"/>
            <p:nvPr/>
          </p:nvSpPr>
          <p:spPr>
            <a:xfrm flipH="1">
              <a:off x="7913049" y="5040954"/>
              <a:ext cx="3468687" cy="249976"/>
            </a:xfrm>
            <a:prstGeom prst="rect">
              <a:avLst/>
            </a:prstGeom>
            <a:noFill/>
          </p:spPr>
          <p:txBody>
            <a:bodyPr wrap="square" rtlCol="0">
              <a:spAutoFit/>
            </a:bodyPr>
            <a:lstStyle/>
            <a:p>
              <a:pPr fontAlgn="ctr"/>
              <a:r>
                <a:rPr lang="zh-CN" altLang="zh-CN" sz="1400" b="0" dirty="0"/>
                <a:t>人工智能</a:t>
              </a:r>
              <a:r>
                <a:rPr lang="zh-CN" altLang="en-US" sz="1400" b="0" dirty="0"/>
                <a:t>、</a:t>
              </a:r>
              <a:r>
                <a:rPr lang="zh-CN" altLang="zh-CN" sz="1400" b="0" dirty="0"/>
                <a:t>区块链</a:t>
              </a:r>
              <a:r>
                <a:rPr lang="zh-CN" altLang="en-US" sz="1400" b="0" dirty="0"/>
                <a:t>、</a:t>
              </a:r>
              <a:r>
                <a:rPr lang="zh-CN" altLang="zh-CN" sz="1400" b="0" dirty="0"/>
                <a:t>云计算</a:t>
              </a:r>
              <a:endParaRPr lang="zh-CN" altLang="zh-CN" sz="1400" b="0" dirty="0"/>
            </a:p>
          </p:txBody>
        </p:sp>
      </p:grpSp>
      <p:grpSp>
        <p:nvGrpSpPr>
          <p:cNvPr id="53" name="组合 52"/>
          <p:cNvGrpSpPr/>
          <p:nvPr/>
        </p:nvGrpSpPr>
        <p:grpSpPr>
          <a:xfrm>
            <a:off x="7143604" y="1080746"/>
            <a:ext cx="4486856" cy="4298119"/>
            <a:chOff x="1713762" y="1570725"/>
            <a:chExt cx="3861538" cy="4386459"/>
          </a:xfrm>
          <a:effectLst>
            <a:outerShdw blurRad="50800" dist="38100" dir="2700000" algn="tl" rotWithShape="0">
              <a:prstClr val="black">
                <a:alpha val="40000"/>
              </a:prstClr>
            </a:outerShdw>
          </a:effectLst>
        </p:grpSpPr>
        <p:sp>
          <p:nvSpPr>
            <p:cNvPr id="54" name="Shape 2295"/>
            <p:cNvSpPr/>
            <p:nvPr/>
          </p:nvSpPr>
          <p:spPr>
            <a:xfrm>
              <a:off x="1713762" y="5085264"/>
              <a:ext cx="2457707" cy="871920"/>
            </a:xfrm>
            <a:custGeom>
              <a:avLst/>
              <a:gdLst/>
              <a:ahLst/>
              <a:cxnLst>
                <a:cxn ang="0">
                  <a:pos x="wd2" y="hd2"/>
                </a:cxn>
                <a:cxn ang="5400000">
                  <a:pos x="wd2" y="hd2"/>
                </a:cxn>
                <a:cxn ang="10800000">
                  <a:pos x="wd2" y="hd2"/>
                </a:cxn>
                <a:cxn ang="16200000">
                  <a:pos x="wd2" y="hd2"/>
                </a:cxn>
              </a:cxnLst>
              <a:rect l="0" t="0" r="r" b="b"/>
              <a:pathLst>
                <a:path w="21600" h="21600" extrusionOk="0">
                  <a:moveTo>
                    <a:pt x="1715" y="0"/>
                  </a:moveTo>
                  <a:lnTo>
                    <a:pt x="0" y="9515"/>
                  </a:lnTo>
                  <a:lnTo>
                    <a:pt x="21600" y="21600"/>
                  </a:lnTo>
                  <a:lnTo>
                    <a:pt x="21131" y="10863"/>
                  </a:lnTo>
                  <a:cubicBezTo>
                    <a:pt x="21131" y="10863"/>
                    <a:pt x="1715" y="0"/>
                    <a:pt x="1715" y="0"/>
                  </a:cubicBezTo>
                  <a:close/>
                </a:path>
              </a:pathLst>
            </a:custGeom>
            <a:solidFill>
              <a:schemeClr val="accent1"/>
            </a:solidFill>
            <a:ln w="12700" cap="flat">
              <a:noFill/>
              <a:miter lim="400000"/>
            </a:ln>
            <a:effectLst/>
          </p:spPr>
          <p:txBody>
            <a:bodyPr wrap="square" lIns="28575" tIns="28575" rIns="28575" bIns="28575" numCol="1" anchor="ctr">
              <a:noAutofit/>
            </a:bodyPr>
            <a:lstStyle/>
            <a:p>
              <a:pPr algn="ctr" defTabSz="3429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675">
                <a:latin typeface="微软雅黑" panose="020B0503020204020204" pitchFamily="34" charset="-122"/>
                <a:ea typeface="微软雅黑" panose="020B0503020204020204" pitchFamily="34" charset="-122"/>
                <a:cs typeface="Lato" charset="0"/>
                <a:sym typeface="微软雅黑" panose="020B0503020204020204" pitchFamily="34" charset="-122"/>
              </a:endParaRPr>
            </a:p>
          </p:txBody>
        </p:sp>
        <p:sp>
          <p:nvSpPr>
            <p:cNvPr id="55" name="Shape 2296"/>
            <p:cNvSpPr/>
            <p:nvPr/>
          </p:nvSpPr>
          <p:spPr>
            <a:xfrm>
              <a:off x="4120259" y="5085264"/>
              <a:ext cx="1455041" cy="871920"/>
            </a:xfrm>
            <a:custGeom>
              <a:avLst/>
              <a:gdLst/>
              <a:ahLst/>
              <a:cxnLst>
                <a:cxn ang="0">
                  <a:pos x="wd2" y="hd2"/>
                </a:cxn>
                <a:cxn ang="5400000">
                  <a:pos x="wd2" y="hd2"/>
                </a:cxn>
                <a:cxn ang="10800000">
                  <a:pos x="wd2" y="hd2"/>
                </a:cxn>
                <a:cxn ang="16200000">
                  <a:pos x="wd2" y="hd2"/>
                </a:cxn>
              </a:cxnLst>
              <a:rect l="0" t="0" r="r" b="b"/>
              <a:pathLst>
                <a:path w="21600" h="21600" extrusionOk="0">
                  <a:moveTo>
                    <a:pt x="18704" y="0"/>
                  </a:moveTo>
                  <a:lnTo>
                    <a:pt x="5" y="10862"/>
                  </a:lnTo>
                  <a:lnTo>
                    <a:pt x="0" y="10861"/>
                  </a:lnTo>
                  <a:lnTo>
                    <a:pt x="793" y="21600"/>
                  </a:lnTo>
                  <a:lnTo>
                    <a:pt x="21600" y="9513"/>
                  </a:lnTo>
                  <a:cubicBezTo>
                    <a:pt x="21600" y="9513"/>
                    <a:pt x="18704" y="0"/>
                    <a:pt x="18704" y="0"/>
                  </a:cubicBezTo>
                  <a:close/>
                </a:path>
              </a:pathLst>
            </a:custGeom>
            <a:solidFill>
              <a:schemeClr val="accent1">
                <a:lumMod val="60000"/>
                <a:lumOff val="40000"/>
              </a:schemeClr>
            </a:solidFill>
            <a:ln w="12700" cap="flat">
              <a:noFill/>
              <a:miter lim="400000"/>
            </a:ln>
            <a:effectLst/>
          </p:spPr>
          <p:txBody>
            <a:bodyPr wrap="square" lIns="28575" tIns="28575" rIns="28575" bIns="28575" numCol="1" anchor="ctr">
              <a:noAutofit/>
            </a:bodyPr>
            <a:lstStyle/>
            <a:p>
              <a:pPr algn="ctr" defTabSz="3429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675">
                <a:latin typeface="微软雅黑" panose="020B0503020204020204" pitchFamily="34" charset="-122"/>
                <a:ea typeface="微软雅黑" panose="020B0503020204020204" pitchFamily="34" charset="-122"/>
                <a:cs typeface="Lato" charset="0"/>
                <a:sym typeface="微软雅黑" panose="020B0503020204020204" pitchFamily="34" charset="-122"/>
              </a:endParaRPr>
            </a:p>
          </p:txBody>
        </p:sp>
        <p:sp>
          <p:nvSpPr>
            <p:cNvPr id="57" name="Shape 2297"/>
            <p:cNvSpPr/>
            <p:nvPr/>
          </p:nvSpPr>
          <p:spPr>
            <a:xfrm>
              <a:off x="1914304" y="4904529"/>
              <a:ext cx="3469068" cy="618476"/>
            </a:xfrm>
            <a:custGeom>
              <a:avLst/>
              <a:gdLst/>
              <a:ahLst/>
              <a:cxnLst>
                <a:cxn ang="0">
                  <a:pos x="wd2" y="hd2"/>
                </a:cxn>
                <a:cxn ang="5400000">
                  <a:pos x="wd2" y="hd2"/>
                </a:cxn>
                <a:cxn ang="10800000">
                  <a:pos x="wd2" y="hd2"/>
                </a:cxn>
                <a:cxn ang="16200000">
                  <a:pos x="wd2" y="hd2"/>
                </a:cxn>
              </a:cxnLst>
              <a:rect l="0" t="0" r="r" b="b"/>
              <a:pathLst>
                <a:path w="21600" h="21600" extrusionOk="0">
                  <a:moveTo>
                    <a:pt x="0" y="6289"/>
                  </a:moveTo>
                  <a:lnTo>
                    <a:pt x="13755" y="21598"/>
                  </a:lnTo>
                  <a:lnTo>
                    <a:pt x="13757" y="21600"/>
                  </a:lnTo>
                  <a:lnTo>
                    <a:pt x="21600" y="6293"/>
                  </a:lnTo>
                  <a:lnTo>
                    <a:pt x="10800" y="0"/>
                  </a:lnTo>
                  <a:cubicBezTo>
                    <a:pt x="10800" y="0"/>
                    <a:pt x="0" y="6289"/>
                    <a:pt x="0" y="6289"/>
                  </a:cubicBezTo>
                  <a:close/>
                </a:path>
              </a:pathLst>
            </a:custGeom>
            <a:solidFill>
              <a:schemeClr val="accent1">
                <a:lumMod val="40000"/>
                <a:lumOff val="60000"/>
              </a:schemeClr>
            </a:solidFill>
            <a:ln w="12700" cap="flat">
              <a:noFill/>
              <a:miter lim="400000"/>
            </a:ln>
            <a:effectLst/>
          </p:spPr>
          <p:txBody>
            <a:bodyPr wrap="square" lIns="28575" tIns="28575" rIns="28575" bIns="28575" numCol="1" anchor="ctr">
              <a:noAutofit/>
            </a:bodyPr>
            <a:lstStyle/>
            <a:p>
              <a:pPr algn="ctr" defTabSz="3429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675">
                <a:latin typeface="微软雅黑" panose="020B0503020204020204" pitchFamily="34" charset="-122"/>
                <a:ea typeface="微软雅黑" panose="020B0503020204020204" pitchFamily="34" charset="-122"/>
                <a:cs typeface="Lato" charset="0"/>
                <a:sym typeface="微软雅黑" panose="020B0503020204020204" pitchFamily="34" charset="-122"/>
              </a:endParaRPr>
            </a:p>
          </p:txBody>
        </p:sp>
        <p:sp>
          <p:nvSpPr>
            <p:cNvPr id="58" name="Shape 2301"/>
            <p:cNvSpPr/>
            <p:nvPr/>
          </p:nvSpPr>
          <p:spPr>
            <a:xfrm>
              <a:off x="1957902" y="4478394"/>
              <a:ext cx="2146113" cy="896798"/>
            </a:xfrm>
            <a:custGeom>
              <a:avLst/>
              <a:gdLst/>
              <a:ahLst/>
              <a:cxnLst>
                <a:cxn ang="0">
                  <a:pos x="wd2" y="hd2"/>
                </a:cxn>
                <a:cxn ang="5400000">
                  <a:pos x="wd2" y="hd2"/>
                </a:cxn>
                <a:cxn ang="10800000">
                  <a:pos x="wd2" y="hd2"/>
                </a:cxn>
                <a:cxn ang="16200000">
                  <a:pos x="wd2" y="hd2"/>
                </a:cxn>
              </a:cxnLst>
              <a:rect l="0" t="0" r="r" b="b"/>
              <a:pathLst>
                <a:path w="21600" h="21600" extrusionOk="0">
                  <a:moveTo>
                    <a:pt x="21600" y="21598"/>
                  </a:moveTo>
                  <a:lnTo>
                    <a:pt x="20941" y="8800"/>
                  </a:lnTo>
                  <a:lnTo>
                    <a:pt x="2410" y="0"/>
                  </a:lnTo>
                  <a:lnTo>
                    <a:pt x="0" y="11344"/>
                  </a:lnTo>
                  <a:lnTo>
                    <a:pt x="21598" y="21600"/>
                  </a:lnTo>
                  <a:cubicBezTo>
                    <a:pt x="21598" y="21600"/>
                    <a:pt x="21600" y="21598"/>
                    <a:pt x="21600" y="21598"/>
                  </a:cubicBezTo>
                  <a:close/>
                </a:path>
              </a:pathLst>
            </a:custGeom>
            <a:solidFill>
              <a:schemeClr val="accent2"/>
            </a:solidFill>
            <a:ln w="12700" cap="flat">
              <a:noFill/>
              <a:miter lim="400000"/>
            </a:ln>
            <a:effectLst/>
          </p:spPr>
          <p:txBody>
            <a:bodyPr wrap="square" lIns="28575" tIns="28575" rIns="28575" bIns="28575" numCol="1" anchor="ctr">
              <a:noAutofit/>
            </a:bodyPr>
            <a:lstStyle/>
            <a:p>
              <a:pPr algn="ctr" defTabSz="3429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675">
                <a:latin typeface="微软雅黑" panose="020B0503020204020204" pitchFamily="34" charset="-122"/>
                <a:ea typeface="微软雅黑" panose="020B0503020204020204" pitchFamily="34" charset="-122"/>
                <a:cs typeface="Lato" charset="0"/>
                <a:sym typeface="微软雅黑" panose="020B0503020204020204" pitchFamily="34" charset="-122"/>
              </a:endParaRPr>
            </a:p>
          </p:txBody>
        </p:sp>
        <p:sp>
          <p:nvSpPr>
            <p:cNvPr id="59" name="Shape 2302"/>
            <p:cNvSpPr/>
            <p:nvPr/>
          </p:nvSpPr>
          <p:spPr>
            <a:xfrm>
              <a:off x="4034845" y="4478394"/>
              <a:ext cx="1289402" cy="896433"/>
            </a:xfrm>
            <a:custGeom>
              <a:avLst/>
              <a:gdLst/>
              <a:ahLst/>
              <a:cxnLst>
                <a:cxn ang="0">
                  <a:pos x="wd2" y="hd2"/>
                </a:cxn>
                <a:cxn ang="5400000">
                  <a:pos x="wd2" y="hd2"/>
                </a:cxn>
                <a:cxn ang="10800000">
                  <a:pos x="wd2" y="hd2"/>
                </a:cxn>
                <a:cxn ang="16200000">
                  <a:pos x="wd2" y="hd2"/>
                </a:cxn>
              </a:cxnLst>
              <a:rect l="0" t="0" r="r" b="b"/>
              <a:pathLst>
                <a:path w="21600" h="21600" extrusionOk="0">
                  <a:moveTo>
                    <a:pt x="0" y="8796"/>
                  </a:moveTo>
                  <a:lnTo>
                    <a:pt x="1097" y="21600"/>
                  </a:lnTo>
                  <a:lnTo>
                    <a:pt x="21600" y="11339"/>
                  </a:lnTo>
                  <a:lnTo>
                    <a:pt x="17593" y="0"/>
                  </a:lnTo>
                  <a:lnTo>
                    <a:pt x="10" y="8799"/>
                  </a:lnTo>
                  <a:cubicBezTo>
                    <a:pt x="10" y="8799"/>
                    <a:pt x="0" y="8796"/>
                    <a:pt x="0" y="8796"/>
                  </a:cubicBezTo>
                  <a:close/>
                </a:path>
              </a:pathLst>
            </a:custGeom>
            <a:solidFill>
              <a:schemeClr val="accent2">
                <a:lumMod val="60000"/>
                <a:lumOff val="40000"/>
              </a:schemeClr>
            </a:solidFill>
            <a:ln w="12700" cap="flat">
              <a:noFill/>
              <a:miter lim="400000"/>
            </a:ln>
            <a:effectLst/>
          </p:spPr>
          <p:txBody>
            <a:bodyPr wrap="square" lIns="28575" tIns="28575" rIns="28575" bIns="28575" numCol="1" anchor="ctr">
              <a:noAutofit/>
            </a:bodyPr>
            <a:lstStyle/>
            <a:p>
              <a:pPr algn="ctr" defTabSz="3429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675">
                <a:latin typeface="微软雅黑" panose="020B0503020204020204" pitchFamily="34" charset="-122"/>
                <a:ea typeface="微软雅黑" panose="020B0503020204020204" pitchFamily="34" charset="-122"/>
                <a:cs typeface="Lato" charset="0"/>
                <a:sym typeface="微软雅黑" panose="020B0503020204020204" pitchFamily="34" charset="-122"/>
              </a:endParaRPr>
            </a:p>
          </p:txBody>
        </p:sp>
        <p:sp>
          <p:nvSpPr>
            <p:cNvPr id="62" name="Shape 2303"/>
            <p:cNvSpPr/>
            <p:nvPr/>
          </p:nvSpPr>
          <p:spPr>
            <a:xfrm>
              <a:off x="2202038" y="4371989"/>
              <a:ext cx="2891382" cy="477589"/>
            </a:xfrm>
            <a:custGeom>
              <a:avLst/>
              <a:gdLst/>
              <a:ahLst/>
              <a:cxnLst>
                <a:cxn ang="0">
                  <a:pos x="wd2" y="hd2"/>
                </a:cxn>
                <a:cxn ang="5400000">
                  <a:pos x="wd2" y="hd2"/>
                </a:cxn>
                <a:cxn ang="10800000">
                  <a:pos x="wd2" y="hd2"/>
                </a:cxn>
                <a:cxn ang="16200000">
                  <a:pos x="wd2" y="hd2"/>
                </a:cxn>
              </a:cxnLst>
              <a:rect l="0" t="0" r="r" b="b"/>
              <a:pathLst>
                <a:path w="21600" h="21600" extrusionOk="0">
                  <a:moveTo>
                    <a:pt x="0" y="5071"/>
                  </a:moveTo>
                  <a:lnTo>
                    <a:pt x="13755" y="21595"/>
                  </a:lnTo>
                  <a:lnTo>
                    <a:pt x="13759" y="21600"/>
                  </a:lnTo>
                  <a:lnTo>
                    <a:pt x="21600" y="5084"/>
                  </a:lnTo>
                  <a:lnTo>
                    <a:pt x="11723" y="0"/>
                  </a:lnTo>
                  <a:cubicBezTo>
                    <a:pt x="11723" y="0"/>
                    <a:pt x="0" y="5071"/>
                    <a:pt x="0" y="5071"/>
                  </a:cubicBezTo>
                  <a:close/>
                </a:path>
              </a:pathLst>
            </a:custGeom>
            <a:solidFill>
              <a:schemeClr val="accent2">
                <a:lumMod val="40000"/>
                <a:lumOff val="60000"/>
              </a:schemeClr>
            </a:solidFill>
            <a:ln w="12700" cap="flat">
              <a:noFill/>
              <a:miter lim="400000"/>
            </a:ln>
            <a:effectLst/>
          </p:spPr>
          <p:txBody>
            <a:bodyPr wrap="square" lIns="28575" tIns="28575" rIns="28575" bIns="28575" numCol="1" anchor="ctr">
              <a:noAutofit/>
            </a:bodyPr>
            <a:lstStyle/>
            <a:p>
              <a:pPr algn="ctr" defTabSz="3429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675">
                <a:latin typeface="微软雅黑" panose="020B0503020204020204" pitchFamily="34" charset="-122"/>
                <a:ea typeface="微软雅黑" panose="020B0503020204020204" pitchFamily="34" charset="-122"/>
                <a:cs typeface="Lato" charset="0"/>
                <a:sym typeface="微软雅黑" panose="020B0503020204020204" pitchFamily="34" charset="-122"/>
              </a:endParaRPr>
            </a:p>
          </p:txBody>
        </p:sp>
        <p:sp>
          <p:nvSpPr>
            <p:cNvPr id="63" name="Shape 2307"/>
            <p:cNvSpPr/>
            <p:nvPr/>
          </p:nvSpPr>
          <p:spPr>
            <a:xfrm>
              <a:off x="2254354" y="3880818"/>
              <a:ext cx="1778438" cy="835673"/>
            </a:xfrm>
            <a:custGeom>
              <a:avLst/>
              <a:gdLst/>
              <a:ahLst/>
              <a:cxnLst>
                <a:cxn ang="0">
                  <a:pos x="wd2" y="hd2"/>
                </a:cxn>
                <a:cxn ang="5400000">
                  <a:pos x="wd2" y="hd2"/>
                </a:cxn>
                <a:cxn ang="10800000">
                  <a:pos x="wd2" y="hd2"/>
                </a:cxn>
                <a:cxn ang="16200000">
                  <a:pos x="wd2" y="hd2"/>
                </a:cxn>
              </a:cxnLst>
              <a:rect l="0" t="0" r="r" b="b"/>
              <a:pathLst>
                <a:path w="21600" h="21600" extrusionOk="0">
                  <a:moveTo>
                    <a:pt x="20784" y="7507"/>
                  </a:moveTo>
                  <a:lnTo>
                    <a:pt x="20774" y="7514"/>
                  </a:lnTo>
                  <a:lnTo>
                    <a:pt x="2980" y="0"/>
                  </a:lnTo>
                  <a:lnTo>
                    <a:pt x="0" y="12478"/>
                  </a:lnTo>
                  <a:lnTo>
                    <a:pt x="21600" y="21600"/>
                  </a:lnTo>
                  <a:cubicBezTo>
                    <a:pt x="21600" y="21600"/>
                    <a:pt x="20784" y="7507"/>
                    <a:pt x="20784" y="7507"/>
                  </a:cubicBezTo>
                  <a:close/>
                </a:path>
              </a:pathLst>
            </a:custGeom>
            <a:solidFill>
              <a:schemeClr val="accent1"/>
            </a:solidFill>
            <a:ln w="12700" cap="flat">
              <a:noFill/>
              <a:miter lim="400000"/>
            </a:ln>
            <a:effectLst/>
          </p:spPr>
          <p:txBody>
            <a:bodyPr wrap="square" lIns="28575" tIns="28575" rIns="28575" bIns="28575" numCol="1" anchor="ctr">
              <a:noAutofit/>
            </a:bodyPr>
            <a:lstStyle/>
            <a:p>
              <a:pPr algn="ctr" defTabSz="3429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675">
                <a:latin typeface="微软雅黑" panose="020B0503020204020204" pitchFamily="34" charset="-122"/>
                <a:ea typeface="微软雅黑" panose="020B0503020204020204" pitchFamily="34" charset="-122"/>
                <a:cs typeface="Lato" charset="0"/>
                <a:sym typeface="微软雅黑" panose="020B0503020204020204" pitchFamily="34" charset="-122"/>
              </a:endParaRPr>
            </a:p>
          </p:txBody>
        </p:sp>
        <p:sp>
          <p:nvSpPr>
            <p:cNvPr id="64" name="Shape 2308"/>
            <p:cNvSpPr/>
            <p:nvPr/>
          </p:nvSpPr>
          <p:spPr>
            <a:xfrm>
              <a:off x="3963314" y="3880818"/>
              <a:ext cx="1081947" cy="836464"/>
            </a:xfrm>
            <a:custGeom>
              <a:avLst/>
              <a:gdLst/>
              <a:ahLst/>
              <a:cxnLst>
                <a:cxn ang="0">
                  <a:pos x="wd2" y="hd2"/>
                </a:cxn>
                <a:cxn ang="5400000">
                  <a:pos x="wd2" y="hd2"/>
                </a:cxn>
                <a:cxn ang="10800000">
                  <a:pos x="wd2" y="hd2"/>
                </a:cxn>
                <a:cxn ang="16200000">
                  <a:pos x="wd2" y="hd2"/>
                </a:cxn>
              </a:cxnLst>
              <a:rect l="0" t="0" r="r" b="b"/>
              <a:pathLst>
                <a:path w="21600" h="21600" extrusionOk="0">
                  <a:moveTo>
                    <a:pt x="1341" y="21590"/>
                  </a:moveTo>
                  <a:lnTo>
                    <a:pt x="1382" y="21600"/>
                  </a:lnTo>
                  <a:lnTo>
                    <a:pt x="21600" y="12501"/>
                  </a:lnTo>
                  <a:lnTo>
                    <a:pt x="16687" y="0"/>
                  </a:lnTo>
                  <a:lnTo>
                    <a:pt x="0" y="7510"/>
                  </a:lnTo>
                  <a:cubicBezTo>
                    <a:pt x="0" y="7510"/>
                    <a:pt x="1341" y="21590"/>
                    <a:pt x="1341" y="21590"/>
                  </a:cubicBezTo>
                  <a:close/>
                </a:path>
              </a:pathLst>
            </a:custGeom>
            <a:solidFill>
              <a:schemeClr val="accent1">
                <a:lumMod val="60000"/>
                <a:lumOff val="40000"/>
              </a:schemeClr>
            </a:solidFill>
            <a:ln w="12700" cap="flat">
              <a:noFill/>
              <a:miter lim="400000"/>
            </a:ln>
            <a:effectLst/>
          </p:spPr>
          <p:txBody>
            <a:bodyPr wrap="square" lIns="28575" tIns="28575" rIns="28575" bIns="28575" numCol="1" anchor="ctr">
              <a:noAutofit/>
            </a:bodyPr>
            <a:lstStyle/>
            <a:p>
              <a:pPr algn="ctr" defTabSz="3429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675">
                <a:latin typeface="微软雅黑" panose="020B0503020204020204" pitchFamily="34" charset="-122"/>
                <a:ea typeface="微软雅黑" panose="020B0503020204020204" pitchFamily="34" charset="-122"/>
                <a:cs typeface="Lato" charset="0"/>
                <a:sym typeface="微软雅黑" panose="020B0503020204020204" pitchFamily="34" charset="-122"/>
              </a:endParaRPr>
            </a:p>
          </p:txBody>
        </p:sp>
        <p:sp>
          <p:nvSpPr>
            <p:cNvPr id="65" name="Shape 2309"/>
            <p:cNvSpPr/>
            <p:nvPr/>
          </p:nvSpPr>
          <p:spPr>
            <a:xfrm>
              <a:off x="2498492" y="3741904"/>
              <a:ext cx="2301713" cy="430275"/>
            </a:xfrm>
            <a:custGeom>
              <a:avLst/>
              <a:gdLst/>
              <a:ahLst/>
              <a:cxnLst>
                <a:cxn ang="0">
                  <a:pos x="wd2" y="hd2"/>
                </a:cxn>
                <a:cxn ang="5400000">
                  <a:pos x="wd2" y="hd2"/>
                </a:cxn>
                <a:cxn ang="10800000">
                  <a:pos x="wd2" y="hd2"/>
                </a:cxn>
                <a:cxn ang="16200000">
                  <a:pos x="wd2" y="hd2"/>
                </a:cxn>
              </a:cxnLst>
              <a:rect l="0" t="0" r="r" b="b"/>
              <a:pathLst>
                <a:path w="21600" h="21600" extrusionOk="0">
                  <a:moveTo>
                    <a:pt x="0" y="7006"/>
                  </a:moveTo>
                  <a:lnTo>
                    <a:pt x="13748" y="21600"/>
                  </a:lnTo>
                  <a:lnTo>
                    <a:pt x="13756" y="21586"/>
                  </a:lnTo>
                  <a:lnTo>
                    <a:pt x="21600" y="6986"/>
                  </a:lnTo>
                  <a:lnTo>
                    <a:pt x="11085" y="0"/>
                  </a:lnTo>
                  <a:cubicBezTo>
                    <a:pt x="11085" y="0"/>
                    <a:pt x="0" y="7006"/>
                    <a:pt x="0" y="7006"/>
                  </a:cubicBezTo>
                  <a:close/>
                </a:path>
              </a:pathLst>
            </a:custGeom>
            <a:solidFill>
              <a:schemeClr val="accent1">
                <a:lumMod val="40000"/>
                <a:lumOff val="60000"/>
              </a:schemeClr>
            </a:solidFill>
            <a:ln w="12700" cap="flat">
              <a:noFill/>
              <a:miter lim="400000"/>
            </a:ln>
            <a:effectLst/>
          </p:spPr>
          <p:txBody>
            <a:bodyPr wrap="square" lIns="28575" tIns="28575" rIns="28575" bIns="28575" numCol="1" anchor="ctr">
              <a:noAutofit/>
            </a:bodyPr>
            <a:lstStyle/>
            <a:p>
              <a:pPr algn="ctr" defTabSz="3429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675">
                <a:latin typeface="微软雅黑" panose="020B0503020204020204" pitchFamily="34" charset="-122"/>
                <a:ea typeface="微软雅黑" panose="020B0503020204020204" pitchFamily="34" charset="-122"/>
                <a:cs typeface="Lato" charset="0"/>
                <a:sym typeface="微软雅黑" panose="020B0503020204020204" pitchFamily="34" charset="-122"/>
              </a:endParaRPr>
            </a:p>
          </p:txBody>
        </p:sp>
        <p:sp>
          <p:nvSpPr>
            <p:cNvPr id="66" name="Shape 2313"/>
            <p:cNvSpPr/>
            <p:nvPr/>
          </p:nvSpPr>
          <p:spPr>
            <a:xfrm>
              <a:off x="2550804" y="3162295"/>
              <a:ext cx="1400921" cy="874662"/>
            </a:xfrm>
            <a:custGeom>
              <a:avLst/>
              <a:gdLst/>
              <a:ahLst/>
              <a:cxnLst>
                <a:cxn ang="0">
                  <a:pos x="wd2" y="hd2"/>
                </a:cxn>
                <a:cxn ang="5400000">
                  <a:pos x="wd2" y="hd2"/>
                </a:cxn>
                <a:cxn ang="10800000">
                  <a:pos x="wd2" y="hd2"/>
                </a:cxn>
                <a:cxn ang="16200000">
                  <a:pos x="wd2" y="hd2"/>
                </a:cxn>
              </a:cxnLst>
              <a:rect l="0" t="0" r="r" b="b"/>
              <a:pathLst>
                <a:path w="21600" h="21600" extrusionOk="0">
                  <a:moveTo>
                    <a:pt x="21600" y="21586"/>
                  </a:moveTo>
                  <a:lnTo>
                    <a:pt x="20322" y="4972"/>
                  </a:lnTo>
                  <a:lnTo>
                    <a:pt x="4679" y="0"/>
                  </a:lnTo>
                  <a:lnTo>
                    <a:pt x="0" y="14743"/>
                  </a:lnTo>
                  <a:lnTo>
                    <a:pt x="21574" y="21600"/>
                  </a:lnTo>
                  <a:cubicBezTo>
                    <a:pt x="21574" y="21600"/>
                    <a:pt x="21600" y="21586"/>
                    <a:pt x="21600" y="21586"/>
                  </a:cubicBezTo>
                  <a:close/>
                </a:path>
              </a:pathLst>
            </a:custGeom>
            <a:solidFill>
              <a:schemeClr val="accent2"/>
            </a:solidFill>
            <a:ln w="12700" cap="flat">
              <a:noFill/>
              <a:miter lim="400000"/>
            </a:ln>
            <a:effectLst/>
          </p:spPr>
          <p:txBody>
            <a:bodyPr wrap="square" lIns="28575" tIns="28575" rIns="28575" bIns="28575" numCol="1" anchor="ctr">
              <a:noAutofit/>
            </a:bodyPr>
            <a:lstStyle/>
            <a:p>
              <a:pPr algn="ctr" defTabSz="3429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675">
                <a:latin typeface="微软雅黑" panose="020B0503020204020204" pitchFamily="34" charset="-122"/>
                <a:ea typeface="微软雅黑" panose="020B0503020204020204" pitchFamily="34" charset="-122"/>
                <a:cs typeface="Lato" charset="0"/>
                <a:sym typeface="微软雅黑" panose="020B0503020204020204" pitchFamily="34" charset="-122"/>
              </a:endParaRPr>
            </a:p>
          </p:txBody>
        </p:sp>
        <p:sp>
          <p:nvSpPr>
            <p:cNvPr id="67" name="Shape 2314"/>
            <p:cNvSpPr/>
            <p:nvPr/>
          </p:nvSpPr>
          <p:spPr>
            <a:xfrm>
              <a:off x="3867404" y="3162295"/>
              <a:ext cx="881635" cy="874027"/>
            </a:xfrm>
            <a:custGeom>
              <a:avLst/>
              <a:gdLst/>
              <a:ahLst/>
              <a:cxnLst>
                <a:cxn ang="0">
                  <a:pos x="wd2" y="hd2"/>
                </a:cxn>
                <a:cxn ang="5400000">
                  <a:pos x="wd2" y="hd2"/>
                </a:cxn>
                <a:cxn ang="10800000">
                  <a:pos x="wd2" y="hd2"/>
                </a:cxn>
                <a:cxn ang="16200000">
                  <a:pos x="wd2" y="hd2"/>
                </a:cxn>
              </a:cxnLst>
              <a:rect l="0" t="0" r="r" b="b"/>
              <a:pathLst>
                <a:path w="21600" h="21600" extrusionOk="0">
                  <a:moveTo>
                    <a:pt x="0" y="4974"/>
                  </a:moveTo>
                  <a:lnTo>
                    <a:pt x="2031" y="21600"/>
                  </a:lnTo>
                  <a:lnTo>
                    <a:pt x="21600" y="14732"/>
                  </a:lnTo>
                  <a:lnTo>
                    <a:pt x="14176" y="0"/>
                  </a:lnTo>
                  <a:lnTo>
                    <a:pt x="3" y="4975"/>
                  </a:lnTo>
                  <a:cubicBezTo>
                    <a:pt x="3" y="4975"/>
                    <a:pt x="0" y="4974"/>
                    <a:pt x="0" y="4974"/>
                  </a:cubicBezTo>
                  <a:close/>
                </a:path>
              </a:pathLst>
            </a:custGeom>
            <a:solidFill>
              <a:schemeClr val="accent2">
                <a:lumMod val="60000"/>
                <a:lumOff val="40000"/>
              </a:schemeClr>
            </a:solidFill>
            <a:ln w="12700" cap="flat">
              <a:noFill/>
              <a:miter lim="400000"/>
            </a:ln>
            <a:effectLst/>
          </p:spPr>
          <p:txBody>
            <a:bodyPr wrap="square" lIns="28575" tIns="28575" rIns="28575" bIns="28575" numCol="1" anchor="ctr">
              <a:noAutofit/>
            </a:bodyPr>
            <a:lstStyle/>
            <a:p>
              <a:pPr algn="ctr" defTabSz="3429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675">
                <a:latin typeface="微软雅黑" panose="020B0503020204020204" pitchFamily="34" charset="-122"/>
                <a:ea typeface="微软雅黑" panose="020B0503020204020204" pitchFamily="34" charset="-122"/>
                <a:cs typeface="Lato" charset="0"/>
                <a:sym typeface="微软雅黑" panose="020B0503020204020204" pitchFamily="34" charset="-122"/>
              </a:endParaRPr>
            </a:p>
          </p:txBody>
        </p:sp>
        <p:sp>
          <p:nvSpPr>
            <p:cNvPr id="68" name="Shape 2315"/>
            <p:cNvSpPr/>
            <p:nvPr/>
          </p:nvSpPr>
          <p:spPr>
            <a:xfrm>
              <a:off x="2847256" y="3075104"/>
              <a:ext cx="1593161" cy="287405"/>
            </a:xfrm>
            <a:custGeom>
              <a:avLst/>
              <a:gdLst/>
              <a:ahLst/>
              <a:cxnLst>
                <a:cxn ang="0">
                  <a:pos x="wd2" y="hd2"/>
                </a:cxn>
                <a:cxn ang="5400000">
                  <a:pos x="wd2" y="hd2"/>
                </a:cxn>
                <a:cxn ang="10800000">
                  <a:pos x="wd2" y="hd2"/>
                </a:cxn>
                <a:cxn ang="16200000">
                  <a:pos x="wd2" y="hd2"/>
                </a:cxn>
              </a:cxnLst>
              <a:rect l="0" t="0" r="r" b="b"/>
              <a:pathLst>
                <a:path w="21600" h="21600" extrusionOk="0">
                  <a:moveTo>
                    <a:pt x="0" y="6467"/>
                  </a:moveTo>
                  <a:lnTo>
                    <a:pt x="13755" y="21598"/>
                  </a:lnTo>
                  <a:lnTo>
                    <a:pt x="13757" y="21600"/>
                  </a:lnTo>
                  <a:lnTo>
                    <a:pt x="21600" y="6471"/>
                  </a:lnTo>
                  <a:lnTo>
                    <a:pt x="10798" y="0"/>
                  </a:lnTo>
                  <a:cubicBezTo>
                    <a:pt x="10798" y="0"/>
                    <a:pt x="0" y="6467"/>
                    <a:pt x="0" y="6467"/>
                  </a:cubicBezTo>
                  <a:close/>
                </a:path>
              </a:pathLst>
            </a:custGeom>
            <a:solidFill>
              <a:schemeClr val="accent2">
                <a:lumMod val="40000"/>
                <a:lumOff val="60000"/>
              </a:schemeClr>
            </a:solidFill>
            <a:ln w="12700" cap="flat">
              <a:noFill/>
              <a:miter lim="400000"/>
            </a:ln>
            <a:effectLst/>
          </p:spPr>
          <p:txBody>
            <a:bodyPr wrap="square" lIns="28575" tIns="28575" rIns="28575" bIns="28575" numCol="1" anchor="ctr">
              <a:noAutofit/>
            </a:bodyPr>
            <a:lstStyle/>
            <a:p>
              <a:pPr algn="ctr" defTabSz="3429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675">
                <a:latin typeface="微软雅黑" panose="020B0503020204020204" pitchFamily="34" charset="-122"/>
                <a:ea typeface="微软雅黑" panose="020B0503020204020204" pitchFamily="34" charset="-122"/>
                <a:cs typeface="Lato" charset="0"/>
                <a:sym typeface="微软雅黑" panose="020B0503020204020204" pitchFamily="34" charset="-122"/>
              </a:endParaRPr>
            </a:p>
          </p:txBody>
        </p:sp>
        <p:sp>
          <p:nvSpPr>
            <p:cNvPr id="69" name="Shape 2319"/>
            <p:cNvSpPr/>
            <p:nvPr/>
          </p:nvSpPr>
          <p:spPr>
            <a:xfrm>
              <a:off x="2899573" y="1570725"/>
              <a:ext cx="952635" cy="1660509"/>
            </a:xfrm>
            <a:custGeom>
              <a:avLst/>
              <a:gdLst/>
              <a:ahLst/>
              <a:cxnLst>
                <a:cxn ang="0">
                  <a:pos x="wd2" y="hd2"/>
                </a:cxn>
                <a:cxn ang="5400000">
                  <a:pos x="wd2" y="hd2"/>
                </a:cxn>
                <a:cxn ang="10800000">
                  <a:pos x="wd2" y="hd2"/>
                </a:cxn>
                <a:cxn ang="16200000">
                  <a:pos x="wd2" y="hd2"/>
                </a:cxn>
              </a:cxnLst>
              <a:rect l="0" t="0" r="r" b="b"/>
              <a:pathLst>
                <a:path w="21600" h="21600" extrusionOk="0">
                  <a:moveTo>
                    <a:pt x="21600" y="21599"/>
                  </a:moveTo>
                  <a:lnTo>
                    <a:pt x="16960" y="0"/>
                  </a:lnTo>
                  <a:lnTo>
                    <a:pt x="0" y="19142"/>
                  </a:lnTo>
                  <a:lnTo>
                    <a:pt x="21594" y="21600"/>
                  </a:lnTo>
                  <a:cubicBezTo>
                    <a:pt x="21594" y="21600"/>
                    <a:pt x="21600" y="21599"/>
                    <a:pt x="21600" y="21599"/>
                  </a:cubicBezTo>
                  <a:close/>
                </a:path>
              </a:pathLst>
            </a:custGeom>
            <a:solidFill>
              <a:schemeClr val="accent1"/>
            </a:solidFill>
            <a:ln w="12700" cap="flat">
              <a:noFill/>
              <a:miter lim="400000"/>
            </a:ln>
            <a:effectLst/>
          </p:spPr>
          <p:txBody>
            <a:bodyPr wrap="square" lIns="28575" tIns="28575" rIns="28575" bIns="28575" numCol="1" anchor="ctr">
              <a:noAutofit/>
            </a:bodyPr>
            <a:lstStyle/>
            <a:p>
              <a:pPr algn="ctr" defTabSz="3429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675">
                <a:latin typeface="微软雅黑" panose="020B0503020204020204" pitchFamily="34" charset="-122"/>
                <a:ea typeface="微软雅黑" panose="020B0503020204020204" pitchFamily="34" charset="-122"/>
                <a:cs typeface="Lato" charset="0"/>
                <a:sym typeface="微软雅黑" panose="020B0503020204020204" pitchFamily="34" charset="-122"/>
              </a:endParaRPr>
            </a:p>
          </p:txBody>
        </p:sp>
        <p:sp>
          <p:nvSpPr>
            <p:cNvPr id="70" name="Shape 2320"/>
            <p:cNvSpPr/>
            <p:nvPr/>
          </p:nvSpPr>
          <p:spPr>
            <a:xfrm>
              <a:off x="3649422" y="1570725"/>
              <a:ext cx="747915" cy="1660416"/>
            </a:xfrm>
            <a:custGeom>
              <a:avLst/>
              <a:gdLst/>
              <a:ahLst/>
              <a:cxnLst>
                <a:cxn ang="0">
                  <a:pos x="wd2" y="hd2"/>
                </a:cxn>
                <a:cxn ang="5400000">
                  <a:pos x="wd2" y="hd2"/>
                </a:cxn>
                <a:cxn ang="10800000">
                  <a:pos x="wd2" y="hd2"/>
                </a:cxn>
                <a:cxn ang="16200000">
                  <a:pos x="wd2" y="hd2"/>
                </a:cxn>
              </a:cxnLst>
              <a:rect l="0" t="0" r="r" b="b"/>
              <a:pathLst>
                <a:path w="21600" h="21600" extrusionOk="0">
                  <a:moveTo>
                    <a:pt x="21600" y="19141"/>
                  </a:moveTo>
                  <a:lnTo>
                    <a:pt x="0" y="0"/>
                  </a:lnTo>
                  <a:lnTo>
                    <a:pt x="5911" y="21600"/>
                  </a:lnTo>
                  <a:cubicBezTo>
                    <a:pt x="5911" y="21600"/>
                    <a:pt x="21600" y="19141"/>
                    <a:pt x="21600" y="19141"/>
                  </a:cubicBezTo>
                  <a:close/>
                </a:path>
              </a:pathLst>
            </a:custGeom>
            <a:solidFill>
              <a:schemeClr val="accent1">
                <a:lumMod val="60000"/>
                <a:lumOff val="40000"/>
              </a:schemeClr>
            </a:solidFill>
            <a:ln w="12700" cap="flat">
              <a:noFill/>
              <a:miter lim="400000"/>
            </a:ln>
            <a:effectLst/>
          </p:spPr>
          <p:txBody>
            <a:bodyPr wrap="square" lIns="28575" tIns="28575" rIns="28575" bIns="28575" numCol="1" anchor="ctr">
              <a:noAutofit/>
            </a:bodyPr>
            <a:lstStyle/>
            <a:p>
              <a:pPr algn="ctr" defTabSz="3429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675">
                <a:latin typeface="微软雅黑" panose="020B0503020204020204" pitchFamily="34" charset="-122"/>
                <a:ea typeface="微软雅黑" panose="020B0503020204020204" pitchFamily="34" charset="-122"/>
                <a:cs typeface="Lato" charset="0"/>
                <a:sym typeface="微软雅黑" panose="020B0503020204020204" pitchFamily="34" charset="-122"/>
              </a:endParaRPr>
            </a:p>
          </p:txBody>
        </p:sp>
      </p:grpSp>
      <p:sp>
        <p:nvSpPr>
          <p:cNvPr id="71" name="文本框 70"/>
          <p:cNvSpPr txBox="1"/>
          <p:nvPr/>
        </p:nvSpPr>
        <p:spPr>
          <a:xfrm>
            <a:off x="9008758" y="1915832"/>
            <a:ext cx="494474" cy="338554"/>
          </a:xfrm>
          <a:prstGeom prst="rect">
            <a:avLst/>
          </a:prstGeom>
          <a:noFill/>
        </p:spPr>
        <p:txBody>
          <a:bodyPr wrap="square" rtlCol="0">
            <a:spAutoFit/>
          </a:bodyPr>
          <a:lstStyle/>
          <a:p>
            <a:r>
              <a:rPr lang="zh-CN" altLang="zh-CN" sz="1600" b="1" dirty="0">
                <a:solidFill>
                  <a:srgbClr val="3A61AA"/>
                </a:solidFill>
                <a:latin typeface="微软雅黑" panose="020B0503020204020204" pitchFamily="34" charset="-122"/>
                <a:ea typeface="微软雅黑" panose="020B0503020204020204" pitchFamily="34" charset="-122"/>
                <a:cs typeface="微软雅黑" panose="020B0503020204020204" pitchFamily="34" charset="-122"/>
              </a:rPr>
              <a:t>L5</a:t>
            </a:r>
            <a:endParaRPr lang="zh-CN" altLang="zh-CN" sz="1600" b="1" dirty="0">
              <a:solidFill>
                <a:srgbClr val="3A61A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2" name="文本框 71"/>
          <p:cNvSpPr txBox="1"/>
          <p:nvPr/>
        </p:nvSpPr>
        <p:spPr>
          <a:xfrm>
            <a:off x="8823070" y="2845277"/>
            <a:ext cx="448803" cy="338554"/>
          </a:xfrm>
          <a:prstGeom prst="rect">
            <a:avLst/>
          </a:prstGeom>
          <a:noFill/>
        </p:spPr>
        <p:txBody>
          <a:bodyPr wrap="square" rtlCol="0">
            <a:spAutoFit/>
          </a:bodyPr>
          <a:lstStyle/>
          <a:p>
            <a:r>
              <a:rPr lang="zh-CN" altLang="zh-CN" sz="1600" b="1" dirty="0">
                <a:solidFill>
                  <a:schemeClr val="accent2">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L4</a:t>
            </a:r>
            <a:endParaRPr lang="zh-CN" altLang="zh-CN" sz="1600" b="1" dirty="0">
              <a:solidFill>
                <a:schemeClr val="accent2">
                  <a:lumMod val="7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3" name="文本框 72"/>
          <p:cNvSpPr txBox="1"/>
          <p:nvPr/>
        </p:nvSpPr>
        <p:spPr>
          <a:xfrm>
            <a:off x="8646557" y="3551512"/>
            <a:ext cx="428736" cy="338554"/>
          </a:xfrm>
          <a:prstGeom prst="rect">
            <a:avLst/>
          </a:prstGeom>
          <a:noFill/>
        </p:spPr>
        <p:txBody>
          <a:bodyPr wrap="square" rtlCol="0">
            <a:spAutoFit/>
          </a:bodyPr>
          <a:lstStyle/>
          <a:p>
            <a:r>
              <a:rPr lang="zh-CN" altLang="zh-CN" sz="1600" b="1" dirty="0">
                <a:solidFill>
                  <a:srgbClr val="3A61AA"/>
                </a:solidFill>
                <a:latin typeface="微软雅黑" panose="020B0503020204020204" pitchFamily="34" charset="-122"/>
                <a:ea typeface="微软雅黑" panose="020B0503020204020204" pitchFamily="34" charset="-122"/>
                <a:cs typeface="微软雅黑" panose="020B0503020204020204" pitchFamily="34" charset="-122"/>
              </a:rPr>
              <a:t>L3</a:t>
            </a:r>
            <a:endParaRPr lang="zh-CN" altLang="zh-CN" sz="1600" b="1" dirty="0">
              <a:solidFill>
                <a:srgbClr val="3A61A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4" name="文本框 73"/>
          <p:cNvSpPr txBox="1"/>
          <p:nvPr/>
        </p:nvSpPr>
        <p:spPr>
          <a:xfrm>
            <a:off x="8440841" y="4128308"/>
            <a:ext cx="479394" cy="338554"/>
          </a:xfrm>
          <a:prstGeom prst="rect">
            <a:avLst/>
          </a:prstGeom>
          <a:noFill/>
        </p:spPr>
        <p:txBody>
          <a:bodyPr wrap="square" rtlCol="0">
            <a:spAutoFit/>
          </a:bodyPr>
          <a:lstStyle/>
          <a:p>
            <a:r>
              <a:rPr lang="zh-CN" altLang="zh-CN" sz="1600" b="1" dirty="0">
                <a:solidFill>
                  <a:schemeClr val="accent2">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L2</a:t>
            </a:r>
            <a:endParaRPr lang="zh-CN" altLang="zh-CN" sz="1600" b="1" dirty="0">
              <a:solidFill>
                <a:schemeClr val="accent2">
                  <a:lumMod val="7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5" name="文本框 74"/>
          <p:cNvSpPr txBox="1"/>
          <p:nvPr/>
        </p:nvSpPr>
        <p:spPr>
          <a:xfrm>
            <a:off x="8320954" y="4699398"/>
            <a:ext cx="467199" cy="338554"/>
          </a:xfrm>
          <a:prstGeom prst="rect">
            <a:avLst/>
          </a:prstGeom>
          <a:noFill/>
        </p:spPr>
        <p:txBody>
          <a:bodyPr wrap="square" rtlCol="0">
            <a:spAutoFit/>
          </a:bodyPr>
          <a:lstStyle/>
          <a:p>
            <a:r>
              <a:rPr lang="zh-CN" altLang="zh-CN" sz="1600" b="1" dirty="0">
                <a:solidFill>
                  <a:srgbClr val="3A61AA"/>
                </a:solidFill>
                <a:latin typeface="微软雅黑" panose="020B0503020204020204" pitchFamily="34" charset="-122"/>
                <a:ea typeface="微软雅黑" panose="020B0503020204020204" pitchFamily="34" charset="-122"/>
                <a:cs typeface="微软雅黑" panose="020B0503020204020204" pitchFamily="34" charset="-122"/>
              </a:rPr>
              <a:t>L1</a:t>
            </a:r>
            <a:endParaRPr lang="zh-CN" altLang="zh-CN" sz="1600" b="1" dirty="0">
              <a:solidFill>
                <a:srgbClr val="3A61A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6" name="文本框 75"/>
          <p:cNvSpPr txBox="1"/>
          <p:nvPr/>
        </p:nvSpPr>
        <p:spPr>
          <a:xfrm>
            <a:off x="734573" y="5806442"/>
            <a:ext cx="10669905" cy="975995"/>
          </a:xfrm>
          <a:prstGeom prst="rect">
            <a:avLst/>
          </a:prstGeom>
          <a:noFill/>
          <a:ln w="9525">
            <a:noFill/>
          </a:ln>
        </p:spPr>
        <p:txBody>
          <a:bodyPr wrap="square">
            <a:spAutoFit/>
          </a:bodyPr>
          <a:lstStyle/>
          <a:p>
            <a:pPr algn="l" eaLnBrk="1">
              <a:lnSpc>
                <a:spcPct val="120000"/>
              </a:lnSpc>
            </a:pPr>
            <a:r>
              <a:rPr lang="en-US" altLang="zh-CN" sz="1600" b="0" dirty="0">
                <a:latin typeface="微软雅黑" panose="020B0503020204020204" pitchFamily="34" charset="-122"/>
                <a:ea typeface="微软雅黑" panose="020B0503020204020204" pitchFamily="34" charset="-122"/>
                <a:cs typeface="微软雅黑" panose="020B0503020204020204" pitchFamily="34" charset="-122"/>
              </a:rPr>
              <a:t>       </a:t>
            </a:r>
            <a:r>
              <a:rPr lang="zh-CN" sz="1600" b="0" dirty="0">
                <a:latin typeface="微软雅黑" panose="020B0503020204020204" pitchFamily="34" charset="-122"/>
                <a:ea typeface="微软雅黑" panose="020B0503020204020204" pitchFamily="34" charset="-122"/>
                <a:cs typeface="微软雅黑" panose="020B0503020204020204" pitchFamily="34" charset="-122"/>
              </a:rPr>
              <a:t>平台充分利用广东“数字政府”数据资源和区块链、云计算、人工智能等金融科技手段，着力破解信息不对称难题，为企业提供多维度商业信用画像，量身定做提供供应链融资、贸易融资、知识产权融资等多种融资方案，并帮助金融机构强化风险管理能力、提高金融服务效能。</a:t>
            </a:r>
            <a:endParaRPr lang="zh-CN" altLang="en-US" sz="1600" b="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0" y="552450"/>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1160145" y="367348"/>
            <a:ext cx="2242820" cy="369332"/>
          </a:xfrm>
          <a:prstGeom prst="rect">
            <a:avLst/>
          </a:prstGeom>
          <a:solidFill>
            <a:schemeClr val="bg1"/>
          </a:solidFill>
        </p:spPr>
        <p:txBody>
          <a:bodyPr wrap="square" lIns="0" tIns="0" rIns="0" bIns="0" rtlCol="0">
            <a:spAutoFit/>
          </a:bodyPr>
          <a:lstStyle/>
          <a:p>
            <a:pPr indent="0" algn="ctr">
              <a:buNone/>
            </a:pPr>
            <a:r>
              <a:rPr lang="zh-CN" altLang="en-US" sz="2400" b="1" spc="200" dirty="0">
                <a:solidFill>
                  <a:srgbClr val="174A95"/>
                </a:solidFill>
              </a:rPr>
              <a:t>平台功能模块</a:t>
            </a:r>
            <a:endParaRPr lang="zh-CN" altLang="en-US" sz="2400" b="1" spc="200" dirty="0">
              <a:solidFill>
                <a:srgbClr val="174A95"/>
              </a:solidFill>
            </a:endParaRPr>
          </a:p>
        </p:txBody>
      </p:sp>
      <p:sp>
        <p:nvSpPr>
          <p:cNvPr id="2" name="文本框 1"/>
          <p:cNvSpPr txBox="1"/>
          <p:nvPr/>
        </p:nvSpPr>
        <p:spPr>
          <a:xfrm>
            <a:off x="9197974" y="383540"/>
            <a:ext cx="2541905" cy="337185"/>
          </a:xfrm>
          <a:prstGeom prst="rect">
            <a:avLst/>
          </a:prstGeom>
          <a:solidFill>
            <a:schemeClr val="bg1"/>
          </a:solidFill>
        </p:spPr>
        <p:txBody>
          <a:bodyPr wrap="square" lIns="91440" tIns="45720" rIns="91440" bIns="45720" rtlCol="0">
            <a:spAutoFit/>
          </a:bodyPr>
          <a:lstStyle/>
          <a:p>
            <a:pPr algn="ctr">
              <a:buClrTx/>
              <a:buSzTx/>
              <a:buFontTx/>
            </a:pPr>
            <a:r>
              <a:rPr lang="en-US" sz="1600" spc="300" dirty="0">
                <a:solidFill>
                  <a:schemeClr val="bg1">
                    <a:lumMod val="65000"/>
                  </a:schemeClr>
                </a:solidFill>
                <a:sym typeface="+mn-ea"/>
              </a:rPr>
              <a:t>Functional module</a:t>
            </a:r>
            <a:endParaRPr lang="en-US" sz="1600" spc="300" dirty="0">
              <a:solidFill>
                <a:schemeClr val="bg1">
                  <a:lumMod val="65000"/>
                </a:schemeClr>
              </a:solidFill>
              <a:sym typeface="+mn-ea"/>
            </a:endParaRPr>
          </a:p>
        </p:txBody>
      </p:sp>
      <p:sp>
        <p:nvSpPr>
          <p:cNvPr id="76" name="矩形 75"/>
          <p:cNvSpPr/>
          <p:nvPr/>
        </p:nvSpPr>
        <p:spPr>
          <a:xfrm rot="10800000" flipH="1" flipV="1">
            <a:off x="635" y="5875872"/>
            <a:ext cx="12191365" cy="982128"/>
          </a:xfrm>
          <a:prstGeom prst="rect">
            <a:avLst/>
          </a:prstGeom>
          <a:gradFill>
            <a:gsLst>
              <a:gs pos="0">
                <a:schemeClr val="accent1">
                  <a:lumMod val="50000"/>
                </a:schemeClr>
              </a:gs>
              <a:gs pos="100000">
                <a:schemeClr val="accent1">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7" name="文本框 76"/>
          <p:cNvSpPr txBox="1"/>
          <p:nvPr/>
        </p:nvSpPr>
        <p:spPr>
          <a:xfrm>
            <a:off x="0" y="6110605"/>
            <a:ext cx="12191365" cy="583565"/>
          </a:xfrm>
          <a:prstGeom prst="rect">
            <a:avLst/>
          </a:prstGeom>
          <a:noFill/>
          <a:ln w="9525">
            <a:noFill/>
          </a:ln>
        </p:spPr>
        <p:txBody>
          <a:bodyPr wrap="square">
            <a:spAutoFit/>
          </a:bodyPr>
          <a:lstStyle/>
          <a:p>
            <a:pPr marL="0" marR="0" algn="just" defTabSz="914400" rtl="0" fontAlgn="auto" latinLnBrk="0" hangingPunct="0">
              <a:spcBef>
                <a:spcPts val="0"/>
              </a:spcBef>
              <a:spcAft>
                <a:spcPts val="0"/>
              </a:spcAft>
              <a:buClrTx/>
              <a:buSzTx/>
              <a:buFontTx/>
              <a:buNone/>
            </a:pPr>
            <a:r>
              <a:rPr lang="zh-CN" sz="1600" dirty="0">
                <a:ln>
                  <a:noFill/>
                </a:ln>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思源黑体—06"/>
              </a:rPr>
              <a:t>智能融资：在企业无法提供上下游贸易真实性，也没股份</a:t>
            </a:r>
            <a:r>
              <a:rPr lang="en-US" altLang="zh-CN" sz="1600" dirty="0">
                <a:ln>
                  <a:noFill/>
                </a:ln>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思源黑体—06"/>
              </a:rPr>
              <a:t>/</a:t>
            </a:r>
            <a:r>
              <a:rPr lang="zh-CN" altLang="en-US" sz="1600" dirty="0">
                <a:ln>
                  <a:noFill/>
                </a:ln>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思源黑体—06"/>
              </a:rPr>
              <a:t>可转债权益等资产可以提供抵押的情况下，可以通过企业信用类风险评估模型，结合智能融资系统的计容机构融资产品进行融资服务。</a:t>
            </a:r>
            <a:endParaRPr lang="zh-CN" altLang="en-US" sz="1600" b="0" dirty="0">
              <a:ln>
                <a:noFill/>
              </a:ln>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思源黑体—06"/>
            </a:endParaRPr>
          </a:p>
        </p:txBody>
      </p:sp>
      <p:pic>
        <p:nvPicPr>
          <p:cNvPr id="4" name="图片 3"/>
          <p:cNvPicPr>
            <a:picLocks noChangeAspect="1"/>
          </p:cNvPicPr>
          <p:nvPr>
            <p:custDataLst>
              <p:tags r:id="rId1"/>
            </p:custDataLst>
          </p:nvPr>
        </p:nvPicPr>
        <p:blipFill>
          <a:blip r:embed="rId2"/>
          <a:stretch>
            <a:fillRect/>
          </a:stretch>
        </p:blipFill>
        <p:spPr>
          <a:xfrm>
            <a:off x="761365" y="966470"/>
            <a:ext cx="10667929" cy="4680000"/>
          </a:xfrm>
          <a:prstGeom prst="rect">
            <a:avLst/>
          </a:prstGeom>
        </p:spPr>
      </p:pic>
    </p:spTree>
    <p:custDataLst>
      <p:tags r:id="rId3"/>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0" y="552450"/>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1160145" y="367348"/>
            <a:ext cx="2242820" cy="369332"/>
          </a:xfrm>
          <a:prstGeom prst="rect">
            <a:avLst/>
          </a:prstGeom>
          <a:solidFill>
            <a:schemeClr val="bg1"/>
          </a:solidFill>
        </p:spPr>
        <p:txBody>
          <a:bodyPr wrap="square" lIns="0" tIns="0" rIns="0" bIns="0" rtlCol="0">
            <a:spAutoFit/>
          </a:bodyPr>
          <a:lstStyle/>
          <a:p>
            <a:pPr indent="0" algn="ctr">
              <a:buNone/>
            </a:pPr>
            <a:r>
              <a:rPr lang="zh-CN" altLang="en-US" sz="2400" b="1" spc="200" dirty="0">
                <a:solidFill>
                  <a:srgbClr val="174A95"/>
                </a:solidFill>
              </a:rPr>
              <a:t>平台功能模块</a:t>
            </a:r>
            <a:endParaRPr lang="zh-CN" altLang="en-US" sz="2400" b="1" spc="200" dirty="0">
              <a:solidFill>
                <a:srgbClr val="174A95"/>
              </a:solidFill>
            </a:endParaRPr>
          </a:p>
        </p:txBody>
      </p:sp>
      <p:sp>
        <p:nvSpPr>
          <p:cNvPr id="2" name="文本框 1"/>
          <p:cNvSpPr txBox="1"/>
          <p:nvPr/>
        </p:nvSpPr>
        <p:spPr>
          <a:xfrm>
            <a:off x="9197974" y="383540"/>
            <a:ext cx="2541905" cy="337185"/>
          </a:xfrm>
          <a:prstGeom prst="rect">
            <a:avLst/>
          </a:prstGeom>
          <a:solidFill>
            <a:schemeClr val="bg1"/>
          </a:solidFill>
        </p:spPr>
        <p:txBody>
          <a:bodyPr wrap="square" lIns="91440" tIns="45720" rIns="91440" bIns="45720" rtlCol="0">
            <a:spAutoFit/>
          </a:bodyPr>
          <a:lstStyle/>
          <a:p>
            <a:pPr algn="ctr">
              <a:buClrTx/>
              <a:buSzTx/>
              <a:buFontTx/>
            </a:pPr>
            <a:r>
              <a:rPr lang="en-US" sz="1600" spc="300" dirty="0">
                <a:solidFill>
                  <a:schemeClr val="bg1">
                    <a:lumMod val="65000"/>
                  </a:schemeClr>
                </a:solidFill>
                <a:sym typeface="+mn-ea"/>
              </a:rPr>
              <a:t>Functional module</a:t>
            </a:r>
            <a:endParaRPr lang="en-US" sz="1600" spc="300" dirty="0">
              <a:solidFill>
                <a:schemeClr val="bg1">
                  <a:lumMod val="65000"/>
                </a:schemeClr>
              </a:solidFill>
              <a:sym typeface="+mn-ea"/>
            </a:endParaRPr>
          </a:p>
        </p:txBody>
      </p:sp>
      <p:sp>
        <p:nvSpPr>
          <p:cNvPr id="76" name="矩形 75"/>
          <p:cNvSpPr/>
          <p:nvPr/>
        </p:nvSpPr>
        <p:spPr>
          <a:xfrm rot="10800000" flipH="1" flipV="1">
            <a:off x="635" y="5875872"/>
            <a:ext cx="12191365" cy="982128"/>
          </a:xfrm>
          <a:prstGeom prst="rect">
            <a:avLst/>
          </a:prstGeom>
          <a:gradFill>
            <a:gsLst>
              <a:gs pos="0">
                <a:schemeClr val="accent1">
                  <a:lumMod val="50000"/>
                </a:schemeClr>
              </a:gs>
              <a:gs pos="100000">
                <a:schemeClr val="accent1">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7" name="文本框 76"/>
          <p:cNvSpPr txBox="1"/>
          <p:nvPr/>
        </p:nvSpPr>
        <p:spPr>
          <a:xfrm>
            <a:off x="0" y="6110605"/>
            <a:ext cx="12191365" cy="583565"/>
          </a:xfrm>
          <a:prstGeom prst="rect">
            <a:avLst/>
          </a:prstGeom>
          <a:noFill/>
          <a:ln w="9525">
            <a:noFill/>
          </a:ln>
        </p:spPr>
        <p:txBody>
          <a:bodyPr wrap="square">
            <a:spAutoFit/>
          </a:bodyPr>
          <a:lstStyle/>
          <a:p>
            <a:pPr marL="0" marR="0" algn="just" defTabSz="914400" rtl="0" fontAlgn="auto" latinLnBrk="0" hangingPunct="0">
              <a:spcBef>
                <a:spcPts val="0"/>
              </a:spcBef>
              <a:spcAft>
                <a:spcPts val="0"/>
              </a:spcAft>
              <a:buClrTx/>
              <a:buSzTx/>
              <a:buFontTx/>
              <a:buNone/>
            </a:pPr>
            <a:r>
              <a:rPr lang="zh-CN" altLang="zh-CN" sz="1600" dirty="0">
                <a:ln>
                  <a:noFill/>
                </a:ln>
                <a:solidFill>
                  <a:schemeClr val="bg1"/>
                </a:solidFill>
                <a:effectLst/>
                <a:uFillTx/>
                <a:latin typeface="微软雅黑" panose="020B0503020204020204" pitchFamily="34" charset="-122"/>
                <a:ea typeface="微软雅黑" panose="020B0503020204020204" pitchFamily="34" charset="-122"/>
                <a:cs typeface="A思源黑体—06"/>
                <a:sym typeface="A思源黑体—06"/>
              </a:rPr>
              <a:t>智能直融：</a:t>
            </a:r>
            <a:r>
              <a:rPr lang="zh-CN" altLang="en-US" sz="1600" dirty="0">
                <a:ln>
                  <a:noFill/>
                </a:ln>
                <a:solidFill>
                  <a:schemeClr val="bg1"/>
                </a:solidFill>
                <a:effectLst/>
                <a:uFillTx/>
                <a:latin typeface="微软雅黑" panose="020B0503020204020204" pitchFamily="34" charset="-122"/>
                <a:ea typeface="微软雅黑" panose="020B0503020204020204" pitchFamily="34" charset="-122"/>
                <a:cs typeface="A思源黑体—06"/>
                <a:sym typeface="A思源黑体—06"/>
              </a:rPr>
              <a:t>当企业已经具有一定规模，或有被认可的商业模式，经过权益类风险评估后，可以通过智能直融系统接入广东省股权交易中心，实现直融产品的对接融资。</a:t>
            </a:r>
            <a:endParaRPr lang="zh-CN" altLang="en-US" sz="1600" b="0" dirty="0">
              <a:ln>
                <a:noFill/>
              </a:ln>
              <a:solidFill>
                <a:schemeClr val="bg1"/>
              </a:solidFill>
              <a:effectLst/>
              <a:uFillTx/>
              <a:latin typeface="微软雅黑" panose="020B0503020204020204" pitchFamily="34" charset="-122"/>
              <a:ea typeface="微软雅黑" panose="020B0503020204020204" pitchFamily="34" charset="-122"/>
              <a:cs typeface="A思源黑体—06"/>
              <a:sym typeface="A思源黑体—06"/>
            </a:endParaRPr>
          </a:p>
        </p:txBody>
      </p:sp>
      <p:pic>
        <p:nvPicPr>
          <p:cNvPr id="3" name="图片 2"/>
          <p:cNvPicPr>
            <a:picLocks noChangeAspect="1"/>
          </p:cNvPicPr>
          <p:nvPr/>
        </p:nvPicPr>
        <p:blipFill>
          <a:blip r:embed="rId1"/>
          <a:stretch>
            <a:fillRect/>
          </a:stretch>
        </p:blipFill>
        <p:spPr>
          <a:xfrm>
            <a:off x="1330960" y="966470"/>
            <a:ext cx="9530672" cy="4680000"/>
          </a:xfrm>
          <a:prstGeom prst="rect">
            <a:avLst/>
          </a:prstGeom>
        </p:spPr>
      </p:pic>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0" y="552450"/>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1160145" y="367348"/>
            <a:ext cx="2242820" cy="369332"/>
          </a:xfrm>
          <a:prstGeom prst="rect">
            <a:avLst/>
          </a:prstGeom>
          <a:solidFill>
            <a:schemeClr val="bg1"/>
          </a:solidFill>
        </p:spPr>
        <p:txBody>
          <a:bodyPr wrap="square" lIns="0" tIns="0" rIns="0" bIns="0" rtlCol="0">
            <a:spAutoFit/>
          </a:bodyPr>
          <a:lstStyle/>
          <a:p>
            <a:pPr indent="0" algn="ctr">
              <a:buNone/>
            </a:pPr>
            <a:r>
              <a:rPr lang="zh-CN" altLang="en-US" sz="2400" b="1" spc="200" dirty="0">
                <a:solidFill>
                  <a:srgbClr val="174A95"/>
                </a:solidFill>
              </a:rPr>
              <a:t>平台功能模块</a:t>
            </a:r>
            <a:endParaRPr lang="zh-CN" altLang="en-US" sz="2400" b="1" spc="200" dirty="0">
              <a:solidFill>
                <a:srgbClr val="174A95"/>
              </a:solidFill>
            </a:endParaRPr>
          </a:p>
        </p:txBody>
      </p:sp>
      <p:sp>
        <p:nvSpPr>
          <p:cNvPr id="2" name="文本框 1"/>
          <p:cNvSpPr txBox="1"/>
          <p:nvPr/>
        </p:nvSpPr>
        <p:spPr>
          <a:xfrm>
            <a:off x="9197974" y="383540"/>
            <a:ext cx="2541905" cy="337185"/>
          </a:xfrm>
          <a:prstGeom prst="rect">
            <a:avLst/>
          </a:prstGeom>
          <a:solidFill>
            <a:schemeClr val="bg1"/>
          </a:solidFill>
        </p:spPr>
        <p:txBody>
          <a:bodyPr wrap="square" lIns="91440" tIns="45720" rIns="91440" bIns="45720" rtlCol="0">
            <a:spAutoFit/>
          </a:bodyPr>
          <a:lstStyle/>
          <a:p>
            <a:pPr algn="ctr">
              <a:buClrTx/>
              <a:buSzTx/>
              <a:buFontTx/>
            </a:pPr>
            <a:r>
              <a:rPr lang="en-US" sz="1600" spc="300" dirty="0">
                <a:solidFill>
                  <a:schemeClr val="bg1">
                    <a:lumMod val="65000"/>
                  </a:schemeClr>
                </a:solidFill>
                <a:sym typeface="+mn-ea"/>
              </a:rPr>
              <a:t>Functional module</a:t>
            </a:r>
            <a:endParaRPr lang="en-US" sz="1600" spc="300" dirty="0">
              <a:solidFill>
                <a:schemeClr val="bg1">
                  <a:lumMod val="65000"/>
                </a:schemeClr>
              </a:solidFill>
              <a:sym typeface="+mn-ea"/>
            </a:endParaRPr>
          </a:p>
        </p:txBody>
      </p:sp>
      <p:sp>
        <p:nvSpPr>
          <p:cNvPr id="76" name="矩形 75"/>
          <p:cNvSpPr/>
          <p:nvPr/>
        </p:nvSpPr>
        <p:spPr>
          <a:xfrm rot="10800000" flipH="1" flipV="1">
            <a:off x="635" y="5875872"/>
            <a:ext cx="12191365" cy="982128"/>
          </a:xfrm>
          <a:prstGeom prst="rect">
            <a:avLst/>
          </a:prstGeom>
          <a:gradFill>
            <a:gsLst>
              <a:gs pos="0">
                <a:schemeClr val="accent1">
                  <a:lumMod val="50000"/>
                </a:schemeClr>
              </a:gs>
              <a:gs pos="100000">
                <a:schemeClr val="accent1">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7" name="文本框 76"/>
          <p:cNvSpPr txBox="1"/>
          <p:nvPr/>
        </p:nvSpPr>
        <p:spPr>
          <a:xfrm>
            <a:off x="0" y="6110605"/>
            <a:ext cx="12191365" cy="583565"/>
          </a:xfrm>
          <a:prstGeom prst="rect">
            <a:avLst/>
          </a:prstGeom>
          <a:noFill/>
          <a:ln w="9525">
            <a:noFill/>
          </a:ln>
        </p:spPr>
        <p:txBody>
          <a:bodyPr wrap="square">
            <a:spAutoFit/>
          </a:bodyPr>
          <a:lstStyle/>
          <a:p>
            <a:pPr marL="0" marR="0" algn="just" defTabSz="914400" rtl="0" fontAlgn="auto" latinLnBrk="0" hangingPunct="0">
              <a:spcBef>
                <a:spcPts val="0"/>
              </a:spcBef>
              <a:spcAft>
                <a:spcPts val="0"/>
              </a:spcAft>
              <a:buClrTx/>
              <a:buSzTx/>
              <a:buFontTx/>
              <a:buNone/>
            </a:pPr>
            <a:r>
              <a:rPr lang="zh-CN" altLang="en-US" sz="1600">
                <a:ln>
                  <a:noFill/>
                </a:ln>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思源黑体—06"/>
              </a:rPr>
              <a:t>智能供应链：当企业发展到一定阶段，有固定上下游、客户群，可以提供预付款，应收款以及订单信息。此时根据企业的经营情况结合贸易类风控模型，可以在智能供应链</a:t>
            </a:r>
            <a:r>
              <a:rPr lang="en-US" altLang="zh-CN" sz="1600">
                <a:ln>
                  <a:noFill/>
                </a:ln>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思源黑体—06"/>
              </a:rPr>
              <a:t>/</a:t>
            </a:r>
            <a:r>
              <a:rPr lang="zh-CN" altLang="en-US" sz="1600">
                <a:ln>
                  <a:noFill/>
                </a:ln>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思源黑体—06"/>
              </a:rPr>
              <a:t>贸易系统实现贸易融资服务落地。</a:t>
            </a:r>
            <a:endParaRPr lang="zh-CN" altLang="en-US" sz="1600" b="0" dirty="0">
              <a:ln>
                <a:noFill/>
              </a:ln>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思源黑体—06"/>
            </a:endParaRPr>
          </a:p>
        </p:txBody>
      </p:sp>
      <p:pic>
        <p:nvPicPr>
          <p:cNvPr id="4" name="图片 3"/>
          <p:cNvPicPr>
            <a:picLocks noChangeAspect="1"/>
          </p:cNvPicPr>
          <p:nvPr/>
        </p:nvPicPr>
        <p:blipFill>
          <a:blip r:embed="rId1"/>
          <a:stretch>
            <a:fillRect/>
          </a:stretch>
        </p:blipFill>
        <p:spPr>
          <a:xfrm>
            <a:off x="774065" y="874395"/>
            <a:ext cx="10643544" cy="4680000"/>
          </a:xfrm>
          <a:prstGeom prst="rect">
            <a:avLst/>
          </a:prstGeom>
        </p:spPr>
      </p:pic>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0" y="552450"/>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1160145" y="367348"/>
            <a:ext cx="2242820" cy="369332"/>
          </a:xfrm>
          <a:prstGeom prst="rect">
            <a:avLst/>
          </a:prstGeom>
          <a:solidFill>
            <a:schemeClr val="bg1"/>
          </a:solidFill>
        </p:spPr>
        <p:txBody>
          <a:bodyPr wrap="square" lIns="0" tIns="0" rIns="0" bIns="0" rtlCol="0">
            <a:spAutoFit/>
          </a:bodyPr>
          <a:lstStyle/>
          <a:p>
            <a:pPr indent="0" algn="ctr">
              <a:buNone/>
            </a:pPr>
            <a:r>
              <a:rPr lang="zh-CN" altLang="en-US" sz="2400" b="1" spc="200" dirty="0">
                <a:solidFill>
                  <a:srgbClr val="174A95"/>
                </a:solidFill>
              </a:rPr>
              <a:t>平台功能模块</a:t>
            </a:r>
            <a:endParaRPr lang="zh-CN" altLang="en-US" sz="2400" b="1" spc="200" dirty="0">
              <a:solidFill>
                <a:srgbClr val="174A95"/>
              </a:solidFill>
            </a:endParaRPr>
          </a:p>
        </p:txBody>
      </p:sp>
      <p:sp>
        <p:nvSpPr>
          <p:cNvPr id="2" name="文本框 1"/>
          <p:cNvSpPr txBox="1"/>
          <p:nvPr/>
        </p:nvSpPr>
        <p:spPr>
          <a:xfrm>
            <a:off x="9197974" y="383540"/>
            <a:ext cx="2541905" cy="337185"/>
          </a:xfrm>
          <a:prstGeom prst="rect">
            <a:avLst/>
          </a:prstGeom>
          <a:solidFill>
            <a:schemeClr val="bg1"/>
          </a:solidFill>
        </p:spPr>
        <p:txBody>
          <a:bodyPr wrap="square" lIns="91440" tIns="45720" rIns="91440" bIns="45720" rtlCol="0">
            <a:spAutoFit/>
          </a:bodyPr>
          <a:lstStyle/>
          <a:p>
            <a:pPr algn="ctr">
              <a:buClrTx/>
              <a:buSzTx/>
              <a:buFontTx/>
            </a:pPr>
            <a:r>
              <a:rPr lang="en-US" sz="1600" spc="300" dirty="0">
                <a:solidFill>
                  <a:schemeClr val="bg1">
                    <a:lumMod val="65000"/>
                  </a:schemeClr>
                </a:solidFill>
                <a:sym typeface="+mn-ea"/>
              </a:rPr>
              <a:t>Functional module</a:t>
            </a:r>
            <a:endParaRPr lang="en-US" sz="1600" spc="300" dirty="0">
              <a:solidFill>
                <a:schemeClr val="bg1">
                  <a:lumMod val="65000"/>
                </a:schemeClr>
              </a:solidFill>
              <a:sym typeface="+mn-ea"/>
            </a:endParaRPr>
          </a:p>
        </p:txBody>
      </p:sp>
      <p:sp>
        <p:nvSpPr>
          <p:cNvPr id="76" name="矩形 75"/>
          <p:cNvSpPr/>
          <p:nvPr/>
        </p:nvSpPr>
        <p:spPr>
          <a:xfrm rot="10800000" flipH="1" flipV="1">
            <a:off x="635" y="5875872"/>
            <a:ext cx="12191365" cy="982128"/>
          </a:xfrm>
          <a:prstGeom prst="rect">
            <a:avLst/>
          </a:prstGeom>
          <a:gradFill>
            <a:gsLst>
              <a:gs pos="0">
                <a:schemeClr val="accent1">
                  <a:lumMod val="50000"/>
                </a:schemeClr>
              </a:gs>
              <a:gs pos="100000">
                <a:schemeClr val="accent1">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7" name="文本框 76"/>
          <p:cNvSpPr txBox="1"/>
          <p:nvPr/>
        </p:nvSpPr>
        <p:spPr>
          <a:xfrm>
            <a:off x="0" y="6110605"/>
            <a:ext cx="12191365" cy="583565"/>
          </a:xfrm>
          <a:prstGeom prst="rect">
            <a:avLst/>
          </a:prstGeom>
          <a:noFill/>
          <a:ln w="9525">
            <a:noFill/>
          </a:ln>
        </p:spPr>
        <p:txBody>
          <a:bodyPr wrap="square">
            <a:spAutoFit/>
          </a:bodyPr>
          <a:lstStyle/>
          <a:p>
            <a:pPr marL="0" marR="0" algn="just" defTabSz="914400" rtl="0" fontAlgn="auto" latinLnBrk="0" hangingPunct="0">
              <a:spcBef>
                <a:spcPts val="0"/>
              </a:spcBef>
              <a:spcAft>
                <a:spcPts val="0"/>
              </a:spcAft>
              <a:buClrTx/>
              <a:buSzTx/>
              <a:buFontTx/>
              <a:buNone/>
            </a:pPr>
            <a:r>
              <a:rPr lang="zh-CN" altLang="en-US" sz="1600">
                <a:ln>
                  <a:noFill/>
                </a:ln>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思源黑体—06"/>
              </a:rPr>
              <a:t>融资讯息：各级政府通过平台发布企业融资相关的贷款贴息和担保贴息等政策，降低中小企业融资成本。</a:t>
            </a:r>
            <a:endParaRPr lang="zh-CN" altLang="en-US" sz="1600">
              <a:ln>
                <a:noFill/>
              </a:ln>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思源黑体—06"/>
            </a:endParaRPr>
          </a:p>
          <a:p>
            <a:pPr marL="0" marR="0" algn="just" defTabSz="914400" rtl="0" fontAlgn="auto" latinLnBrk="0" hangingPunct="0">
              <a:spcBef>
                <a:spcPts val="0"/>
              </a:spcBef>
              <a:spcAft>
                <a:spcPts val="0"/>
              </a:spcAft>
              <a:buClrTx/>
              <a:buSzTx/>
              <a:buFontTx/>
              <a:buNone/>
            </a:pPr>
            <a:r>
              <a:rPr lang="zh-CN" altLang="en-US" sz="1600">
                <a:ln>
                  <a:noFill/>
                </a:ln>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思源黑体—06"/>
              </a:rPr>
              <a:t>企业可以直接在平台[融资讯息]板块了解、申请及获取相应的政策支持。</a:t>
            </a:r>
            <a:endParaRPr lang="zh-CN" altLang="en-US" sz="1600" b="0" dirty="0">
              <a:ln>
                <a:noFill/>
              </a:ln>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思源黑体—06"/>
            </a:endParaRPr>
          </a:p>
        </p:txBody>
      </p:sp>
      <p:pic>
        <p:nvPicPr>
          <p:cNvPr id="3" name="图片 2"/>
          <p:cNvPicPr>
            <a:picLocks noChangeAspect="1"/>
          </p:cNvPicPr>
          <p:nvPr/>
        </p:nvPicPr>
        <p:blipFill>
          <a:blip r:embed="rId1"/>
          <a:stretch>
            <a:fillRect/>
          </a:stretch>
        </p:blipFill>
        <p:spPr>
          <a:xfrm>
            <a:off x="918845" y="981075"/>
            <a:ext cx="9897198" cy="4680000"/>
          </a:xfrm>
          <a:prstGeom prst="rect">
            <a:avLst/>
          </a:prstGeom>
        </p:spPr>
      </p:pic>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0" y="552450"/>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1160145" y="367348"/>
            <a:ext cx="2242820" cy="369332"/>
          </a:xfrm>
          <a:prstGeom prst="rect">
            <a:avLst/>
          </a:prstGeom>
          <a:solidFill>
            <a:schemeClr val="bg1"/>
          </a:solidFill>
        </p:spPr>
        <p:txBody>
          <a:bodyPr wrap="square" lIns="0" tIns="0" rIns="0" bIns="0" rtlCol="0">
            <a:spAutoFit/>
          </a:bodyPr>
          <a:lstStyle/>
          <a:p>
            <a:pPr indent="0" algn="ctr">
              <a:buNone/>
            </a:pPr>
            <a:r>
              <a:rPr lang="zh-CN" altLang="en-US" sz="2400" b="1" spc="200" dirty="0">
                <a:solidFill>
                  <a:srgbClr val="174A95"/>
                </a:solidFill>
              </a:rPr>
              <a:t>平台创新模式</a:t>
            </a:r>
            <a:endParaRPr lang="zh-CN" altLang="en-US" sz="2400" b="1" spc="200" dirty="0">
              <a:solidFill>
                <a:srgbClr val="174A95"/>
              </a:solidFill>
            </a:endParaRPr>
          </a:p>
        </p:txBody>
      </p:sp>
      <p:sp>
        <p:nvSpPr>
          <p:cNvPr id="2" name="文本框 1"/>
          <p:cNvSpPr txBox="1"/>
          <p:nvPr/>
        </p:nvSpPr>
        <p:spPr>
          <a:xfrm>
            <a:off x="9197974" y="383540"/>
            <a:ext cx="2541905" cy="337185"/>
          </a:xfrm>
          <a:prstGeom prst="rect">
            <a:avLst/>
          </a:prstGeom>
          <a:solidFill>
            <a:schemeClr val="bg1"/>
          </a:solidFill>
        </p:spPr>
        <p:txBody>
          <a:bodyPr wrap="square" lIns="91440" tIns="45720" rIns="91440" bIns="45720" rtlCol="0">
            <a:spAutoFit/>
          </a:bodyPr>
          <a:lstStyle/>
          <a:p>
            <a:pPr algn="ctr">
              <a:buClrTx/>
              <a:buSzTx/>
              <a:buFontTx/>
            </a:pPr>
            <a:r>
              <a:rPr lang="en-US" sz="1600" spc="300" dirty="0">
                <a:solidFill>
                  <a:schemeClr val="bg1">
                    <a:lumMod val="65000"/>
                  </a:schemeClr>
                </a:solidFill>
                <a:sym typeface="+mn-ea"/>
              </a:rPr>
              <a:t>Innovation model</a:t>
            </a:r>
            <a:endParaRPr lang="en-US" sz="1600" spc="300" dirty="0">
              <a:solidFill>
                <a:schemeClr val="bg1">
                  <a:lumMod val="65000"/>
                </a:schemeClr>
              </a:solidFill>
              <a:sym typeface="+mn-ea"/>
            </a:endParaRPr>
          </a:p>
        </p:txBody>
      </p:sp>
      <p:graphicFrame>
        <p:nvGraphicFramePr>
          <p:cNvPr id="37" name="表格 36"/>
          <p:cNvGraphicFramePr/>
          <p:nvPr>
            <p:custDataLst>
              <p:tags r:id="rId1"/>
            </p:custDataLst>
          </p:nvPr>
        </p:nvGraphicFramePr>
        <p:xfrm>
          <a:off x="609808" y="1159722"/>
          <a:ext cx="10968990" cy="492823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646295"/>
                <a:gridCol w="6322695"/>
              </a:tblGrid>
              <a:tr h="607060">
                <a:tc>
                  <a:txBody>
                    <a:bodyPr/>
                    <a:lstStyle/>
                    <a:p>
                      <a:pPr algn="ctr">
                        <a:buNone/>
                      </a:pPr>
                      <a:r>
                        <a:rPr lang="zh-CN" altLang="en-US" sz="2000" b="1" dirty="0"/>
                        <a:t>传统融资</a:t>
                      </a:r>
                      <a:endParaRPr lang="zh-CN" altLang="en-US" sz="2000" b="1" dirty="0">
                        <a:latin typeface="微软雅黑" panose="020B0503020204020204" pitchFamily="34" charset="-122"/>
                        <a:ea typeface="微软雅黑" panose="020B0503020204020204" pitchFamily="34" charset="-122"/>
                      </a:endParaRPr>
                    </a:p>
                  </a:txBody>
                  <a:tcPr anchor="ctr"/>
                </a:tc>
                <a:tc>
                  <a:txBody>
                    <a:bodyPr/>
                    <a:lstStyle/>
                    <a:p>
                      <a:pPr algn="ctr">
                        <a:buNone/>
                      </a:pPr>
                      <a:r>
                        <a:rPr lang="zh-CN" altLang="en-US" sz="2000" b="1" dirty="0"/>
                        <a:t>通过中小融平台融资</a:t>
                      </a:r>
                      <a:endParaRPr lang="zh-CN" altLang="en-US" sz="2000" b="1" dirty="0">
                        <a:latin typeface="微软雅黑" panose="020B0503020204020204" pitchFamily="34" charset="-122"/>
                        <a:ea typeface="微软雅黑" panose="020B0503020204020204" pitchFamily="34" charset="-122"/>
                      </a:endParaRPr>
                    </a:p>
                  </a:txBody>
                  <a:tcPr anchor="ctr"/>
                </a:tc>
              </a:tr>
              <a:tr h="1310640">
                <a:tc>
                  <a:txBody>
                    <a:bodyPr/>
                    <a:lstStyle/>
                    <a:p>
                      <a:pPr algn="l">
                        <a:buNone/>
                      </a:pPr>
                      <a:r>
                        <a:rPr lang="zh-CN" altLang="en-US" sz="1800" b="1"/>
                        <a:t>融资难：</a:t>
                      </a:r>
                      <a:endParaRPr lang="zh-CN" altLang="en-US" sz="1800" b="1"/>
                    </a:p>
                    <a:p>
                      <a:pPr algn="l">
                        <a:buNone/>
                      </a:pPr>
                      <a:r>
                        <a:rPr lang="zh-CN" altLang="en-US" sz="1800" b="1"/>
                        <a:t>至少跑</a:t>
                      </a:r>
                      <a:r>
                        <a:rPr lang="en-US" altLang="zh-CN" sz="1800" b="1"/>
                        <a:t>5</a:t>
                      </a:r>
                      <a:r>
                        <a:rPr lang="zh-CN" altLang="en-US" sz="1800" b="1"/>
                        <a:t>家银行，递交</a:t>
                      </a:r>
                      <a:r>
                        <a:rPr lang="en-US" altLang="zh-CN" sz="1800" b="1"/>
                        <a:t>10</a:t>
                      </a:r>
                      <a:r>
                        <a:rPr lang="zh-CN" altLang="en-US" sz="1800" b="1"/>
                        <a:t>份以上的纸质材料</a:t>
                      </a:r>
                      <a:endParaRPr lang="zh-CN" altLang="en-US" sz="1800" b="1">
                        <a:latin typeface="微软雅黑" panose="020B0503020204020204" pitchFamily="34" charset="-122"/>
                        <a:ea typeface="微软雅黑" panose="020B0503020204020204" pitchFamily="34" charset="-122"/>
                        <a:cs typeface="微软雅黑" panose="020B0503020204020204" pitchFamily="34" charset="-122"/>
                      </a:endParaRPr>
                    </a:p>
                  </a:txBody>
                  <a:tcPr anchor="ctr"/>
                </a:tc>
                <a:tc>
                  <a:txBody>
                    <a:bodyPr/>
                    <a:lstStyle/>
                    <a:p>
                      <a:pPr algn="l">
                        <a:buNone/>
                      </a:pPr>
                      <a:r>
                        <a:rPr lang="zh-CN" altLang="en-US" sz="1800" b="1" dirty="0"/>
                        <a:t>融资易：</a:t>
                      </a:r>
                      <a:endParaRPr lang="zh-CN" altLang="en-US" sz="1800" b="1" dirty="0"/>
                    </a:p>
                    <a:p>
                      <a:pPr algn="l">
                        <a:buNone/>
                      </a:pPr>
                      <a:r>
                        <a:rPr lang="zh-CN" altLang="en-US" sz="1800" b="1" dirty="0"/>
                        <a:t>自动适配产品，完成注册、认证、登录三步，即可在融资超市自动适配金融产品，为企业平均减少</a:t>
                      </a:r>
                      <a:r>
                        <a:rPr lang="en-US" altLang="zh-CN" sz="1800" b="1" dirty="0"/>
                        <a:t>3%</a:t>
                      </a:r>
                      <a:r>
                        <a:rPr lang="zh-CN" altLang="en-US" sz="1800" b="1" dirty="0"/>
                        <a:t>的融资成本</a:t>
                      </a:r>
                      <a:endParaRPr lang="zh-CN" altLang="en-US" sz="1800" b="1" dirty="0">
                        <a:latin typeface="微软雅黑" panose="020B0503020204020204" pitchFamily="34" charset="-122"/>
                        <a:ea typeface="微软雅黑" panose="020B0503020204020204" pitchFamily="34" charset="-122"/>
                        <a:cs typeface="微软雅黑" panose="020B0503020204020204" pitchFamily="34" charset="-122"/>
                      </a:endParaRPr>
                    </a:p>
                  </a:txBody>
                  <a:tcPr anchor="ctr"/>
                </a:tc>
              </a:tr>
              <a:tr h="1311275">
                <a:tc>
                  <a:txBody>
                    <a:bodyPr/>
                    <a:lstStyle/>
                    <a:p>
                      <a:pPr algn="l">
                        <a:buNone/>
                      </a:pPr>
                      <a:r>
                        <a:rPr lang="zh-CN" altLang="en-US" sz="1800" b="1" dirty="0"/>
                        <a:t>融资慢：</a:t>
                      </a:r>
                      <a:endParaRPr lang="zh-CN" altLang="en-US" sz="1800" b="1" dirty="0"/>
                    </a:p>
                    <a:p>
                      <a:pPr algn="l">
                        <a:buNone/>
                      </a:pPr>
                      <a:r>
                        <a:rPr lang="zh-CN" altLang="en-US" sz="1800" b="1" dirty="0"/>
                        <a:t>审批时间至少</a:t>
                      </a:r>
                      <a:r>
                        <a:rPr lang="en-US" altLang="zh-CN" sz="1800" b="1" dirty="0"/>
                        <a:t>30</a:t>
                      </a:r>
                      <a:r>
                        <a:rPr lang="zh-CN" altLang="en-US" sz="1800" b="1" dirty="0"/>
                        <a:t>天</a:t>
                      </a:r>
                      <a:endParaRPr lang="zh-CN" altLang="en-US" sz="1800" b="1" dirty="0">
                        <a:latin typeface="微软雅黑" panose="020B0503020204020204" pitchFamily="34" charset="-122"/>
                        <a:ea typeface="微软雅黑" panose="020B0503020204020204" pitchFamily="34" charset="-122"/>
                        <a:cs typeface="微软雅黑" panose="020B0503020204020204" pitchFamily="34" charset="-122"/>
                      </a:endParaRPr>
                    </a:p>
                  </a:txBody>
                  <a:tcPr anchor="ctr"/>
                </a:tc>
                <a:tc>
                  <a:txBody>
                    <a:bodyPr/>
                    <a:lstStyle/>
                    <a:p>
                      <a:pPr algn="l">
                        <a:buNone/>
                      </a:pPr>
                      <a:r>
                        <a:rPr lang="zh-CN" altLang="en-US" sz="1800" b="1"/>
                        <a:t>融资快：</a:t>
                      </a:r>
                      <a:endParaRPr lang="zh-CN" altLang="en-US" sz="1800" b="1"/>
                    </a:p>
                    <a:p>
                      <a:pPr algn="l">
                        <a:buNone/>
                      </a:pPr>
                      <a:r>
                        <a:rPr lang="zh-CN" altLang="en-US" sz="1800" b="1"/>
                        <a:t>区块链验证，实现商流、信息流、资金流、物流</a:t>
                      </a:r>
                      <a:r>
                        <a:rPr lang="en-US" altLang="zh-CN" sz="1800" b="1"/>
                        <a:t>“</a:t>
                      </a:r>
                      <a:r>
                        <a:rPr lang="zh-CN" altLang="en-US" sz="1800" b="1"/>
                        <a:t>四流合一</a:t>
                      </a:r>
                      <a:r>
                        <a:rPr lang="en-US" altLang="zh-CN" sz="1800" b="1"/>
                        <a:t>”</a:t>
                      </a:r>
                      <a:r>
                        <a:rPr lang="zh-CN" altLang="en-US" sz="1800" b="1"/>
                        <a:t>，简化企业</a:t>
                      </a:r>
                      <a:r>
                        <a:rPr lang="en-US" altLang="zh-CN" sz="1800" b="1"/>
                        <a:t>60%</a:t>
                      </a:r>
                      <a:r>
                        <a:rPr lang="zh-CN" altLang="en-US" sz="1800" b="1"/>
                        <a:t>的贷款申请流程</a:t>
                      </a:r>
                      <a:endParaRPr lang="zh-CN" altLang="en-US" sz="1800" b="1">
                        <a:latin typeface="微软雅黑" panose="020B0503020204020204" pitchFamily="34" charset="-122"/>
                        <a:ea typeface="微软雅黑" panose="020B0503020204020204" pitchFamily="34" charset="-122"/>
                        <a:cs typeface="微软雅黑" panose="020B0503020204020204" pitchFamily="34" charset="-122"/>
                      </a:endParaRPr>
                    </a:p>
                  </a:txBody>
                  <a:tcPr anchor="ctr"/>
                </a:tc>
              </a:tr>
              <a:tr h="1699260">
                <a:tc>
                  <a:txBody>
                    <a:bodyPr/>
                    <a:lstStyle/>
                    <a:p>
                      <a:pPr algn="l">
                        <a:buNone/>
                      </a:pPr>
                      <a:r>
                        <a:rPr lang="zh-CN" altLang="en-US" sz="1800" b="1"/>
                        <a:t>无直接融资渠道：</a:t>
                      </a:r>
                      <a:endParaRPr lang="zh-CN" altLang="en-US" sz="1800" b="1"/>
                    </a:p>
                    <a:p>
                      <a:pPr algn="l">
                        <a:buNone/>
                      </a:pPr>
                      <a:r>
                        <a:rPr lang="zh-CN" altLang="en-US" sz="1800" b="1"/>
                        <a:t>找中介，成本普遍在</a:t>
                      </a:r>
                      <a:r>
                        <a:rPr lang="en-US" altLang="zh-CN" sz="1800" b="1"/>
                        <a:t>18%</a:t>
                      </a:r>
                      <a:r>
                        <a:rPr lang="zh-CN" altLang="en-US" sz="1800" b="1"/>
                        <a:t>以上</a:t>
                      </a:r>
                      <a:endParaRPr lang="zh-CN" altLang="en-US" sz="1800" b="1">
                        <a:latin typeface="微软雅黑" panose="020B0503020204020204" pitchFamily="34" charset="-122"/>
                        <a:ea typeface="微软雅黑" panose="020B0503020204020204" pitchFamily="34" charset="-122"/>
                        <a:cs typeface="微软雅黑" panose="020B0503020204020204" pitchFamily="34" charset="-122"/>
                      </a:endParaRPr>
                    </a:p>
                  </a:txBody>
                  <a:tcPr anchor="ctr"/>
                </a:tc>
                <a:tc>
                  <a:txBody>
                    <a:bodyPr/>
                    <a:lstStyle/>
                    <a:p>
                      <a:pPr algn="l">
                        <a:buNone/>
                      </a:pPr>
                      <a:r>
                        <a:rPr lang="zh-CN" altLang="en-US" sz="1800" b="1" dirty="0"/>
                        <a:t>去中介化：</a:t>
                      </a:r>
                      <a:endParaRPr lang="zh-CN" altLang="en-US" sz="1800" b="1" dirty="0"/>
                    </a:p>
                    <a:p>
                      <a:pPr algn="l">
                        <a:buNone/>
                      </a:pPr>
                      <a:r>
                        <a:rPr lang="zh-CN" altLang="en-US" sz="1800" b="1" dirty="0"/>
                        <a:t>电商级体验，数据实现融资产品精准推荐；除标准服务外，还有个性化融资服务。企业提交融资计划，可对接百家金融机构反响匹配，达到电商级的用户体验</a:t>
                      </a:r>
                      <a:endParaRPr lang="zh-CN" altLang="en-US" sz="1800" b="1" dirty="0">
                        <a:latin typeface="微软雅黑" panose="020B0503020204020204" pitchFamily="34" charset="-122"/>
                        <a:ea typeface="微软雅黑" panose="020B0503020204020204" pitchFamily="34" charset="-122"/>
                      </a:endParaRPr>
                    </a:p>
                  </a:txBody>
                  <a:tcPr anchor="ctr"/>
                </a:tc>
              </a:tr>
            </a:tbl>
          </a:graphicData>
        </a:graphic>
      </p:graphicFrame>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0" y="552450"/>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1160145" y="367348"/>
            <a:ext cx="2242820" cy="369332"/>
          </a:xfrm>
          <a:prstGeom prst="rect">
            <a:avLst/>
          </a:prstGeom>
          <a:solidFill>
            <a:schemeClr val="bg1"/>
          </a:solidFill>
        </p:spPr>
        <p:txBody>
          <a:bodyPr wrap="square" lIns="0" tIns="0" rIns="0" bIns="0" rtlCol="0">
            <a:spAutoFit/>
          </a:bodyPr>
          <a:lstStyle/>
          <a:p>
            <a:pPr indent="0" algn="ctr">
              <a:buNone/>
            </a:pPr>
            <a:r>
              <a:rPr lang="zh-CN" altLang="en-US" sz="2400" b="1" spc="200" dirty="0">
                <a:solidFill>
                  <a:srgbClr val="174A95"/>
                </a:solidFill>
              </a:rPr>
              <a:t>融资案例</a:t>
            </a:r>
            <a:endParaRPr lang="zh-CN" altLang="en-US" sz="2400" b="1" spc="200" dirty="0">
              <a:solidFill>
                <a:srgbClr val="174A95"/>
              </a:solidFill>
            </a:endParaRPr>
          </a:p>
        </p:txBody>
      </p:sp>
      <p:sp>
        <p:nvSpPr>
          <p:cNvPr id="2" name="文本框 1"/>
          <p:cNvSpPr txBox="1"/>
          <p:nvPr/>
        </p:nvSpPr>
        <p:spPr>
          <a:xfrm>
            <a:off x="9197974" y="383540"/>
            <a:ext cx="2541905" cy="337185"/>
          </a:xfrm>
          <a:prstGeom prst="rect">
            <a:avLst/>
          </a:prstGeom>
          <a:solidFill>
            <a:schemeClr val="bg1"/>
          </a:solidFill>
        </p:spPr>
        <p:txBody>
          <a:bodyPr wrap="square" lIns="91440" tIns="45720" rIns="91440" bIns="45720" rtlCol="0">
            <a:spAutoFit/>
          </a:bodyPr>
          <a:lstStyle/>
          <a:p>
            <a:pPr algn="ctr">
              <a:buClrTx/>
              <a:buSzTx/>
              <a:buFontTx/>
            </a:pPr>
            <a:r>
              <a:rPr lang="en-US" sz="1600" spc="300" dirty="0">
                <a:solidFill>
                  <a:schemeClr val="bg1">
                    <a:lumMod val="65000"/>
                  </a:schemeClr>
                </a:solidFill>
                <a:sym typeface="+mn-ea"/>
              </a:rPr>
              <a:t>Financing cases</a:t>
            </a:r>
            <a:endParaRPr lang="en-US" sz="1600" spc="300" dirty="0">
              <a:solidFill>
                <a:schemeClr val="bg1">
                  <a:lumMod val="65000"/>
                </a:schemeClr>
              </a:solidFill>
              <a:sym typeface="+mn-ea"/>
            </a:endParaRPr>
          </a:p>
        </p:txBody>
      </p:sp>
      <p:sp>
        <p:nvSpPr>
          <p:cNvPr id="6" name="object 12"/>
          <p:cNvSpPr/>
          <p:nvPr/>
        </p:nvSpPr>
        <p:spPr>
          <a:xfrm>
            <a:off x="8222191" y="3116072"/>
            <a:ext cx="1019556" cy="269749"/>
          </a:xfrm>
          <a:prstGeom prst="rect">
            <a:avLst/>
          </a:prstGeom>
          <a:blipFill>
            <a:blip r:embed="rId1"/>
            <a:stretch>
              <a:fillRect/>
            </a:stretch>
          </a:blipFill>
          <a:ln w="12700">
            <a:miter lim="400000"/>
          </a:ln>
        </p:spPr>
        <p:txBody>
          <a:bodyPr lIns="0" tIns="0" rIns="0" bIns="0"/>
          <a:lstStyle/>
          <a:p>
            <a:pPr>
              <a:defRPr sz="1800" b="0">
                <a:solidFill>
                  <a:srgbClr val="000000"/>
                </a:solidFill>
                <a:latin typeface="等线" panose="02010600030101010101"/>
                <a:ea typeface="等线" panose="02010600030101010101"/>
                <a:cs typeface="等线" panose="02010600030101010101"/>
                <a:sym typeface="等线" panose="02010600030101010101"/>
              </a:defRPr>
            </a:pPr>
            <a:endParaRPr sz="2300"/>
          </a:p>
        </p:txBody>
      </p:sp>
      <p:sp>
        <p:nvSpPr>
          <p:cNvPr id="7" name="文本框 2"/>
          <p:cNvSpPr txBox="1"/>
          <p:nvPr/>
        </p:nvSpPr>
        <p:spPr>
          <a:xfrm>
            <a:off x="902970" y="4720590"/>
            <a:ext cx="10506080" cy="1568450"/>
          </a:xfrm>
          <a:prstGeom prst="rect">
            <a:avLst/>
          </a:prstGeom>
          <a:ln w="12700">
            <a:miter lim="400000"/>
          </a:ln>
        </p:spPr>
        <p:txBody>
          <a:bodyPr wrap="square" lIns="45719" rIns="45719">
            <a:spAutoFit/>
          </a:bodyPr>
          <a:lstStyle/>
          <a:p>
            <a:pPr marL="285750" indent="-285750">
              <a:lnSpc>
                <a:spcPct val="150000"/>
              </a:lnSpc>
              <a:buFont typeface="Wingdings" panose="05000000000000000000" charset="0"/>
              <a:buChar char="l"/>
              <a:defRPr sz="14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sz="1600" dirty="0"/>
              <a:t>10分钟内完成预授信</a:t>
            </a:r>
            <a:r>
              <a:rPr lang="zh-CN" altLang="en-US" sz="1600" dirty="0"/>
              <a:t>；</a:t>
            </a:r>
            <a:endParaRPr lang="zh-CN" sz="1600" dirty="0"/>
          </a:p>
          <a:p>
            <a:pPr marL="285750" indent="-285750">
              <a:lnSpc>
                <a:spcPct val="150000"/>
              </a:lnSpc>
              <a:buFont typeface="Wingdings" panose="05000000000000000000" charset="0"/>
              <a:buChar char="l"/>
              <a:defRPr sz="14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sz="1600" dirty="0"/>
              <a:t>惠州市升华工业有限公司获得中国工商银行112万元供应链融资授信金额；</a:t>
            </a:r>
            <a:endParaRPr lang="zh-CN" sz="1600" dirty="0"/>
          </a:p>
          <a:p>
            <a:pPr marL="285750" indent="-285750">
              <a:lnSpc>
                <a:spcPct val="150000"/>
              </a:lnSpc>
              <a:buFont typeface="Wingdings" panose="05000000000000000000" charset="0"/>
              <a:buChar char="l"/>
              <a:defRPr sz="14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sz="1600" dirty="0"/>
              <a:t>东莞珂洛赫慕电子材料科技有限公司获得中国建设银行20万元知识产权融资授信金额；</a:t>
            </a:r>
            <a:endParaRPr lang="zh-CN" sz="1600" dirty="0"/>
          </a:p>
          <a:p>
            <a:pPr marL="285750" indent="-285750">
              <a:lnSpc>
                <a:spcPct val="150000"/>
              </a:lnSpc>
              <a:buFont typeface="Wingdings" panose="05000000000000000000" charset="0"/>
              <a:buChar char="l"/>
              <a:defRPr sz="14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sz="1600" dirty="0"/>
              <a:t>广东旭龙物联科技股份有限公司获得中国平安银行50万元外贸融资授信金额。</a:t>
            </a:r>
            <a:endParaRPr lang="zh-CN" sz="1600" dirty="0"/>
          </a:p>
        </p:txBody>
      </p:sp>
      <p:sp>
        <p:nvSpPr>
          <p:cNvPr id="8" name="PA-矩形 27"/>
          <p:cNvSpPr/>
          <p:nvPr>
            <p:custDataLst>
              <p:tags r:id="rId2"/>
            </p:custDataLst>
          </p:nvPr>
        </p:nvSpPr>
        <p:spPr>
          <a:xfrm>
            <a:off x="6369050" y="1151890"/>
            <a:ext cx="5040630" cy="3404870"/>
          </a:xfrm>
          <a:prstGeom prst="rect">
            <a:avLst/>
          </a:prstGeom>
          <a:gradFill>
            <a:gsLst>
              <a:gs pos="0">
                <a:srgbClr val="263061"/>
              </a:gs>
              <a:gs pos="100000">
                <a:srgbClr val="58395F"/>
              </a:gs>
            </a:gsLst>
            <a:lin ang="5400000" scaled="1"/>
          </a:gradFill>
          <a:ln w="25400" cap="flat" cmpd="sng" algn="ctr">
            <a:noFill/>
            <a:prstDash val="solid"/>
          </a:ln>
          <a:effectLst>
            <a:outerShdw blurRad="50800" dist="38100" dir="2700000" algn="tl" rotWithShape="0">
              <a:prstClr val="black">
                <a:alpha val="40000"/>
              </a:prstClr>
            </a:outerShdw>
          </a:effectLst>
        </p:spPr>
        <p:txBody>
          <a:bodyPr rtlCol="0" anchor="b"/>
          <a:lstStyle/>
          <a:p>
            <a:pPr lvl="0" algn="ctr" defTabSz="914400" hangingPunct="1">
              <a:defRPr/>
            </a:pPr>
            <a:r>
              <a:rPr lang="zh-CN" altLang="en-US" sz="1600" b="0" dirty="0">
                <a:solidFill>
                  <a:schemeClr val="bg1"/>
                </a:solidFill>
                <a:latin typeface="微软雅黑" panose="020B0503020204020204" pitchFamily="34" charset="-122"/>
                <a:ea typeface="微软雅黑" panose="020B0503020204020204" pitchFamily="34" charset="-122"/>
              </a:rPr>
              <a:t>惠州市普安电子有限公司获得</a:t>
            </a:r>
            <a:r>
              <a:rPr lang="en-US" altLang="zh-CN" sz="1600" b="0" dirty="0">
                <a:solidFill>
                  <a:schemeClr val="bg1"/>
                </a:solidFill>
                <a:latin typeface="微软雅黑" panose="020B0503020204020204" pitchFamily="34" charset="-122"/>
                <a:ea typeface="微软雅黑" panose="020B0503020204020204" pitchFamily="34" charset="-122"/>
              </a:rPr>
              <a:t>185</a:t>
            </a:r>
            <a:r>
              <a:rPr lang="zh-CN" altLang="en-US" sz="1600" b="0" dirty="0">
                <a:solidFill>
                  <a:schemeClr val="bg1"/>
                </a:solidFill>
                <a:latin typeface="微软雅黑" panose="020B0503020204020204" pitchFamily="34" charset="-122"/>
                <a:ea typeface="微软雅黑" panose="020B0503020204020204" pitchFamily="34" charset="-122"/>
              </a:rPr>
              <a:t>万元授信</a:t>
            </a:r>
            <a:endParaRPr lang="zh-CN" altLang="en-US" sz="1600" b="0" dirty="0">
              <a:solidFill>
                <a:schemeClr val="bg1"/>
              </a:solidFill>
              <a:latin typeface="微软雅黑" panose="020B0503020204020204" pitchFamily="34" charset="-122"/>
              <a:ea typeface="微软雅黑" panose="020B0503020204020204" pitchFamily="34" charset="-122"/>
            </a:endParaRPr>
          </a:p>
        </p:txBody>
      </p:sp>
      <p:sp>
        <p:nvSpPr>
          <p:cNvPr id="9" name="PA-矩形 27"/>
          <p:cNvSpPr/>
          <p:nvPr>
            <p:custDataLst>
              <p:tags r:id="rId3"/>
            </p:custDataLst>
          </p:nvPr>
        </p:nvSpPr>
        <p:spPr>
          <a:xfrm>
            <a:off x="903605" y="1151890"/>
            <a:ext cx="5039995" cy="3404870"/>
          </a:xfrm>
          <a:prstGeom prst="rect">
            <a:avLst/>
          </a:prstGeom>
          <a:gradFill>
            <a:gsLst>
              <a:gs pos="0">
                <a:srgbClr val="263061"/>
              </a:gs>
              <a:gs pos="100000">
                <a:srgbClr val="58395F"/>
              </a:gs>
            </a:gsLst>
            <a:lin ang="5400000" scaled="1"/>
          </a:gradFill>
          <a:ln w="25400" cap="flat" cmpd="sng" algn="ctr">
            <a:noFill/>
            <a:prstDash val="solid"/>
          </a:ln>
          <a:effectLst>
            <a:outerShdw blurRad="50800" dist="38100" dir="2700000" algn="tl" rotWithShape="0">
              <a:prstClr val="black">
                <a:alpha val="40000"/>
              </a:prstClr>
            </a:outerShdw>
          </a:effectLst>
        </p:spPr>
        <p:txBody>
          <a:bodyPr rtlCol="0" anchor="b"/>
          <a:lstStyle/>
          <a:p>
            <a:pPr lvl="0" algn="ctr" defTabSz="914400" hangingPunct="1">
              <a:defRPr/>
            </a:pPr>
            <a:r>
              <a:rPr lang="zh-CN" altLang="en-US" sz="1600" b="0" dirty="0">
                <a:solidFill>
                  <a:schemeClr val="bg1"/>
                </a:solidFill>
                <a:latin typeface="微软雅黑" panose="020B0503020204020204" pitchFamily="34" charset="-122"/>
                <a:ea typeface="微软雅黑" panose="020B0503020204020204" pitchFamily="34" charset="-122"/>
              </a:rPr>
              <a:t>惠州市升华工业有限公司获得</a:t>
            </a:r>
            <a:r>
              <a:rPr lang="en-US" altLang="zh-CN" sz="1600" b="0" dirty="0">
                <a:solidFill>
                  <a:schemeClr val="bg1"/>
                </a:solidFill>
                <a:latin typeface="微软雅黑" panose="020B0503020204020204" pitchFamily="34" charset="-122"/>
                <a:ea typeface="微软雅黑" panose="020B0503020204020204" pitchFamily="34" charset="-122"/>
              </a:rPr>
              <a:t>112</a:t>
            </a:r>
            <a:r>
              <a:rPr lang="zh-CN" altLang="en-US" sz="1600" b="0" dirty="0">
                <a:solidFill>
                  <a:schemeClr val="bg1"/>
                </a:solidFill>
                <a:latin typeface="微软雅黑" panose="020B0503020204020204" pitchFamily="34" charset="-122"/>
                <a:ea typeface="微软雅黑" panose="020B0503020204020204" pitchFamily="34" charset="-122"/>
              </a:rPr>
              <a:t>万元授信</a:t>
            </a:r>
            <a:endParaRPr lang="zh-CN" altLang="en-US" sz="1600" b="0" dirty="0">
              <a:solidFill>
                <a:schemeClr val="bg1"/>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4"/>
          <a:srcRect/>
          <a:stretch>
            <a:fillRect/>
          </a:stretch>
        </p:blipFill>
        <p:spPr>
          <a:xfrm>
            <a:off x="902970" y="1335405"/>
            <a:ext cx="5040000" cy="2824528"/>
          </a:xfrm>
          <a:prstGeom prst="rect">
            <a:avLst/>
          </a:prstGeom>
          <a:effectLst>
            <a:outerShdw blurRad="50800" dist="38100" dir="2700000" algn="tl" rotWithShape="0">
              <a:prstClr val="black">
                <a:alpha val="40000"/>
              </a:prstClr>
            </a:outerShdw>
            <a:softEdge rad="31750"/>
          </a:effectLst>
        </p:spPr>
      </p:pic>
      <p:pic>
        <p:nvPicPr>
          <p:cNvPr id="11" name="图片 10"/>
          <p:cNvPicPr>
            <a:picLocks noChangeAspect="1"/>
          </p:cNvPicPr>
          <p:nvPr/>
        </p:nvPicPr>
        <p:blipFill>
          <a:blip r:embed="rId5"/>
          <a:srcRect/>
          <a:stretch>
            <a:fillRect/>
          </a:stretch>
        </p:blipFill>
        <p:spPr>
          <a:xfrm>
            <a:off x="6369050" y="1335405"/>
            <a:ext cx="5040000" cy="2816611"/>
          </a:xfrm>
          <a:prstGeom prst="rect">
            <a:avLst/>
          </a:prstGeom>
          <a:effectLst>
            <a:outerShdw blurRad="50800" dist="38100" dir="2700000" algn="tl" rotWithShape="0">
              <a:prstClr val="black">
                <a:alpha val="40000"/>
              </a:prstClr>
            </a:outerShdw>
            <a:softEdge rad="31750"/>
          </a:effectLst>
        </p:spPr>
      </p:pic>
    </p:spTree>
    <p:custDataLst>
      <p:tags r:id="rId6"/>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blur-bottle-bright-building-273238"/>
          <p:cNvPicPr>
            <a:picLocks noChangeAspect="1"/>
          </p:cNvPicPr>
          <p:nvPr/>
        </p:nvPicPr>
        <p:blipFill>
          <a:blip r:embed="rId1"/>
          <a:srcRect/>
          <a:stretch>
            <a:fillRect/>
          </a:stretch>
        </p:blipFill>
        <p:spPr>
          <a:xfrm>
            <a:off x="-7620" y="0"/>
            <a:ext cx="12188190" cy="5911215"/>
          </a:xfrm>
          <a:prstGeom prst="rect">
            <a:avLst/>
          </a:prstGeom>
        </p:spPr>
      </p:pic>
      <p:sp>
        <p:nvSpPr>
          <p:cNvPr id="5" name="矩形 4"/>
          <p:cNvSpPr/>
          <p:nvPr/>
        </p:nvSpPr>
        <p:spPr>
          <a:xfrm>
            <a:off x="0" y="952500"/>
            <a:ext cx="12192000" cy="4034790"/>
          </a:xfrm>
          <a:prstGeom prst="rect">
            <a:avLst/>
          </a:prstGeom>
          <a:gradFill>
            <a:gsLst>
              <a:gs pos="0">
                <a:schemeClr val="accent1">
                  <a:lumMod val="50000"/>
                  <a:alpha val="100000"/>
                </a:schemeClr>
              </a:gs>
              <a:gs pos="100000">
                <a:schemeClr val="accent1">
                  <a:lumMod val="75000"/>
                  <a:alpha val="90000"/>
                </a:schemeClr>
              </a:gs>
            </a:gsLst>
            <a:lin ang="4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2473545" y="2185035"/>
            <a:ext cx="7826902" cy="1015663"/>
          </a:xfrm>
          <a:prstGeom prst="rect">
            <a:avLst/>
          </a:prstGeom>
          <a:noFill/>
        </p:spPr>
        <p:txBody>
          <a:bodyPr wrap="square" rtlCol="0">
            <a:spAutoFit/>
          </a:bodyPr>
          <a:lstStyle/>
          <a:p>
            <a:pPr algn="ctr"/>
            <a:r>
              <a:rPr lang="zh-CN" altLang="en-US" sz="6000" b="1" spc="1500" dirty="0">
                <a:solidFill>
                  <a:schemeClr val="bg1"/>
                </a:solidFill>
              </a:rPr>
              <a:t>金融机构操作指引</a:t>
            </a:r>
            <a:endParaRPr lang="zh-CN" altLang="en-US" sz="6000" b="1" spc="1500" dirty="0">
              <a:solidFill>
                <a:schemeClr val="bg1"/>
              </a:solidFill>
            </a:endParaRPr>
          </a:p>
        </p:txBody>
      </p:sp>
      <p:sp>
        <p:nvSpPr>
          <p:cNvPr id="6" name="圆角矩形 5"/>
          <p:cNvSpPr/>
          <p:nvPr/>
        </p:nvSpPr>
        <p:spPr>
          <a:xfrm>
            <a:off x="4494530" y="5720080"/>
            <a:ext cx="3202940" cy="447675"/>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spc="200" dirty="0">
                <a:solidFill>
                  <a:srgbClr val="184B97"/>
                </a:solidFill>
                <a:uFillTx/>
              </a:rPr>
              <a:t>第三部分</a:t>
            </a:r>
            <a:endParaRPr lang="zh-CN" altLang="en-US" b="1" spc="200" dirty="0">
              <a:solidFill>
                <a:srgbClr val="184B97"/>
              </a:solidFill>
              <a:uFillTx/>
            </a:endParaRPr>
          </a:p>
        </p:txBody>
      </p:sp>
      <p:sp>
        <p:nvSpPr>
          <p:cNvPr id="7" name="文本框 6"/>
          <p:cNvSpPr txBox="1"/>
          <p:nvPr/>
        </p:nvSpPr>
        <p:spPr>
          <a:xfrm>
            <a:off x="3071495" y="3244850"/>
            <a:ext cx="5859780" cy="337185"/>
          </a:xfrm>
          <a:prstGeom prst="rect">
            <a:avLst/>
          </a:prstGeom>
          <a:noFill/>
        </p:spPr>
        <p:txBody>
          <a:bodyPr wrap="square" rtlCol="0">
            <a:spAutoFit/>
          </a:bodyPr>
          <a:lstStyle/>
          <a:p>
            <a:pPr lvl="0" algn="ctr">
              <a:buClrTx/>
              <a:buSzTx/>
              <a:buFontTx/>
            </a:pPr>
            <a:r>
              <a:rPr lang="en-US" sz="1600" spc="1000" dirty="0">
                <a:solidFill>
                  <a:schemeClr val="bg1"/>
                </a:solidFill>
                <a:sym typeface="+mn-ea"/>
              </a:rPr>
              <a:t>Operation instructions</a:t>
            </a:r>
            <a:endParaRPr lang="en-US" sz="1600" spc="1000" dirty="0">
              <a:solidFill>
                <a:schemeClr val="bg1"/>
              </a:solidFill>
              <a:uFillTx/>
              <a:sym typeface="+mn-ea"/>
            </a:endParaRPr>
          </a:p>
        </p:txBody>
      </p:sp>
      <p:sp>
        <p:nvSpPr>
          <p:cNvPr id="8" name="矩形 7"/>
          <p:cNvSpPr/>
          <p:nvPr/>
        </p:nvSpPr>
        <p:spPr>
          <a:xfrm>
            <a:off x="-7620" y="2674010"/>
            <a:ext cx="2383267" cy="45719"/>
          </a:xfrm>
          <a:prstGeom prst="rect">
            <a:avLst/>
          </a:prstGeom>
          <a:gradFill>
            <a:gsLst>
              <a:gs pos="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flipH="1" flipV="1">
            <a:off x="10112187" y="2671482"/>
            <a:ext cx="2080087" cy="48223"/>
          </a:xfrm>
          <a:prstGeom prst="rect">
            <a:avLst/>
          </a:prstGeom>
          <a:gradFill>
            <a:gsLst>
              <a:gs pos="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descr="2017051609555749837"/>
          <p:cNvPicPr>
            <a:picLocks noChangeAspect="1"/>
          </p:cNvPicPr>
          <p:nvPr/>
        </p:nvPicPr>
        <p:blipFill>
          <a:blip r:embed="rId1">
            <a:lum bright="18000"/>
          </a:blip>
          <a:stretch>
            <a:fillRect/>
          </a:stretch>
        </p:blipFill>
        <p:spPr>
          <a:xfrm>
            <a:off x="643148" y="652780"/>
            <a:ext cx="10955020" cy="6205220"/>
          </a:xfrm>
          <a:prstGeom prst="rect">
            <a:avLst/>
          </a:prstGeom>
        </p:spPr>
      </p:pic>
      <p:cxnSp>
        <p:nvCxnSpPr>
          <p:cNvPr id="28" name="直接连接符 27"/>
          <p:cNvCxnSpPr/>
          <p:nvPr/>
        </p:nvCxnSpPr>
        <p:spPr>
          <a:xfrm>
            <a:off x="0" y="552450"/>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1160145" y="367348"/>
            <a:ext cx="2242820" cy="369332"/>
          </a:xfrm>
          <a:prstGeom prst="rect">
            <a:avLst/>
          </a:prstGeom>
          <a:solidFill>
            <a:schemeClr val="bg1"/>
          </a:solidFill>
        </p:spPr>
        <p:txBody>
          <a:bodyPr wrap="square" lIns="0" tIns="0" rIns="0" bIns="0" rtlCol="0">
            <a:spAutoFit/>
          </a:bodyPr>
          <a:lstStyle/>
          <a:p>
            <a:pPr indent="0" algn="ctr">
              <a:buNone/>
            </a:pPr>
            <a:r>
              <a:rPr lang="zh-CN" altLang="en-US" sz="2400" b="1" spc="200" dirty="0">
                <a:solidFill>
                  <a:srgbClr val="174A95"/>
                </a:solidFill>
                <a:sym typeface="+mn-ea"/>
              </a:rPr>
              <a:t>金融机构注册</a:t>
            </a:r>
            <a:endParaRPr lang="zh-CN" altLang="en-US" sz="2400" b="1" spc="200" dirty="0">
              <a:solidFill>
                <a:srgbClr val="174A95"/>
              </a:solidFill>
            </a:endParaRPr>
          </a:p>
        </p:txBody>
      </p:sp>
      <p:sp>
        <p:nvSpPr>
          <p:cNvPr id="13" name="文本框 12"/>
          <p:cNvSpPr txBox="1"/>
          <p:nvPr/>
        </p:nvSpPr>
        <p:spPr>
          <a:xfrm>
            <a:off x="6924436" y="375256"/>
            <a:ext cx="4824730" cy="338554"/>
          </a:xfrm>
          <a:prstGeom prst="rect">
            <a:avLst/>
          </a:prstGeom>
          <a:solidFill>
            <a:schemeClr val="bg1"/>
          </a:solidFill>
        </p:spPr>
        <p:txBody>
          <a:bodyPr wrap="square" lIns="91440" tIns="45720" rIns="91440" bIns="45720" rtlCol="0">
            <a:spAutoFit/>
          </a:bodyPr>
          <a:lstStyle/>
          <a:p>
            <a:pPr algn="ctr">
              <a:buClrTx/>
              <a:buSzTx/>
              <a:buFontTx/>
            </a:pPr>
            <a:r>
              <a:rPr lang="en-US" sz="1600" spc="300" dirty="0">
                <a:solidFill>
                  <a:schemeClr val="bg1">
                    <a:lumMod val="65000"/>
                  </a:schemeClr>
                </a:solidFill>
                <a:sym typeface="+mn-ea"/>
              </a:rPr>
              <a:t>Registration of financial institutions</a:t>
            </a:r>
            <a:endParaRPr lang="en-US" sz="1600" spc="300" dirty="0">
              <a:solidFill>
                <a:schemeClr val="bg1">
                  <a:lumMod val="65000"/>
                </a:schemeClr>
              </a:solidFill>
              <a:sym typeface="+mn-ea"/>
            </a:endParaRPr>
          </a:p>
        </p:txBody>
      </p:sp>
      <p:sp>
        <p:nvSpPr>
          <p:cNvPr id="36" name="object 39"/>
          <p:cNvSpPr/>
          <p:nvPr/>
        </p:nvSpPr>
        <p:spPr>
          <a:xfrm>
            <a:off x="2024870" y="3768215"/>
            <a:ext cx="455676" cy="225553"/>
          </a:xfrm>
          <a:prstGeom prst="rect">
            <a:avLst/>
          </a:prstGeom>
          <a:blipFill>
            <a:blip r:embed="rId2"/>
            <a:stretch>
              <a:fillRect/>
            </a:stretch>
          </a:blipFill>
          <a:ln w="12700">
            <a:miter lim="400000"/>
          </a:ln>
        </p:spPr>
        <p:txBody>
          <a:bodyPr lIns="0" tIns="0" rIns="0" bIns="0"/>
          <a:lstStyle/>
          <a:p>
            <a:pPr>
              <a:defRPr sz="1800" b="0">
                <a:solidFill>
                  <a:srgbClr val="000000"/>
                </a:solidFill>
                <a:latin typeface="等线" panose="02010600030101010101"/>
                <a:ea typeface="等线" panose="02010600030101010101"/>
                <a:cs typeface="等线" panose="02010600030101010101"/>
                <a:sym typeface="等线" panose="02010600030101010101"/>
              </a:defRPr>
            </a:pPr>
            <a:endParaRPr sz="2300"/>
          </a:p>
        </p:txBody>
      </p:sp>
      <p:sp>
        <p:nvSpPr>
          <p:cNvPr id="50" name="Oval 233"/>
          <p:cNvSpPr/>
          <p:nvPr/>
        </p:nvSpPr>
        <p:spPr>
          <a:xfrm>
            <a:off x="728111" y="5067066"/>
            <a:ext cx="708227" cy="708223"/>
          </a:xfrm>
          <a:prstGeom prst="ellipse">
            <a:avLst/>
          </a:prstGeom>
          <a:solidFill>
            <a:srgbClr val="227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5" b="1" dirty="0">
                <a:solidFill>
                  <a:schemeClr val="bg1"/>
                </a:solidFill>
                <a:latin typeface="Agency FB" panose="020B0503020202020204" pitchFamily="34" charset="0"/>
              </a:rPr>
              <a:t>0</a:t>
            </a:r>
            <a:r>
              <a:rPr lang="en-US" altLang="zh-CN" sz="1865" b="1" dirty="0">
                <a:solidFill>
                  <a:schemeClr val="bg1"/>
                </a:solidFill>
                <a:latin typeface="Agency FB" panose="020B0503020202020204" pitchFamily="34" charset="0"/>
              </a:rPr>
              <a:t>2</a:t>
            </a:r>
            <a:endParaRPr lang="en-US" sz="1865" b="1" dirty="0">
              <a:solidFill>
                <a:schemeClr val="bg1"/>
              </a:solidFill>
              <a:latin typeface="Agency FB" panose="020B0503020202020204" pitchFamily="34" charset="0"/>
            </a:endParaRPr>
          </a:p>
        </p:txBody>
      </p:sp>
      <p:sp>
        <p:nvSpPr>
          <p:cNvPr id="51" name="文本框 50"/>
          <p:cNvSpPr txBox="1"/>
          <p:nvPr/>
        </p:nvSpPr>
        <p:spPr>
          <a:xfrm>
            <a:off x="1688984" y="4822198"/>
            <a:ext cx="4072992" cy="1198880"/>
          </a:xfrm>
          <a:prstGeom prst="rect">
            <a:avLst/>
          </a:prstGeom>
          <a:noFill/>
        </p:spPr>
        <p:txBody>
          <a:bodyPr wrap="square" rtlCol="0">
            <a:spAutoFit/>
          </a:bodyPr>
          <a:lstStyle/>
          <a:p>
            <a:r>
              <a:rPr lang="zh-CN" altLang="en-US" sz="1800" dirty="0">
                <a:latin typeface="微软雅黑" panose="020B0503020204020204" pitchFamily="34" charset="-122"/>
                <a:ea typeface="微软雅黑" panose="020B0503020204020204" pitchFamily="34" charset="-122"/>
              </a:rPr>
              <a:t>广东省统一身份认证平台登录界面，点击立即注册按钮，进行用户注册；</a:t>
            </a:r>
            <a:endParaRPr lang="en-US" altLang="zh-CN" sz="1800" dirty="0">
              <a:latin typeface="微软雅黑" panose="020B0503020204020204" pitchFamily="34" charset="-122"/>
              <a:ea typeface="微软雅黑" panose="020B0503020204020204" pitchFamily="34" charset="-122"/>
            </a:endParaRPr>
          </a:p>
          <a:p>
            <a:endParaRPr lang="en-US" altLang="zh-CN" sz="1800" dirty="0">
              <a:latin typeface="微软雅黑" panose="020B0503020204020204" pitchFamily="34" charset="-122"/>
              <a:ea typeface="微软雅黑" panose="020B0503020204020204" pitchFamily="34" charset="-122"/>
            </a:endParaRPr>
          </a:p>
          <a:p>
            <a:r>
              <a:rPr lang="zh-CN" altLang="en-US" sz="1800" dirty="0">
                <a:solidFill>
                  <a:srgbClr val="00B0F0"/>
                </a:solidFill>
                <a:latin typeface="微软雅黑" panose="020B0503020204020204" pitchFamily="34" charset="-122"/>
                <a:ea typeface="微软雅黑" panose="020B0503020204020204" pitchFamily="34" charset="-122"/>
              </a:rPr>
              <a:t>如已有账号，可直接输入账号登录；</a:t>
            </a:r>
            <a:endParaRPr lang="zh-CN" altLang="en-US" sz="1800" dirty="0">
              <a:solidFill>
                <a:srgbClr val="00B0F0"/>
              </a:solidFill>
              <a:latin typeface="微软雅黑" panose="020B0503020204020204" pitchFamily="34" charset="-122"/>
              <a:ea typeface="微软雅黑" panose="020B0503020204020204" pitchFamily="34" charset="-122"/>
            </a:endParaRPr>
          </a:p>
        </p:txBody>
      </p:sp>
      <p:pic>
        <p:nvPicPr>
          <p:cNvPr id="52" name="图片 3" descr="注册"/>
          <p:cNvPicPr>
            <a:picLocks noChangeAspect="1" noChangeArrowheads="1"/>
          </p:cNvPicPr>
          <p:nvPr/>
        </p:nvPicPr>
        <p:blipFill>
          <a:blip r:embed="rId3">
            <a:extLst>
              <a:ext uri="{28A0092B-C50C-407E-A947-70E740481C1C}">
                <a14:useLocalDpi xmlns:a14="http://schemas.microsoft.com/office/drawing/2010/main" val="0"/>
              </a:ext>
            </a:extLst>
          </a:blip>
          <a:srcRect l="-399" b="-64"/>
          <a:stretch>
            <a:fillRect/>
          </a:stretch>
        </p:blipFill>
        <p:spPr bwMode="auto">
          <a:xfrm>
            <a:off x="6624371" y="4201385"/>
            <a:ext cx="4917233" cy="265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图片 52"/>
          <p:cNvPicPr>
            <a:picLocks noChangeAspect="1"/>
          </p:cNvPicPr>
          <p:nvPr/>
        </p:nvPicPr>
        <p:blipFill>
          <a:blip r:embed="rId4"/>
          <a:stretch>
            <a:fillRect/>
          </a:stretch>
        </p:blipFill>
        <p:spPr>
          <a:xfrm>
            <a:off x="728111" y="1740905"/>
            <a:ext cx="10813856" cy="2504695"/>
          </a:xfrm>
          <a:prstGeom prst="rect">
            <a:avLst/>
          </a:prstGeom>
        </p:spPr>
      </p:pic>
      <p:sp>
        <p:nvSpPr>
          <p:cNvPr id="54" name="Oval 233"/>
          <p:cNvSpPr/>
          <p:nvPr/>
        </p:nvSpPr>
        <p:spPr>
          <a:xfrm>
            <a:off x="650396" y="964078"/>
            <a:ext cx="708227" cy="708223"/>
          </a:xfrm>
          <a:prstGeom prst="ellipse">
            <a:avLst/>
          </a:prstGeom>
          <a:solidFill>
            <a:srgbClr val="227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5" b="1" dirty="0">
                <a:solidFill>
                  <a:schemeClr val="bg1"/>
                </a:solidFill>
                <a:latin typeface="Agency FB" panose="020B0503020202020204" pitchFamily="34" charset="0"/>
              </a:rPr>
              <a:t>01</a:t>
            </a:r>
            <a:endParaRPr lang="en-US" sz="1865" b="1" dirty="0">
              <a:solidFill>
                <a:schemeClr val="bg1"/>
              </a:solidFill>
              <a:latin typeface="Agency FB" panose="020B0503020202020204" pitchFamily="34" charset="0"/>
            </a:endParaRPr>
          </a:p>
        </p:txBody>
      </p:sp>
      <p:sp>
        <p:nvSpPr>
          <p:cNvPr id="55" name="文本框 54"/>
          <p:cNvSpPr txBox="1"/>
          <p:nvPr/>
        </p:nvSpPr>
        <p:spPr>
          <a:xfrm>
            <a:off x="1405278" y="966083"/>
            <a:ext cx="11055672" cy="645160"/>
          </a:xfrm>
          <a:prstGeom prst="rect">
            <a:avLst/>
          </a:prstGeom>
          <a:noFill/>
        </p:spPr>
        <p:txBody>
          <a:bodyPr wrap="square" rtlCol="0">
            <a:spAutoFit/>
          </a:bodyPr>
          <a:lstStyle/>
          <a:p>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输入广东省中小企业融资平台网址：</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https://zxr.gdjr.gd.gov.cn</a:t>
            </a:r>
            <a:r>
              <a:rPr lang="en-US" alt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进入首页，点击“机构登录”按钮</a:t>
            </a:r>
            <a:endParaRPr lang="zh-CN" altLang="en-US" sz="18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矩形 1"/>
          <p:cNvSpPr/>
          <p:nvPr/>
        </p:nvSpPr>
        <p:spPr>
          <a:xfrm>
            <a:off x="813919" y="6368833"/>
            <a:ext cx="5724644" cy="369332"/>
          </a:xfrm>
          <a:prstGeom prst="rect">
            <a:avLst/>
          </a:prstGeom>
        </p:spPr>
        <p:txBody>
          <a:bodyPr wrap="none">
            <a:spAutoFit/>
          </a:bodyPr>
          <a:lstStyle/>
          <a:p>
            <a:r>
              <a:rPr lang="zh-CN" altLang="en-US" dirty="0">
                <a:solidFill>
                  <a:srgbClr val="FF0000"/>
                </a:solidFill>
                <a:sym typeface="+mn-ea"/>
              </a:rPr>
              <a:t>广东省政务服务网注册用户（如已有用户可直接登录）</a:t>
            </a:r>
            <a:endParaRPr lang="zh-CN" altLang="en-US" dirty="0">
              <a:solidFill>
                <a:srgbClr val="FF0000"/>
              </a:solidFill>
            </a:endParaRPr>
          </a:p>
        </p:txBody>
      </p:sp>
    </p:spTree>
    <p:custDataLst>
      <p:tags r:id="rId5"/>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791062" y="1593672"/>
            <a:ext cx="3289871" cy="4198370"/>
          </a:xfrm>
          <a:prstGeom prst="rect">
            <a:avLst/>
          </a:prstGeom>
          <a:effectLst>
            <a:outerShdw blurRad="50800" dist="38100" dir="2700000" algn="tl" rotWithShape="0">
              <a:prstClr val="black">
                <a:alpha val="40000"/>
              </a:prstClr>
            </a:outerShdw>
          </a:effectLst>
        </p:spPr>
      </p:pic>
      <p:cxnSp>
        <p:nvCxnSpPr>
          <p:cNvPr id="28" name="直接连接符 27"/>
          <p:cNvCxnSpPr/>
          <p:nvPr/>
        </p:nvCxnSpPr>
        <p:spPr>
          <a:xfrm>
            <a:off x="0" y="552450"/>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1160145" y="367348"/>
            <a:ext cx="2242820" cy="369332"/>
          </a:xfrm>
          <a:prstGeom prst="rect">
            <a:avLst/>
          </a:prstGeom>
          <a:solidFill>
            <a:schemeClr val="bg1"/>
          </a:solidFill>
        </p:spPr>
        <p:txBody>
          <a:bodyPr wrap="square" lIns="0" tIns="0" rIns="0" bIns="0" rtlCol="0">
            <a:spAutoFit/>
          </a:bodyPr>
          <a:lstStyle/>
          <a:p>
            <a:pPr indent="0" algn="ctr">
              <a:buNone/>
            </a:pPr>
            <a:r>
              <a:rPr lang="zh-CN" altLang="en-US" sz="2400" b="1" spc="200" dirty="0">
                <a:solidFill>
                  <a:srgbClr val="174A95"/>
                </a:solidFill>
                <a:sym typeface="+mn-ea"/>
              </a:rPr>
              <a:t>用户注册</a:t>
            </a:r>
            <a:endParaRPr lang="zh-CN" altLang="en-US" sz="2400" b="1" spc="200" dirty="0">
              <a:solidFill>
                <a:srgbClr val="174A95"/>
              </a:solidFill>
            </a:endParaRPr>
          </a:p>
        </p:txBody>
      </p:sp>
      <p:sp>
        <p:nvSpPr>
          <p:cNvPr id="13" name="文本框 12"/>
          <p:cNvSpPr txBox="1"/>
          <p:nvPr/>
        </p:nvSpPr>
        <p:spPr>
          <a:xfrm>
            <a:off x="9262532" y="375256"/>
            <a:ext cx="2486633" cy="338554"/>
          </a:xfrm>
          <a:prstGeom prst="rect">
            <a:avLst/>
          </a:prstGeom>
          <a:solidFill>
            <a:schemeClr val="bg1"/>
          </a:solidFill>
        </p:spPr>
        <p:txBody>
          <a:bodyPr wrap="square" lIns="91440" tIns="45720" rIns="91440" bIns="45720" rtlCol="0">
            <a:spAutoFit/>
          </a:bodyPr>
          <a:lstStyle/>
          <a:p>
            <a:pPr algn="ctr">
              <a:buClrTx/>
              <a:buSzTx/>
              <a:buFontTx/>
            </a:pPr>
            <a:r>
              <a:rPr lang="en-US" sz="1600" spc="300" dirty="0">
                <a:solidFill>
                  <a:schemeClr val="bg1">
                    <a:lumMod val="65000"/>
                  </a:schemeClr>
                </a:solidFill>
                <a:sym typeface="+mn-ea"/>
              </a:rPr>
              <a:t>User registration</a:t>
            </a:r>
            <a:endParaRPr lang="en-US" sz="1600" spc="300" dirty="0">
              <a:solidFill>
                <a:schemeClr val="bg1">
                  <a:lumMod val="65000"/>
                </a:schemeClr>
              </a:solidFill>
              <a:sym typeface="+mn-ea"/>
            </a:endParaRPr>
          </a:p>
        </p:txBody>
      </p:sp>
      <p:sp>
        <p:nvSpPr>
          <p:cNvPr id="14" name="object 39"/>
          <p:cNvSpPr/>
          <p:nvPr/>
        </p:nvSpPr>
        <p:spPr>
          <a:xfrm>
            <a:off x="2024870" y="3708951"/>
            <a:ext cx="455676" cy="225553"/>
          </a:xfrm>
          <a:prstGeom prst="rect">
            <a:avLst/>
          </a:prstGeom>
          <a:blipFill>
            <a:blip r:embed="rId2"/>
            <a:stretch>
              <a:fillRect/>
            </a:stretch>
          </a:blipFill>
          <a:ln w="12700">
            <a:miter lim="400000"/>
          </a:ln>
        </p:spPr>
        <p:txBody>
          <a:bodyPr lIns="0" tIns="0" rIns="0" bIns="0"/>
          <a:lstStyle/>
          <a:p>
            <a:pPr>
              <a:defRPr sz="1800" b="0">
                <a:solidFill>
                  <a:srgbClr val="000000"/>
                </a:solidFill>
                <a:latin typeface="等线" panose="02010600030101010101"/>
                <a:ea typeface="等线" panose="02010600030101010101"/>
                <a:cs typeface="等线" panose="02010600030101010101"/>
                <a:sym typeface="等线" panose="02010600030101010101"/>
              </a:defRPr>
            </a:pPr>
            <a:endParaRPr sz="2300"/>
          </a:p>
        </p:txBody>
      </p:sp>
      <p:sp>
        <p:nvSpPr>
          <p:cNvPr id="15" name="Oval 233"/>
          <p:cNvSpPr/>
          <p:nvPr/>
        </p:nvSpPr>
        <p:spPr>
          <a:xfrm>
            <a:off x="650396" y="725279"/>
            <a:ext cx="708227" cy="708223"/>
          </a:xfrm>
          <a:prstGeom prst="ellipse">
            <a:avLst/>
          </a:prstGeom>
          <a:solidFill>
            <a:srgbClr val="227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5" b="1" dirty="0">
                <a:solidFill>
                  <a:schemeClr val="bg1"/>
                </a:solidFill>
                <a:latin typeface="Agency FB" panose="020B0503020202020204" pitchFamily="34" charset="0"/>
              </a:rPr>
              <a:t>0</a:t>
            </a:r>
            <a:r>
              <a:rPr lang="en-US" altLang="zh-CN" sz="1865" b="1" dirty="0">
                <a:solidFill>
                  <a:schemeClr val="bg1"/>
                </a:solidFill>
                <a:latin typeface="Agency FB" panose="020B0503020202020204" pitchFamily="34" charset="0"/>
              </a:rPr>
              <a:t>3</a:t>
            </a:r>
            <a:endParaRPr lang="en-US" sz="1865" b="1" dirty="0">
              <a:solidFill>
                <a:schemeClr val="bg1"/>
              </a:solidFill>
              <a:latin typeface="Agency FB" panose="020B0503020202020204" pitchFamily="34" charset="0"/>
            </a:endParaRPr>
          </a:p>
        </p:txBody>
      </p:sp>
      <p:sp>
        <p:nvSpPr>
          <p:cNvPr id="16" name="文本框 15"/>
          <p:cNvSpPr txBox="1"/>
          <p:nvPr/>
        </p:nvSpPr>
        <p:spPr>
          <a:xfrm>
            <a:off x="1358265" y="895985"/>
            <a:ext cx="10541635" cy="368300"/>
          </a:xfrm>
          <a:prstGeom prst="rect">
            <a:avLst/>
          </a:prstGeom>
          <a:noFill/>
        </p:spPr>
        <p:txBody>
          <a:bodyPr wrap="square" rtlCol="0">
            <a:spAutoFit/>
          </a:bodyPr>
          <a:lstStyle/>
          <a:p>
            <a:r>
              <a:rPr lang="zh-CN" altLang="en-US" sz="1800" dirty="0">
                <a:latin typeface="微软雅黑" panose="020B0503020204020204" pitchFamily="34" charset="-122"/>
                <a:ea typeface="微软雅黑" panose="020B0503020204020204" pitchFamily="34" charset="-122"/>
              </a:rPr>
              <a:t>在注册页面，选择单位注册，输入账户信息、单位信息、经办人信息，并通过</a:t>
            </a:r>
            <a:r>
              <a:rPr lang="en-US" altLang="zh-CN" sz="1800" dirty="0">
                <a:latin typeface="微软雅黑" panose="020B0503020204020204" pitchFamily="34" charset="-122"/>
                <a:ea typeface="微软雅黑" panose="020B0503020204020204" pitchFamily="34" charset="-122"/>
              </a:rPr>
              <a:t>L1</a:t>
            </a:r>
            <a:r>
              <a:rPr lang="zh-CN" altLang="en-US" sz="1800" dirty="0">
                <a:latin typeface="微软雅黑" panose="020B0503020204020204" pitchFamily="34" charset="-122"/>
                <a:ea typeface="微软雅黑" panose="020B0503020204020204" pitchFamily="34" charset="-122"/>
              </a:rPr>
              <a:t>法人库核验后完成注册</a:t>
            </a:r>
            <a:endParaRPr lang="zh-CN" altLang="en-US" sz="1800" dirty="0">
              <a:latin typeface="微软雅黑" panose="020B0503020204020204" pitchFamily="34" charset="-122"/>
              <a:ea typeface="微软雅黑" panose="020B0503020204020204" pitchFamily="34" charset="-122"/>
            </a:endParaRPr>
          </a:p>
        </p:txBody>
      </p:sp>
      <p:pic>
        <p:nvPicPr>
          <p:cNvPr id="17" name="图片 16"/>
          <p:cNvPicPr>
            <a:picLocks noChangeAspect="1"/>
          </p:cNvPicPr>
          <p:nvPr/>
        </p:nvPicPr>
        <p:blipFill>
          <a:blip r:embed="rId3"/>
          <a:stretch>
            <a:fillRect/>
          </a:stretch>
        </p:blipFill>
        <p:spPr>
          <a:xfrm>
            <a:off x="8012737" y="1730188"/>
            <a:ext cx="3043284" cy="1634688"/>
          </a:xfrm>
          <a:prstGeom prst="rect">
            <a:avLst/>
          </a:prstGeom>
          <a:effectLst>
            <a:outerShdw blurRad="50800" dist="38100" dir="2700000" algn="tl" rotWithShape="0">
              <a:prstClr val="black">
                <a:alpha val="40000"/>
              </a:prstClr>
            </a:outerShdw>
          </a:effectLst>
        </p:spPr>
      </p:pic>
      <p:pic>
        <p:nvPicPr>
          <p:cNvPr id="18" name="图片 17"/>
          <p:cNvPicPr>
            <a:picLocks noChangeAspect="1"/>
          </p:cNvPicPr>
          <p:nvPr/>
        </p:nvPicPr>
        <p:blipFill>
          <a:blip r:embed="rId4"/>
          <a:stretch>
            <a:fillRect/>
          </a:stretch>
        </p:blipFill>
        <p:spPr>
          <a:xfrm>
            <a:off x="8012513" y="3677558"/>
            <a:ext cx="3043508" cy="2083183"/>
          </a:xfrm>
          <a:prstGeom prst="rect">
            <a:avLst/>
          </a:prstGeom>
          <a:effectLst>
            <a:outerShdw blurRad="50800" dist="38100" dir="2700000" algn="tl" rotWithShape="0">
              <a:prstClr val="black">
                <a:alpha val="40000"/>
              </a:prstClr>
            </a:outerShdw>
          </a:effectLst>
        </p:spPr>
      </p:pic>
      <p:pic>
        <p:nvPicPr>
          <p:cNvPr id="20" name="图片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0596" y="1594376"/>
            <a:ext cx="2979045" cy="416636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矩形 20"/>
          <p:cNvSpPr/>
          <p:nvPr/>
        </p:nvSpPr>
        <p:spPr>
          <a:xfrm>
            <a:off x="1836190" y="1615682"/>
            <a:ext cx="1199614" cy="3683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650396" y="6143654"/>
            <a:ext cx="5724644" cy="369332"/>
          </a:xfrm>
          <a:prstGeom prst="rect">
            <a:avLst/>
          </a:prstGeom>
        </p:spPr>
        <p:txBody>
          <a:bodyPr wrap="none">
            <a:spAutoFit/>
          </a:bodyPr>
          <a:lstStyle/>
          <a:p>
            <a:r>
              <a:rPr lang="zh-CN" altLang="en-US" dirty="0">
                <a:solidFill>
                  <a:srgbClr val="FF0000"/>
                </a:solidFill>
                <a:sym typeface="+mn-ea"/>
              </a:rPr>
              <a:t>广东省政务服务网注册用户（如已有用户可直接登录）</a:t>
            </a:r>
            <a:endParaRPr lang="zh-CN" altLang="en-US" dirty="0">
              <a:solidFill>
                <a:srgbClr val="FF0000"/>
              </a:solidFill>
              <a:latin typeface="微软雅黑" panose="020B0503020204020204" pitchFamily="34" charset="-122"/>
              <a:ea typeface="微软雅黑" panose="020B0503020204020204" pitchFamily="34" charset="-122"/>
            </a:endParaRPr>
          </a:p>
        </p:txBody>
      </p:sp>
    </p:spTree>
    <p:custDataLst>
      <p:tags r:id="rId6"/>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woman-writing-on-a-notebook-beside-teacup-and-tablet-733856 (1)"/>
          <p:cNvPicPr>
            <a:picLocks noChangeAspect="1"/>
          </p:cNvPicPr>
          <p:nvPr/>
        </p:nvPicPr>
        <p:blipFill>
          <a:blip r:embed="rId1"/>
          <a:srcRect/>
          <a:stretch>
            <a:fillRect/>
          </a:stretch>
        </p:blipFill>
        <p:spPr>
          <a:xfrm>
            <a:off x="2134235" y="0"/>
            <a:ext cx="10057765" cy="3628390"/>
          </a:xfrm>
          <a:prstGeom prst="rect">
            <a:avLst/>
          </a:prstGeom>
        </p:spPr>
      </p:pic>
      <p:sp>
        <p:nvSpPr>
          <p:cNvPr id="4" name="矩形 3"/>
          <p:cNvSpPr/>
          <p:nvPr/>
        </p:nvSpPr>
        <p:spPr>
          <a:xfrm rot="10800000" flipH="1" flipV="1">
            <a:off x="873125" y="0"/>
            <a:ext cx="2745740" cy="5798185"/>
          </a:xfrm>
          <a:prstGeom prst="rect">
            <a:avLst/>
          </a:prstGeom>
          <a:gradFill>
            <a:gsLst>
              <a:gs pos="0">
                <a:schemeClr val="accent1">
                  <a:lumMod val="50000"/>
                </a:schemeClr>
              </a:gs>
              <a:gs pos="100000">
                <a:schemeClr val="accent1">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文本框 8"/>
          <p:cNvSpPr txBox="1"/>
          <p:nvPr/>
        </p:nvSpPr>
        <p:spPr>
          <a:xfrm>
            <a:off x="1418590" y="3354705"/>
            <a:ext cx="1793875" cy="738505"/>
          </a:xfrm>
          <a:prstGeom prst="rect">
            <a:avLst/>
          </a:prstGeom>
          <a:noFill/>
        </p:spPr>
        <p:txBody>
          <a:bodyPr vert="horz" wrap="square" lIns="0" tIns="0" rIns="0" bIns="0" rtlCol="0">
            <a:spAutoFit/>
          </a:bodyPr>
          <a:lstStyle/>
          <a:p>
            <a:pPr algn="l"/>
            <a:r>
              <a:rPr lang="zh-CN" altLang="en-US" sz="4800" b="1">
                <a:solidFill>
                  <a:schemeClr val="bg1"/>
                </a:solidFill>
              </a:rPr>
              <a:t>目  录</a:t>
            </a:r>
            <a:endParaRPr lang="zh-CN" altLang="en-US" sz="4800" b="1">
              <a:solidFill>
                <a:schemeClr val="bg1"/>
              </a:solidFill>
            </a:endParaRPr>
          </a:p>
        </p:txBody>
      </p:sp>
      <p:sp>
        <p:nvSpPr>
          <p:cNvPr id="16" name="文本框 15"/>
          <p:cNvSpPr txBox="1"/>
          <p:nvPr/>
        </p:nvSpPr>
        <p:spPr>
          <a:xfrm>
            <a:off x="1431290" y="4762500"/>
            <a:ext cx="1781810" cy="276860"/>
          </a:xfrm>
          <a:prstGeom prst="rect">
            <a:avLst/>
          </a:prstGeom>
          <a:noFill/>
        </p:spPr>
        <p:txBody>
          <a:bodyPr vert="horz" wrap="square" lIns="0" tIns="0" rIns="0" bIns="0" rtlCol="0">
            <a:spAutoFit/>
          </a:bodyPr>
          <a:lstStyle/>
          <a:p>
            <a:pPr algn="l"/>
            <a:r>
              <a:rPr lang="en-US" altLang="zh-CN" spc="150">
                <a:solidFill>
                  <a:schemeClr val="bg1"/>
                </a:solidFill>
                <a:uFillTx/>
              </a:rPr>
              <a:t>CONTENTS</a:t>
            </a:r>
            <a:endParaRPr lang="en-US" altLang="zh-CN" spc="150">
              <a:solidFill>
                <a:schemeClr val="bg1"/>
              </a:solidFill>
              <a:uFillTx/>
            </a:endParaRPr>
          </a:p>
        </p:txBody>
      </p:sp>
      <p:sp>
        <p:nvSpPr>
          <p:cNvPr id="480" name="矩形 479"/>
          <p:cNvSpPr/>
          <p:nvPr/>
        </p:nvSpPr>
        <p:spPr>
          <a:xfrm>
            <a:off x="1456690" y="4404360"/>
            <a:ext cx="742950"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endParaRPr lang="zh-CN" altLang="en-US"/>
          </a:p>
        </p:txBody>
      </p:sp>
      <p:sp>
        <p:nvSpPr>
          <p:cNvPr id="18" name="文本框 17"/>
          <p:cNvSpPr txBox="1"/>
          <p:nvPr/>
        </p:nvSpPr>
        <p:spPr>
          <a:xfrm>
            <a:off x="4510606" y="4119032"/>
            <a:ext cx="927100" cy="706755"/>
          </a:xfrm>
          <a:prstGeom prst="rect">
            <a:avLst/>
          </a:prstGeom>
          <a:noFill/>
        </p:spPr>
        <p:txBody>
          <a:bodyPr wrap="square" rtlCol="0">
            <a:spAutoFit/>
          </a:bodyPr>
          <a:lstStyle/>
          <a:p>
            <a:r>
              <a:rPr lang="en-US" altLang="zh-CN" sz="4000">
                <a:solidFill>
                  <a:srgbClr val="184B97"/>
                </a:solidFill>
                <a:latin typeface="汉仪力量黑简" panose="00020600040101010101" charset="-122"/>
                <a:ea typeface="汉仪力量黑简" panose="00020600040101010101" charset="-122"/>
              </a:rPr>
              <a:t>01</a:t>
            </a:r>
            <a:endParaRPr lang="en-US" altLang="zh-CN" sz="4000">
              <a:solidFill>
                <a:srgbClr val="184B97"/>
              </a:solidFill>
              <a:latin typeface="汉仪力量黑简" panose="00020600040101010101" charset="-122"/>
              <a:ea typeface="汉仪力量黑简" panose="00020600040101010101" charset="-122"/>
            </a:endParaRPr>
          </a:p>
        </p:txBody>
      </p:sp>
      <p:sp>
        <p:nvSpPr>
          <p:cNvPr id="20" name="文本框 19"/>
          <p:cNvSpPr txBox="1"/>
          <p:nvPr/>
        </p:nvSpPr>
        <p:spPr>
          <a:xfrm>
            <a:off x="4510606" y="5186467"/>
            <a:ext cx="927100" cy="706755"/>
          </a:xfrm>
          <a:prstGeom prst="rect">
            <a:avLst/>
          </a:prstGeom>
          <a:noFill/>
        </p:spPr>
        <p:txBody>
          <a:bodyPr wrap="square" rtlCol="0">
            <a:spAutoFit/>
          </a:bodyPr>
          <a:lstStyle/>
          <a:p>
            <a:r>
              <a:rPr lang="en-US" altLang="zh-CN" sz="4000">
                <a:solidFill>
                  <a:srgbClr val="184B97"/>
                </a:solidFill>
                <a:latin typeface="汉仪力量黑简" panose="00020600040101010101" charset="-122"/>
                <a:ea typeface="汉仪力量黑简" panose="00020600040101010101" charset="-122"/>
              </a:rPr>
              <a:t>02</a:t>
            </a:r>
            <a:endParaRPr lang="en-US" altLang="zh-CN" sz="4000">
              <a:solidFill>
                <a:srgbClr val="184B97"/>
              </a:solidFill>
              <a:latin typeface="汉仪力量黑简" panose="00020600040101010101" charset="-122"/>
              <a:ea typeface="汉仪力量黑简" panose="00020600040101010101" charset="-122"/>
            </a:endParaRPr>
          </a:p>
        </p:txBody>
      </p:sp>
      <p:sp>
        <p:nvSpPr>
          <p:cNvPr id="21" name="文本框 20"/>
          <p:cNvSpPr txBox="1"/>
          <p:nvPr/>
        </p:nvSpPr>
        <p:spPr>
          <a:xfrm>
            <a:off x="8180925" y="5186467"/>
            <a:ext cx="927100" cy="706755"/>
          </a:xfrm>
          <a:prstGeom prst="rect">
            <a:avLst/>
          </a:prstGeom>
          <a:noFill/>
        </p:spPr>
        <p:txBody>
          <a:bodyPr wrap="square" rtlCol="0">
            <a:spAutoFit/>
          </a:bodyPr>
          <a:lstStyle/>
          <a:p>
            <a:r>
              <a:rPr lang="en-US" altLang="zh-CN" sz="4000">
                <a:solidFill>
                  <a:srgbClr val="184B97"/>
                </a:solidFill>
                <a:latin typeface="汉仪力量黑简" panose="00020600040101010101" charset="-122"/>
                <a:ea typeface="汉仪力量黑简" panose="00020600040101010101" charset="-122"/>
              </a:rPr>
              <a:t>03</a:t>
            </a:r>
            <a:endParaRPr lang="en-US" altLang="zh-CN" sz="4000">
              <a:solidFill>
                <a:srgbClr val="184B97"/>
              </a:solidFill>
              <a:latin typeface="汉仪力量黑简" panose="00020600040101010101" charset="-122"/>
              <a:ea typeface="汉仪力量黑简" panose="00020600040101010101" charset="-122"/>
            </a:endParaRPr>
          </a:p>
        </p:txBody>
      </p:sp>
      <p:sp>
        <p:nvSpPr>
          <p:cNvPr id="22" name="文本框 21"/>
          <p:cNvSpPr txBox="1"/>
          <p:nvPr/>
        </p:nvSpPr>
        <p:spPr>
          <a:xfrm>
            <a:off x="5264986" y="4315037"/>
            <a:ext cx="2433320" cy="398780"/>
          </a:xfrm>
          <a:prstGeom prst="rect">
            <a:avLst/>
          </a:prstGeom>
          <a:noFill/>
        </p:spPr>
        <p:txBody>
          <a:bodyPr wrap="square" rtlCol="0">
            <a:spAutoFit/>
          </a:bodyPr>
          <a:lstStyle/>
          <a:p>
            <a:pPr indent="0">
              <a:buNone/>
            </a:pPr>
            <a:r>
              <a:rPr lang="zh-CN" altLang="en-US" sz="2000" b="1" spc="150" dirty="0">
                <a:solidFill>
                  <a:schemeClr val="tx1">
                    <a:lumMod val="85000"/>
                    <a:lumOff val="15000"/>
                  </a:schemeClr>
                </a:solidFill>
                <a:uFillTx/>
              </a:rPr>
              <a:t>平台介绍</a:t>
            </a:r>
            <a:endParaRPr lang="zh-CN" altLang="en-US" sz="2000" b="1" spc="150" dirty="0">
              <a:solidFill>
                <a:schemeClr val="tx1">
                  <a:lumMod val="85000"/>
                  <a:lumOff val="15000"/>
                </a:schemeClr>
              </a:solidFill>
              <a:uFillTx/>
            </a:endParaRPr>
          </a:p>
        </p:txBody>
      </p:sp>
      <p:sp>
        <p:nvSpPr>
          <p:cNvPr id="24" name="文本框 23"/>
          <p:cNvSpPr txBox="1"/>
          <p:nvPr/>
        </p:nvSpPr>
        <p:spPr>
          <a:xfrm>
            <a:off x="5264986" y="5382472"/>
            <a:ext cx="2433320" cy="400110"/>
          </a:xfrm>
          <a:prstGeom prst="rect">
            <a:avLst/>
          </a:prstGeom>
          <a:noFill/>
        </p:spPr>
        <p:txBody>
          <a:bodyPr wrap="square" rtlCol="0">
            <a:spAutoFit/>
          </a:bodyPr>
          <a:lstStyle/>
          <a:p>
            <a:pPr indent="0">
              <a:buNone/>
            </a:pPr>
            <a:r>
              <a:rPr lang="zh-CN" altLang="en-US" sz="2000" b="1" spc="150" dirty="0">
                <a:solidFill>
                  <a:schemeClr val="tx1">
                    <a:lumMod val="85000"/>
                    <a:lumOff val="15000"/>
                  </a:schemeClr>
                </a:solidFill>
                <a:uFillTx/>
              </a:rPr>
              <a:t>金融机构操作指引</a:t>
            </a:r>
            <a:endParaRPr lang="zh-CN" altLang="en-US" sz="2000" b="1" spc="150" dirty="0">
              <a:solidFill>
                <a:schemeClr val="tx1">
                  <a:lumMod val="85000"/>
                  <a:lumOff val="15000"/>
                </a:schemeClr>
              </a:solidFill>
              <a:uFillTx/>
            </a:endParaRPr>
          </a:p>
        </p:txBody>
      </p:sp>
      <p:sp>
        <p:nvSpPr>
          <p:cNvPr id="25" name="文本框 24"/>
          <p:cNvSpPr txBox="1"/>
          <p:nvPr/>
        </p:nvSpPr>
        <p:spPr>
          <a:xfrm>
            <a:off x="8905460" y="5382472"/>
            <a:ext cx="2433320" cy="398780"/>
          </a:xfrm>
          <a:prstGeom prst="rect">
            <a:avLst/>
          </a:prstGeom>
          <a:noFill/>
        </p:spPr>
        <p:txBody>
          <a:bodyPr wrap="square" rtlCol="0">
            <a:spAutoFit/>
          </a:bodyPr>
          <a:lstStyle/>
          <a:p>
            <a:pPr indent="0">
              <a:buNone/>
            </a:pPr>
            <a:r>
              <a:rPr lang="zh-CN" altLang="en-US" sz="2000" b="1" spc="150" dirty="0">
                <a:solidFill>
                  <a:schemeClr val="tx1">
                    <a:lumMod val="85000"/>
                    <a:lumOff val="15000"/>
                  </a:schemeClr>
                </a:solidFill>
                <a:uFillTx/>
              </a:rPr>
              <a:t>企业操作指引</a:t>
            </a:r>
            <a:endParaRPr lang="zh-CN" altLang="en-US" sz="2000" b="1" spc="150" dirty="0">
              <a:solidFill>
                <a:schemeClr val="tx1">
                  <a:lumMod val="85000"/>
                  <a:lumOff val="15000"/>
                </a:schemeClr>
              </a:solidFill>
              <a:uFillTx/>
            </a:endParaRPr>
          </a:p>
        </p:txBody>
      </p:sp>
    </p:spTree>
    <p:custDataLst>
      <p:tags r:id="rId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0" y="552450"/>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1160145" y="367348"/>
            <a:ext cx="2242820" cy="369332"/>
          </a:xfrm>
          <a:prstGeom prst="rect">
            <a:avLst/>
          </a:prstGeom>
          <a:solidFill>
            <a:schemeClr val="bg1"/>
          </a:solidFill>
        </p:spPr>
        <p:txBody>
          <a:bodyPr wrap="square" lIns="0" tIns="0" rIns="0" bIns="0" rtlCol="0">
            <a:spAutoFit/>
          </a:bodyPr>
          <a:lstStyle/>
          <a:p>
            <a:pPr indent="0" algn="ctr">
              <a:buNone/>
            </a:pPr>
            <a:r>
              <a:rPr lang="zh-CN" altLang="en-US" sz="2400" b="1" spc="200" dirty="0">
                <a:solidFill>
                  <a:srgbClr val="174A95"/>
                </a:solidFill>
                <a:sym typeface="+mn-ea"/>
              </a:rPr>
              <a:t>用户登录</a:t>
            </a:r>
            <a:endParaRPr lang="zh-CN" altLang="en-US" sz="2400" b="1" spc="200" dirty="0">
              <a:solidFill>
                <a:srgbClr val="174A95"/>
              </a:solidFill>
            </a:endParaRPr>
          </a:p>
        </p:txBody>
      </p:sp>
      <p:sp>
        <p:nvSpPr>
          <p:cNvPr id="13" name="文本框 12"/>
          <p:cNvSpPr txBox="1"/>
          <p:nvPr/>
        </p:nvSpPr>
        <p:spPr>
          <a:xfrm>
            <a:off x="9262532" y="375256"/>
            <a:ext cx="2486633" cy="338554"/>
          </a:xfrm>
          <a:prstGeom prst="rect">
            <a:avLst/>
          </a:prstGeom>
          <a:solidFill>
            <a:schemeClr val="bg1"/>
          </a:solidFill>
        </p:spPr>
        <p:txBody>
          <a:bodyPr wrap="square" lIns="91440" tIns="45720" rIns="91440" bIns="45720" rtlCol="0">
            <a:spAutoFit/>
          </a:bodyPr>
          <a:lstStyle/>
          <a:p>
            <a:pPr algn="ctr">
              <a:buClrTx/>
              <a:buSzTx/>
              <a:buFontTx/>
            </a:pPr>
            <a:r>
              <a:rPr lang="en-US" sz="1600" spc="300" dirty="0">
                <a:solidFill>
                  <a:schemeClr val="bg1">
                    <a:lumMod val="65000"/>
                  </a:schemeClr>
                </a:solidFill>
                <a:sym typeface="+mn-ea"/>
              </a:rPr>
              <a:t>User login</a:t>
            </a:r>
            <a:endParaRPr lang="en-US" sz="1600" spc="300" dirty="0">
              <a:solidFill>
                <a:schemeClr val="bg1">
                  <a:lumMod val="65000"/>
                </a:schemeClr>
              </a:solidFill>
              <a:sym typeface="+mn-ea"/>
            </a:endParaRPr>
          </a:p>
        </p:txBody>
      </p:sp>
      <p:sp>
        <p:nvSpPr>
          <p:cNvPr id="23" name="object 39"/>
          <p:cNvSpPr/>
          <p:nvPr/>
        </p:nvSpPr>
        <p:spPr>
          <a:xfrm>
            <a:off x="2692249" y="3465210"/>
            <a:ext cx="455676" cy="225553"/>
          </a:xfrm>
          <a:prstGeom prst="rect">
            <a:avLst/>
          </a:prstGeom>
          <a:blipFill>
            <a:blip r:embed="rId1"/>
            <a:stretch>
              <a:fillRect/>
            </a:stretch>
          </a:blipFill>
          <a:ln w="12700">
            <a:miter lim="400000"/>
          </a:ln>
        </p:spPr>
        <p:txBody>
          <a:bodyPr lIns="0" tIns="0" rIns="0" bIns="0"/>
          <a:lstStyle/>
          <a:p>
            <a:pPr>
              <a:defRPr sz="1800" b="0">
                <a:solidFill>
                  <a:srgbClr val="000000"/>
                </a:solidFill>
                <a:latin typeface="等线" panose="02010600030101010101"/>
                <a:ea typeface="等线" panose="02010600030101010101"/>
                <a:cs typeface="等线" panose="02010600030101010101"/>
                <a:sym typeface="等线" panose="02010600030101010101"/>
              </a:defRPr>
            </a:pPr>
            <a:endParaRPr sz="2300"/>
          </a:p>
        </p:txBody>
      </p:sp>
      <p:sp>
        <p:nvSpPr>
          <p:cNvPr id="24" name="Oval 233"/>
          <p:cNvSpPr/>
          <p:nvPr/>
        </p:nvSpPr>
        <p:spPr>
          <a:xfrm>
            <a:off x="1317775" y="898912"/>
            <a:ext cx="708227" cy="708223"/>
          </a:xfrm>
          <a:prstGeom prst="ellipse">
            <a:avLst/>
          </a:prstGeom>
          <a:solidFill>
            <a:srgbClr val="227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5" b="1" dirty="0">
                <a:solidFill>
                  <a:schemeClr val="bg1"/>
                </a:solidFill>
                <a:latin typeface="Agency FB" panose="020B0503020202020204" pitchFamily="34" charset="0"/>
              </a:rPr>
              <a:t>0</a:t>
            </a:r>
            <a:r>
              <a:rPr lang="en-US" altLang="zh-CN" sz="1865" b="1" dirty="0">
                <a:solidFill>
                  <a:schemeClr val="bg1"/>
                </a:solidFill>
                <a:latin typeface="Agency FB" panose="020B0503020202020204" pitchFamily="34" charset="0"/>
              </a:rPr>
              <a:t>4</a:t>
            </a:r>
            <a:endParaRPr lang="en-US" sz="1865" b="1" dirty="0">
              <a:solidFill>
                <a:schemeClr val="bg1"/>
              </a:solidFill>
              <a:latin typeface="Agency FB" panose="020B0503020202020204" pitchFamily="34" charset="0"/>
            </a:endParaRPr>
          </a:p>
        </p:txBody>
      </p:sp>
      <p:sp>
        <p:nvSpPr>
          <p:cNvPr id="25" name="文本框 24"/>
          <p:cNvSpPr txBox="1"/>
          <p:nvPr/>
        </p:nvSpPr>
        <p:spPr>
          <a:xfrm>
            <a:off x="2025367" y="961822"/>
            <a:ext cx="10703951" cy="645160"/>
          </a:xfrm>
          <a:prstGeom prst="rect">
            <a:avLst/>
          </a:prstGeom>
          <a:noFill/>
        </p:spPr>
        <p:txBody>
          <a:bodyPr wrap="square" rtlCol="0">
            <a:spAutoFit/>
          </a:bodyPr>
          <a:lstStyle>
            <a:defPPr>
              <a:defRPr lang="zh-CN"/>
            </a:defPPr>
          </a:lstStyle>
          <a:p>
            <a:r>
              <a:rPr lang="zh-CN" altLang="en-US" sz="1800" dirty="0">
                <a:latin typeface="微软雅黑" panose="020B0503020204020204" pitchFamily="34" charset="-122"/>
                <a:ea typeface="微软雅黑" panose="020B0503020204020204" pitchFamily="34" charset="-122"/>
              </a:rPr>
              <a:t>注册成功后，需要把注册的账号发给平台运营人员进行授权和功能配置；</a:t>
            </a:r>
            <a:endParaRPr lang="zh-CN" altLang="en-US" sz="1800" dirty="0">
              <a:latin typeface="微软雅黑" panose="020B0503020204020204" pitchFamily="34" charset="-122"/>
              <a:ea typeface="微软雅黑" panose="020B0503020204020204" pitchFamily="34" charset="-122"/>
            </a:endParaRPr>
          </a:p>
          <a:p>
            <a:r>
              <a:rPr lang="zh-CN" altLang="en-US" sz="1800" dirty="0">
                <a:latin typeface="微软雅黑" panose="020B0503020204020204" pitchFamily="34" charset="-122"/>
                <a:ea typeface="微软雅黑" panose="020B0503020204020204" pitchFamily="34" charset="-122"/>
              </a:rPr>
              <a:t>授权完成后，登陆平台后台进行使用</a:t>
            </a:r>
            <a:endParaRPr lang="zh-CN" altLang="en-US" sz="1800" dirty="0">
              <a:latin typeface="微软雅黑" panose="020B0503020204020204" pitchFamily="34" charset="-122"/>
              <a:ea typeface="微软雅黑" panose="020B0503020204020204" pitchFamily="34" charset="-122"/>
            </a:endParaRPr>
          </a:p>
        </p:txBody>
      </p:sp>
      <p:pic>
        <p:nvPicPr>
          <p:cNvPr id="26" name="图片 2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317775" y="1765594"/>
            <a:ext cx="9104692" cy="4130584"/>
          </a:xfrm>
          <a:prstGeom prst="rect">
            <a:avLst/>
          </a:prstGeom>
          <a:effectLst>
            <a:outerShdw blurRad="50800" dist="38100" dir="2700000" algn="tl" rotWithShape="0">
              <a:prstClr val="black">
                <a:alpha val="40000"/>
              </a:prstClr>
            </a:outerShdw>
          </a:effectLst>
        </p:spPr>
      </p:pic>
      <p:sp>
        <p:nvSpPr>
          <p:cNvPr id="27" name="矩形 26"/>
          <p:cNvSpPr/>
          <p:nvPr/>
        </p:nvSpPr>
        <p:spPr>
          <a:xfrm>
            <a:off x="7900763" y="5270768"/>
            <a:ext cx="2512855" cy="502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9" name="矩形 28"/>
          <p:cNvSpPr/>
          <p:nvPr/>
        </p:nvSpPr>
        <p:spPr>
          <a:xfrm>
            <a:off x="11480781" y="1865287"/>
            <a:ext cx="286398" cy="1295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1317775" y="6121320"/>
            <a:ext cx="5262979" cy="369332"/>
          </a:xfrm>
          <a:prstGeom prst="rect">
            <a:avLst/>
          </a:prstGeom>
        </p:spPr>
        <p:txBody>
          <a:bodyPr wrap="none">
            <a:spAutoFit/>
          </a:bodyPr>
          <a:lstStyle/>
          <a:p>
            <a:r>
              <a:rPr lang="zh-CN" altLang="en-US" dirty="0">
                <a:solidFill>
                  <a:srgbClr val="FF0000"/>
                </a:solidFill>
                <a:sym typeface="+mn-ea"/>
              </a:rPr>
              <a:t>广东省政务服务网注册账号登陆中小企业融资平台</a:t>
            </a:r>
            <a:endParaRPr lang="zh-CN" altLang="en-US" dirty="0">
              <a:solidFill>
                <a:srgbClr val="FF0000"/>
              </a:solidFill>
            </a:endParaRPr>
          </a:p>
        </p:txBody>
      </p:sp>
    </p:spTree>
    <p:custDataLst>
      <p:tags r:id="rId3"/>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0" y="552450"/>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1160145" y="367348"/>
            <a:ext cx="2242820" cy="369332"/>
          </a:xfrm>
          <a:prstGeom prst="rect">
            <a:avLst/>
          </a:prstGeom>
          <a:solidFill>
            <a:schemeClr val="bg1"/>
          </a:solidFill>
        </p:spPr>
        <p:txBody>
          <a:bodyPr wrap="square" lIns="0" tIns="0" rIns="0" bIns="0" rtlCol="0">
            <a:spAutoFit/>
          </a:bodyPr>
          <a:lstStyle/>
          <a:p>
            <a:pPr indent="0" algn="ctr">
              <a:buNone/>
            </a:pPr>
            <a:r>
              <a:rPr lang="zh-CN" altLang="en-US" sz="2400" b="1" spc="200" dirty="0">
                <a:solidFill>
                  <a:srgbClr val="174A95"/>
                </a:solidFill>
                <a:sym typeface="+mn-ea"/>
              </a:rPr>
              <a:t>用户功能介绍</a:t>
            </a:r>
            <a:endParaRPr lang="zh-CN" altLang="en-US" sz="2400" b="1" spc="200" dirty="0">
              <a:solidFill>
                <a:srgbClr val="174A95"/>
              </a:solidFill>
            </a:endParaRPr>
          </a:p>
        </p:txBody>
      </p:sp>
      <p:sp>
        <p:nvSpPr>
          <p:cNvPr id="13" name="文本框 12"/>
          <p:cNvSpPr txBox="1"/>
          <p:nvPr/>
        </p:nvSpPr>
        <p:spPr>
          <a:xfrm>
            <a:off x="8119534" y="375256"/>
            <a:ext cx="3629632" cy="338554"/>
          </a:xfrm>
          <a:prstGeom prst="rect">
            <a:avLst/>
          </a:prstGeom>
          <a:solidFill>
            <a:schemeClr val="bg1"/>
          </a:solidFill>
        </p:spPr>
        <p:txBody>
          <a:bodyPr wrap="square" lIns="91440" tIns="45720" rIns="91440" bIns="45720" rtlCol="0">
            <a:spAutoFit/>
          </a:bodyPr>
          <a:lstStyle/>
          <a:p>
            <a:pPr algn="ctr">
              <a:buClrTx/>
              <a:buSzTx/>
              <a:buFontTx/>
            </a:pPr>
            <a:r>
              <a:rPr lang="en-US" sz="1600" spc="300" dirty="0">
                <a:solidFill>
                  <a:schemeClr val="bg1">
                    <a:lumMod val="65000"/>
                  </a:schemeClr>
                </a:solidFill>
                <a:sym typeface="+mn-ea"/>
              </a:rPr>
              <a:t>User function introduction</a:t>
            </a:r>
            <a:endParaRPr lang="en-US" sz="1600" spc="300" dirty="0">
              <a:solidFill>
                <a:schemeClr val="bg1">
                  <a:lumMod val="65000"/>
                </a:schemeClr>
              </a:solidFill>
              <a:sym typeface="+mn-ea"/>
            </a:endParaRPr>
          </a:p>
        </p:txBody>
      </p:sp>
      <p:sp>
        <p:nvSpPr>
          <p:cNvPr id="12" name="object 39"/>
          <p:cNvSpPr/>
          <p:nvPr/>
        </p:nvSpPr>
        <p:spPr>
          <a:xfrm>
            <a:off x="2024870" y="3768215"/>
            <a:ext cx="455676" cy="225553"/>
          </a:xfrm>
          <a:prstGeom prst="rect">
            <a:avLst/>
          </a:prstGeom>
          <a:blipFill>
            <a:blip r:embed="rId1"/>
            <a:stretch>
              <a:fillRect/>
            </a:stretch>
          </a:blipFill>
          <a:ln w="12700">
            <a:miter lim="400000"/>
          </a:ln>
        </p:spPr>
        <p:txBody>
          <a:bodyPr lIns="0" tIns="0" rIns="0" bIns="0"/>
          <a:lstStyle/>
          <a:p>
            <a:pPr>
              <a:defRPr sz="1800" b="0">
                <a:solidFill>
                  <a:srgbClr val="000000"/>
                </a:solidFill>
                <a:latin typeface="等线" panose="02010600030101010101"/>
                <a:ea typeface="等线" panose="02010600030101010101"/>
                <a:cs typeface="等线" panose="02010600030101010101"/>
                <a:sym typeface="等线" panose="02010600030101010101"/>
              </a:defRPr>
            </a:pPr>
            <a:endParaRPr sz="2300"/>
          </a:p>
        </p:txBody>
      </p:sp>
      <p:sp>
        <p:nvSpPr>
          <p:cNvPr id="14" name="Oval 233"/>
          <p:cNvSpPr/>
          <p:nvPr/>
        </p:nvSpPr>
        <p:spPr>
          <a:xfrm>
            <a:off x="893695" y="1046397"/>
            <a:ext cx="708227" cy="708223"/>
          </a:xfrm>
          <a:prstGeom prst="ellipse">
            <a:avLst/>
          </a:prstGeom>
          <a:solidFill>
            <a:srgbClr val="227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5" b="1" dirty="0">
                <a:solidFill>
                  <a:schemeClr val="bg1"/>
                </a:solidFill>
                <a:latin typeface="Agency FB" panose="020B0503020202020204" pitchFamily="34" charset="0"/>
              </a:rPr>
              <a:t>0</a:t>
            </a:r>
            <a:r>
              <a:rPr lang="en-US" altLang="zh-CN" sz="1865" b="1" dirty="0">
                <a:solidFill>
                  <a:schemeClr val="bg1"/>
                </a:solidFill>
                <a:latin typeface="Agency FB" panose="020B0503020202020204" pitchFamily="34" charset="0"/>
              </a:rPr>
              <a:t>5</a:t>
            </a:r>
            <a:endParaRPr lang="en-US" sz="1865" b="1" dirty="0">
              <a:solidFill>
                <a:schemeClr val="bg1"/>
              </a:solidFill>
              <a:latin typeface="Agency FB" panose="020B0503020202020204" pitchFamily="34" charset="0"/>
            </a:endParaRPr>
          </a:p>
        </p:txBody>
      </p:sp>
      <p:sp>
        <p:nvSpPr>
          <p:cNvPr id="15" name="文本框 14"/>
          <p:cNvSpPr txBox="1"/>
          <p:nvPr/>
        </p:nvSpPr>
        <p:spPr>
          <a:xfrm>
            <a:off x="1601922" y="1179455"/>
            <a:ext cx="10703951" cy="398780"/>
          </a:xfrm>
          <a:prstGeom prst="rect">
            <a:avLst/>
          </a:prstGeom>
          <a:noFill/>
        </p:spPr>
        <p:txBody>
          <a:bodyPr wrap="square" rtlCol="0">
            <a:spAutoFit/>
          </a:bodyPr>
          <a:lstStyle>
            <a:defPPr>
              <a:defRPr lang="zh-CN"/>
            </a:defPPr>
          </a:lstStyle>
          <a:p>
            <a:r>
              <a:rPr lang="zh-CN" altLang="en-US" sz="2000" dirty="0">
                <a:latin typeface="微软雅黑" panose="020B0503020204020204" pitchFamily="34" charset="-122"/>
                <a:ea typeface="微软雅黑" panose="020B0503020204020204" pitchFamily="34" charset="-122"/>
              </a:rPr>
              <a:t>金融机构登陆后台，根据各个功能板块进行操作</a:t>
            </a:r>
            <a:endParaRPr lang="zh-CN" altLang="en-US" sz="2000" dirty="0">
              <a:latin typeface="微软雅黑" panose="020B0503020204020204" pitchFamily="34" charset="-122"/>
              <a:ea typeface="微软雅黑" panose="020B0503020204020204" pitchFamily="34" charset="-122"/>
            </a:endParaRPr>
          </a:p>
        </p:txBody>
      </p:sp>
      <p:pic>
        <p:nvPicPr>
          <p:cNvPr id="16"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695" y="2095208"/>
            <a:ext cx="2023533" cy="440638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本框 2"/>
          <p:cNvSpPr txBox="1">
            <a:spLocks noChangeArrowheads="1"/>
          </p:cNvSpPr>
          <p:nvPr/>
        </p:nvSpPr>
        <p:spPr bwMode="auto">
          <a:xfrm>
            <a:off x="3795656" y="3052932"/>
            <a:ext cx="7385653" cy="368300"/>
          </a:xfrm>
          <a:prstGeom prst="rect">
            <a:avLst/>
          </a:prstGeom>
          <a:solidFill>
            <a:srgbClr val="FFFFFF"/>
          </a:solidFill>
          <a:ln w="9525">
            <a:solidFill>
              <a:srgbClr val="000000"/>
            </a:solidFill>
            <a:miter lim="800000"/>
          </a:ln>
        </p:spPr>
        <p:txBody>
          <a:bodyPr rot="0" vert="horz" wrap="square" lIns="91440" tIns="45720" rIns="91440" bIns="45720" anchor="t" anchorCtr="0">
            <a:spAutoFit/>
          </a:bodyPr>
          <a:lstStyle/>
          <a:p>
            <a:pPr algn="just">
              <a:spcAft>
                <a:spcPts val="0"/>
              </a:spcAft>
            </a:pPr>
            <a:r>
              <a:rPr lang="zh-CN" sz="1800" kern="100" dirty="0">
                <a:solidFill>
                  <a:schemeClr val="tx2">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rPr>
              <a:t>贷款审批：对企业的申请、审批结果、授信放款进行受理登记</a:t>
            </a:r>
            <a:endParaRPr lang="zh-CN" sz="1800" kern="100" dirty="0">
              <a:solidFill>
                <a:schemeClr val="tx2">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8" name="文本框 2"/>
          <p:cNvSpPr txBox="1">
            <a:spLocks noChangeArrowheads="1"/>
          </p:cNvSpPr>
          <p:nvPr/>
        </p:nvSpPr>
        <p:spPr bwMode="auto">
          <a:xfrm>
            <a:off x="3795656" y="3891382"/>
            <a:ext cx="7385653" cy="368300"/>
          </a:xfrm>
          <a:prstGeom prst="rect">
            <a:avLst/>
          </a:prstGeom>
          <a:solidFill>
            <a:srgbClr val="FFFFFF"/>
          </a:solidFill>
          <a:ln w="9525">
            <a:solidFill>
              <a:srgbClr val="000000"/>
            </a:solidFill>
            <a:miter lim="800000"/>
          </a:ln>
        </p:spPr>
        <p:txBody>
          <a:bodyPr rot="0" vert="horz" wrap="square" lIns="91440" tIns="45720" rIns="91440" bIns="45720" anchor="t" anchorCtr="0">
            <a:spAutoFit/>
          </a:bodyPr>
          <a:lstStyle/>
          <a:p>
            <a:pPr algn="just">
              <a:spcAft>
                <a:spcPts val="0"/>
              </a:spcAft>
            </a:pPr>
            <a:r>
              <a:rPr lang="zh-CN" sz="1800" kern="100" dirty="0">
                <a:solidFill>
                  <a:schemeClr val="tx2">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rPr>
              <a:t>信贷管理：查询已授信企业的情况</a:t>
            </a:r>
            <a:endParaRPr lang="zh-CN" sz="1800" kern="100" dirty="0">
              <a:solidFill>
                <a:schemeClr val="tx2">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9" name="文本框 2"/>
          <p:cNvSpPr txBox="1">
            <a:spLocks noChangeArrowheads="1"/>
          </p:cNvSpPr>
          <p:nvPr/>
        </p:nvSpPr>
        <p:spPr bwMode="auto">
          <a:xfrm>
            <a:off x="3795656" y="4585274"/>
            <a:ext cx="7385653" cy="368300"/>
          </a:xfrm>
          <a:prstGeom prst="rect">
            <a:avLst/>
          </a:prstGeom>
          <a:solidFill>
            <a:srgbClr val="FFFFFF"/>
          </a:solidFill>
          <a:ln w="9525">
            <a:solidFill>
              <a:srgbClr val="000000"/>
            </a:solidFill>
            <a:miter lim="800000"/>
          </a:ln>
        </p:spPr>
        <p:txBody>
          <a:bodyPr rot="0" vert="horz" wrap="square" lIns="91440" tIns="45720" rIns="91440" bIns="45720" anchor="t" anchorCtr="0">
            <a:spAutoFit/>
          </a:bodyPr>
          <a:lstStyle/>
          <a:p>
            <a:pPr algn="just">
              <a:spcAft>
                <a:spcPts val="0"/>
              </a:spcAft>
            </a:pPr>
            <a:r>
              <a:rPr lang="zh-CN" sz="1800" kern="100" dirty="0">
                <a:solidFill>
                  <a:schemeClr val="tx2">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rPr>
              <a:t>信贷池：客户在平台提交的贷款需求，可挑选符合的企业进行受理</a:t>
            </a:r>
            <a:endParaRPr lang="zh-CN" sz="1800" kern="100" dirty="0">
              <a:solidFill>
                <a:schemeClr val="tx2">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文本框 2"/>
          <p:cNvSpPr txBox="1">
            <a:spLocks noChangeArrowheads="1"/>
          </p:cNvSpPr>
          <p:nvPr/>
        </p:nvSpPr>
        <p:spPr bwMode="auto">
          <a:xfrm>
            <a:off x="3795656" y="5344208"/>
            <a:ext cx="7385653" cy="368300"/>
          </a:xfrm>
          <a:prstGeom prst="rect">
            <a:avLst/>
          </a:prstGeom>
          <a:solidFill>
            <a:srgbClr val="FFFFFF"/>
          </a:solidFill>
          <a:ln w="9525">
            <a:solidFill>
              <a:srgbClr val="000000"/>
            </a:solidFill>
            <a:miter lim="800000"/>
          </a:ln>
        </p:spPr>
        <p:txBody>
          <a:bodyPr rot="0" vert="horz" wrap="square" lIns="91440" tIns="45720" rIns="91440" bIns="45720" anchor="t" anchorCtr="0">
            <a:spAutoFit/>
          </a:bodyPr>
          <a:lstStyle/>
          <a:p>
            <a:pPr algn="just">
              <a:spcAft>
                <a:spcPts val="0"/>
              </a:spcAft>
            </a:pPr>
            <a:r>
              <a:rPr lang="zh-CN" sz="1800" kern="100" dirty="0">
                <a:solidFill>
                  <a:schemeClr val="tx2">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rPr>
              <a:t>产品管理：进行融资产品的发布及管理</a:t>
            </a:r>
            <a:endParaRPr lang="zh-CN" sz="1800" kern="100" dirty="0">
              <a:solidFill>
                <a:schemeClr val="tx2">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custDataLst>
      <p:tags r:id="rId3"/>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0" y="552450"/>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1160145" y="367348"/>
            <a:ext cx="5409988" cy="369332"/>
          </a:xfrm>
          <a:prstGeom prst="rect">
            <a:avLst/>
          </a:prstGeom>
          <a:solidFill>
            <a:schemeClr val="bg1"/>
          </a:solidFill>
        </p:spPr>
        <p:txBody>
          <a:bodyPr wrap="square" lIns="0" tIns="0" rIns="0" bIns="0" rtlCol="0">
            <a:spAutoFit/>
          </a:bodyPr>
          <a:lstStyle/>
          <a:p>
            <a:pPr algn="ctr"/>
            <a:r>
              <a:rPr lang="zh-CN" altLang="en-US" sz="2400" b="1" spc="200" dirty="0">
                <a:solidFill>
                  <a:srgbClr val="174A95"/>
                </a:solidFill>
                <a:sym typeface="+mn-ea"/>
              </a:rPr>
              <a:t>产品发布：填入产品要素，发布产品</a:t>
            </a:r>
            <a:endParaRPr lang="zh-CN" altLang="en-US" sz="2400" b="1" spc="200" dirty="0">
              <a:solidFill>
                <a:srgbClr val="174A95"/>
              </a:solidFill>
            </a:endParaRPr>
          </a:p>
        </p:txBody>
      </p:sp>
      <p:sp>
        <p:nvSpPr>
          <p:cNvPr id="13" name="文本框 12"/>
          <p:cNvSpPr txBox="1"/>
          <p:nvPr/>
        </p:nvSpPr>
        <p:spPr>
          <a:xfrm>
            <a:off x="8119534" y="375256"/>
            <a:ext cx="3629632" cy="338554"/>
          </a:xfrm>
          <a:prstGeom prst="rect">
            <a:avLst/>
          </a:prstGeom>
          <a:solidFill>
            <a:schemeClr val="bg1"/>
          </a:solidFill>
        </p:spPr>
        <p:txBody>
          <a:bodyPr wrap="square" lIns="91440" tIns="45720" rIns="91440" bIns="45720" rtlCol="0">
            <a:spAutoFit/>
          </a:bodyPr>
          <a:lstStyle/>
          <a:p>
            <a:pPr algn="ctr">
              <a:buClrTx/>
              <a:buSzTx/>
              <a:buFontTx/>
            </a:pPr>
            <a:r>
              <a:rPr lang="en-US" sz="1600" spc="300" dirty="0">
                <a:solidFill>
                  <a:schemeClr val="bg1">
                    <a:lumMod val="65000"/>
                  </a:schemeClr>
                </a:solidFill>
                <a:sym typeface="+mn-ea"/>
              </a:rPr>
              <a:t>Product release</a:t>
            </a:r>
            <a:endParaRPr lang="en-US" sz="1600" spc="300" dirty="0">
              <a:solidFill>
                <a:schemeClr val="bg1">
                  <a:lumMod val="65000"/>
                </a:schemeClr>
              </a:solidFill>
              <a:sym typeface="+mn-ea"/>
            </a:endParaRPr>
          </a:p>
        </p:txBody>
      </p:sp>
      <p:sp>
        <p:nvSpPr>
          <p:cNvPr id="21" name="object 39"/>
          <p:cNvSpPr/>
          <p:nvPr/>
        </p:nvSpPr>
        <p:spPr>
          <a:xfrm>
            <a:off x="1813203" y="3761054"/>
            <a:ext cx="455676" cy="225553"/>
          </a:xfrm>
          <a:prstGeom prst="rect">
            <a:avLst/>
          </a:prstGeom>
          <a:blipFill>
            <a:blip r:embed="rId1"/>
            <a:stretch>
              <a:fillRect/>
            </a:stretch>
          </a:blipFill>
          <a:ln w="12700">
            <a:miter lim="400000"/>
          </a:ln>
        </p:spPr>
        <p:txBody>
          <a:bodyPr lIns="0" tIns="0" rIns="0" bIns="0"/>
          <a:lstStyle/>
          <a:p>
            <a:pPr>
              <a:defRPr sz="1800" b="0">
                <a:solidFill>
                  <a:srgbClr val="000000"/>
                </a:solidFill>
                <a:latin typeface="等线" panose="02010600030101010101"/>
                <a:ea typeface="等线" panose="02010600030101010101"/>
                <a:cs typeface="等线" panose="02010600030101010101"/>
                <a:sym typeface="等线" panose="02010600030101010101"/>
              </a:defRPr>
            </a:pPr>
            <a:endParaRPr sz="2300"/>
          </a:p>
        </p:txBody>
      </p:sp>
      <p:sp>
        <p:nvSpPr>
          <p:cNvPr id="23" name="Oval 233"/>
          <p:cNvSpPr/>
          <p:nvPr/>
        </p:nvSpPr>
        <p:spPr>
          <a:xfrm>
            <a:off x="438729" y="921782"/>
            <a:ext cx="708227" cy="708223"/>
          </a:xfrm>
          <a:prstGeom prst="ellipse">
            <a:avLst/>
          </a:prstGeom>
          <a:solidFill>
            <a:srgbClr val="227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5" b="1" dirty="0">
                <a:solidFill>
                  <a:schemeClr val="bg1"/>
                </a:solidFill>
                <a:latin typeface="Agency FB" panose="020B0503020202020204" pitchFamily="34" charset="0"/>
              </a:rPr>
              <a:t>0</a:t>
            </a:r>
            <a:r>
              <a:rPr lang="en-US" altLang="zh-CN" sz="1865" b="1" dirty="0">
                <a:solidFill>
                  <a:schemeClr val="bg1"/>
                </a:solidFill>
                <a:latin typeface="Agency FB" panose="020B0503020202020204" pitchFamily="34" charset="0"/>
              </a:rPr>
              <a:t>5</a:t>
            </a:r>
            <a:endParaRPr lang="en-US" sz="1865" b="1" dirty="0">
              <a:solidFill>
                <a:schemeClr val="bg1"/>
              </a:solidFill>
              <a:latin typeface="Agency FB" panose="020B0503020202020204" pitchFamily="34" charset="0"/>
            </a:endParaRPr>
          </a:p>
        </p:txBody>
      </p:sp>
      <p:sp>
        <p:nvSpPr>
          <p:cNvPr id="24" name="文本框 23"/>
          <p:cNvSpPr txBox="1"/>
          <p:nvPr/>
        </p:nvSpPr>
        <p:spPr>
          <a:xfrm>
            <a:off x="1146956" y="937341"/>
            <a:ext cx="10703951" cy="645160"/>
          </a:xfrm>
          <a:prstGeom prst="rect">
            <a:avLst/>
          </a:prstGeom>
          <a:noFill/>
        </p:spPr>
        <p:txBody>
          <a:bodyPr wrap="square" rtlCol="0">
            <a:spAutoFit/>
          </a:bodyPr>
          <a:lstStyle>
            <a:defPPr>
              <a:defRPr lang="zh-CN"/>
            </a:defPPr>
          </a:lstStyle>
          <a:p>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在中小企业融资平台机构首页，点击“贷款管理”按钮，左侧菜单选择产品管理，可以查看已经配置的产品，点击“新建”按钮，可新增产品并发布</a:t>
            </a:r>
            <a:endParaRPr lang="zh-CN" altLang="en-US" sz="18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5"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471" y="1764049"/>
            <a:ext cx="2023533" cy="492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矩形 25"/>
          <p:cNvSpPr/>
          <p:nvPr/>
        </p:nvSpPr>
        <p:spPr>
          <a:xfrm>
            <a:off x="426471" y="4592831"/>
            <a:ext cx="2023533" cy="392949"/>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noProof="1"/>
          </a:p>
        </p:txBody>
      </p:sp>
      <p:sp>
        <p:nvSpPr>
          <p:cNvPr id="27" name="矩形 26"/>
          <p:cNvSpPr/>
          <p:nvPr/>
        </p:nvSpPr>
        <p:spPr>
          <a:xfrm>
            <a:off x="10652445" y="2848005"/>
            <a:ext cx="760538" cy="377497"/>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noProof="1"/>
          </a:p>
        </p:txBody>
      </p:sp>
      <p:grpSp>
        <p:nvGrpSpPr>
          <p:cNvPr id="29" name="组合 28"/>
          <p:cNvGrpSpPr/>
          <p:nvPr/>
        </p:nvGrpSpPr>
        <p:grpSpPr>
          <a:xfrm>
            <a:off x="2450004" y="1764049"/>
            <a:ext cx="9425517" cy="4929737"/>
            <a:chOff x="2661671" y="1771210"/>
            <a:chExt cx="9425517" cy="4929737"/>
          </a:xfrm>
          <a:effectLst>
            <a:outerShdw blurRad="50800" dist="38100" dir="2700000" algn="tl" rotWithShape="0">
              <a:prstClr val="black">
                <a:alpha val="40000"/>
              </a:prstClr>
            </a:outerShdw>
          </a:effectLst>
        </p:grpSpPr>
        <p:pic>
          <p:nvPicPr>
            <p:cNvPr id="30" name="图片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1671" y="1771210"/>
              <a:ext cx="9425517" cy="492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流程图: 过程 30"/>
            <p:cNvSpPr/>
            <p:nvPr/>
          </p:nvSpPr>
          <p:spPr>
            <a:xfrm>
              <a:off x="11671304" y="1996750"/>
              <a:ext cx="256535" cy="80328"/>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4"/>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0" y="552450"/>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1160144" y="367348"/>
            <a:ext cx="6121189" cy="369332"/>
          </a:xfrm>
          <a:prstGeom prst="rect">
            <a:avLst/>
          </a:prstGeom>
          <a:solidFill>
            <a:schemeClr val="bg1"/>
          </a:solidFill>
        </p:spPr>
        <p:txBody>
          <a:bodyPr wrap="square" lIns="0" tIns="0" rIns="0" bIns="0" rtlCol="0">
            <a:spAutoFit/>
          </a:bodyPr>
          <a:lstStyle/>
          <a:p>
            <a:pPr algn="ctr"/>
            <a:r>
              <a:rPr lang="zh-CN" altLang="en-US" sz="2400" b="1" spc="200" dirty="0">
                <a:solidFill>
                  <a:srgbClr val="174A95"/>
                </a:solidFill>
                <a:sym typeface="+mn-ea"/>
              </a:rPr>
              <a:t>产品发布：填入产品准入条件，发布产品</a:t>
            </a:r>
            <a:endParaRPr lang="zh-CN" altLang="en-US" sz="2400" b="1" spc="200" dirty="0">
              <a:solidFill>
                <a:srgbClr val="174A95"/>
              </a:solidFill>
            </a:endParaRPr>
          </a:p>
        </p:txBody>
      </p:sp>
      <p:sp>
        <p:nvSpPr>
          <p:cNvPr id="13" name="文本框 12"/>
          <p:cNvSpPr txBox="1"/>
          <p:nvPr/>
        </p:nvSpPr>
        <p:spPr>
          <a:xfrm>
            <a:off x="8119534" y="375256"/>
            <a:ext cx="3629632" cy="338554"/>
          </a:xfrm>
          <a:prstGeom prst="rect">
            <a:avLst/>
          </a:prstGeom>
          <a:solidFill>
            <a:schemeClr val="bg1"/>
          </a:solidFill>
        </p:spPr>
        <p:txBody>
          <a:bodyPr wrap="square" lIns="91440" tIns="45720" rIns="91440" bIns="45720" rtlCol="0">
            <a:spAutoFit/>
          </a:bodyPr>
          <a:lstStyle/>
          <a:p>
            <a:pPr algn="ctr">
              <a:buClrTx/>
              <a:buSzTx/>
              <a:buFontTx/>
            </a:pPr>
            <a:r>
              <a:rPr lang="en-US" sz="1600" spc="300" dirty="0">
                <a:solidFill>
                  <a:schemeClr val="bg1">
                    <a:lumMod val="65000"/>
                  </a:schemeClr>
                </a:solidFill>
                <a:sym typeface="+mn-ea"/>
              </a:rPr>
              <a:t>Product release</a:t>
            </a:r>
            <a:endParaRPr lang="en-US" sz="1600" spc="300" dirty="0">
              <a:solidFill>
                <a:schemeClr val="bg1">
                  <a:lumMod val="65000"/>
                </a:schemeClr>
              </a:solidFill>
              <a:sym typeface="+mn-ea"/>
            </a:endParaRPr>
          </a:p>
        </p:txBody>
      </p:sp>
      <p:graphicFrame>
        <p:nvGraphicFramePr>
          <p:cNvPr id="18" name="对象 3"/>
          <p:cNvGraphicFramePr/>
          <p:nvPr/>
        </p:nvGraphicFramePr>
        <p:xfrm>
          <a:off x="716325" y="921782"/>
          <a:ext cx="10759349" cy="5604426"/>
        </p:xfrm>
        <a:graphic>
          <a:graphicData uri="http://schemas.openxmlformats.org/presentationml/2006/ole">
            <mc:AlternateContent xmlns:mc="http://schemas.openxmlformats.org/markup-compatibility/2006">
              <mc:Choice xmlns:v="urn:schemas-microsoft-com:vml" Requires="v">
                <p:oleObj spid="_x0000_s1049" name="BMP 图像" r:id="rId1" imgW="12696825" imgH="6181725" progId="Paint.Picture">
                  <p:embed/>
                </p:oleObj>
              </mc:Choice>
              <mc:Fallback>
                <p:oleObj name="BMP 图像" r:id="rId1" imgW="12696825" imgH="6181725" progId="Paint.Picture">
                  <p:embed/>
                  <p:pic>
                    <p:nvPicPr>
                      <p:cNvPr id="0" name="对象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325" y="921782"/>
                        <a:ext cx="10759349" cy="5604426"/>
                      </a:xfrm>
                      <a:prstGeom prst="rect">
                        <a:avLst/>
                      </a:prstGeom>
                      <a:noFill/>
                      <a:ln>
                        <a:noFill/>
                      </a:ln>
                    </p:spPr>
                  </p:pic>
                </p:oleObj>
              </mc:Fallback>
            </mc:AlternateContent>
          </a:graphicData>
        </a:graphic>
      </p:graphicFrame>
      <p:sp>
        <p:nvSpPr>
          <p:cNvPr id="19" name="文本框 18"/>
          <p:cNvSpPr txBox="1"/>
          <p:nvPr/>
        </p:nvSpPr>
        <p:spPr>
          <a:xfrm>
            <a:off x="4220738" y="2584593"/>
            <a:ext cx="2313454" cy="369332"/>
          </a:xfrm>
          <a:prstGeom prst="rect">
            <a:avLst/>
          </a:prstGeom>
          <a:noFill/>
        </p:spPr>
        <p:txBody>
          <a:bodyPr wrap="none" rtlCol="0">
            <a:spAutoFit/>
          </a:bodyPr>
          <a:lstStyle/>
          <a:p>
            <a:r>
              <a:rPr lang="zh-CN" altLang="en-US" b="1" dirty="0">
                <a:solidFill>
                  <a:srgbClr val="FF0000"/>
                </a:solidFill>
              </a:rPr>
              <a:t>编号可以从</a:t>
            </a:r>
            <a:r>
              <a:rPr lang="en-US" altLang="zh-CN" b="1" dirty="0">
                <a:solidFill>
                  <a:srgbClr val="FF0000"/>
                </a:solidFill>
              </a:rPr>
              <a:t>0001</a:t>
            </a:r>
            <a:r>
              <a:rPr lang="zh-CN" altLang="en-US" b="1" dirty="0">
                <a:solidFill>
                  <a:srgbClr val="FF0000"/>
                </a:solidFill>
              </a:rPr>
              <a:t>开始</a:t>
            </a:r>
            <a:endParaRPr lang="zh-CN" altLang="en-US" b="1" dirty="0">
              <a:solidFill>
                <a:srgbClr val="FF0000"/>
              </a:solidFill>
            </a:endParaRPr>
          </a:p>
        </p:txBody>
      </p:sp>
    </p:spTree>
    <p:custDataLst>
      <p:tags r:id="rId3"/>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0" y="552450"/>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1160144" y="367348"/>
            <a:ext cx="6121189" cy="369332"/>
          </a:xfrm>
          <a:prstGeom prst="rect">
            <a:avLst/>
          </a:prstGeom>
          <a:solidFill>
            <a:schemeClr val="bg1"/>
          </a:solidFill>
        </p:spPr>
        <p:txBody>
          <a:bodyPr wrap="square" lIns="0" tIns="0" rIns="0" bIns="0" rtlCol="0">
            <a:spAutoFit/>
          </a:bodyPr>
          <a:lstStyle/>
          <a:p>
            <a:pPr algn="ctr"/>
            <a:r>
              <a:rPr lang="zh-CN" altLang="en-US" sz="2400" b="1" spc="200" dirty="0">
                <a:solidFill>
                  <a:srgbClr val="174A95"/>
                </a:solidFill>
                <a:sym typeface="+mn-ea"/>
              </a:rPr>
              <a:t>产品发布：设置产品准入条件，发布产品</a:t>
            </a:r>
            <a:endParaRPr lang="zh-CN" altLang="en-US" sz="2400" b="1" spc="200" dirty="0">
              <a:solidFill>
                <a:srgbClr val="174A95"/>
              </a:solidFill>
            </a:endParaRPr>
          </a:p>
        </p:txBody>
      </p:sp>
      <p:sp>
        <p:nvSpPr>
          <p:cNvPr id="13" name="文本框 12"/>
          <p:cNvSpPr txBox="1"/>
          <p:nvPr/>
        </p:nvSpPr>
        <p:spPr>
          <a:xfrm>
            <a:off x="8119534" y="375256"/>
            <a:ext cx="3629632" cy="338554"/>
          </a:xfrm>
          <a:prstGeom prst="rect">
            <a:avLst/>
          </a:prstGeom>
          <a:solidFill>
            <a:schemeClr val="bg1"/>
          </a:solidFill>
        </p:spPr>
        <p:txBody>
          <a:bodyPr wrap="square" lIns="91440" tIns="45720" rIns="91440" bIns="45720" rtlCol="0">
            <a:spAutoFit/>
          </a:bodyPr>
          <a:lstStyle/>
          <a:p>
            <a:pPr algn="ctr">
              <a:buClrTx/>
              <a:buSzTx/>
              <a:buFontTx/>
            </a:pPr>
            <a:r>
              <a:rPr lang="en-US" sz="1600" spc="300" dirty="0">
                <a:solidFill>
                  <a:schemeClr val="bg1">
                    <a:lumMod val="65000"/>
                  </a:schemeClr>
                </a:solidFill>
                <a:sym typeface="+mn-ea"/>
              </a:rPr>
              <a:t>Product release</a:t>
            </a:r>
            <a:endParaRPr lang="en-US" sz="1600" spc="300" dirty="0">
              <a:solidFill>
                <a:schemeClr val="bg1">
                  <a:lumMod val="65000"/>
                </a:schemeClr>
              </a:solidFill>
              <a:sym typeface="+mn-ea"/>
            </a:endParaRPr>
          </a:p>
        </p:txBody>
      </p:sp>
      <p:sp>
        <p:nvSpPr>
          <p:cNvPr id="7" name="object 39"/>
          <p:cNvSpPr/>
          <p:nvPr/>
        </p:nvSpPr>
        <p:spPr>
          <a:xfrm>
            <a:off x="2024870" y="3768215"/>
            <a:ext cx="455676" cy="225553"/>
          </a:xfrm>
          <a:prstGeom prst="rect">
            <a:avLst/>
          </a:prstGeom>
          <a:blipFill>
            <a:blip r:embed="rId1"/>
            <a:stretch>
              <a:fillRect/>
            </a:stretch>
          </a:blipFill>
          <a:ln w="12700">
            <a:miter lim="400000"/>
          </a:ln>
        </p:spPr>
        <p:txBody>
          <a:bodyPr lIns="0" tIns="0" rIns="0" bIns="0"/>
          <a:lstStyle/>
          <a:p>
            <a:pPr>
              <a:defRPr sz="1800" b="0">
                <a:solidFill>
                  <a:srgbClr val="000000"/>
                </a:solidFill>
                <a:latin typeface="等线" panose="02010600030101010101"/>
                <a:ea typeface="等线" panose="02010600030101010101"/>
                <a:cs typeface="等线" panose="02010600030101010101"/>
                <a:sym typeface="等线" panose="02010600030101010101"/>
              </a:defRPr>
            </a:pPr>
            <a:endParaRPr sz="2300"/>
          </a:p>
        </p:txBody>
      </p:sp>
      <p:pic>
        <p:nvPicPr>
          <p:cNvPr id="8"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599" y="996323"/>
            <a:ext cx="10290192" cy="570462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8"/>
          <p:cNvSpPr txBox="1"/>
          <p:nvPr/>
        </p:nvSpPr>
        <p:spPr>
          <a:xfrm>
            <a:off x="4054647" y="1642227"/>
            <a:ext cx="5493812" cy="369332"/>
          </a:xfrm>
          <a:prstGeom prst="rect">
            <a:avLst/>
          </a:prstGeom>
          <a:noFill/>
        </p:spPr>
        <p:txBody>
          <a:bodyPr wrap="none" rtlCol="0">
            <a:spAutoFit/>
          </a:bodyPr>
          <a:lstStyle/>
          <a:p>
            <a:r>
              <a:rPr lang="zh-CN" altLang="en-US" b="1" dirty="0">
                <a:solidFill>
                  <a:srgbClr val="FF0000"/>
                </a:solidFill>
              </a:rPr>
              <a:t>标签用于在平台首页进行展示，分隔以小写逗号区分</a:t>
            </a:r>
            <a:endParaRPr lang="zh-CN" altLang="en-US" b="1" dirty="0">
              <a:solidFill>
                <a:srgbClr val="FF0000"/>
              </a:solidFill>
            </a:endParaRPr>
          </a:p>
        </p:txBody>
      </p:sp>
    </p:spTree>
    <p:custDataLst>
      <p:tags r:id="rId3"/>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0" y="552450"/>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1177079" y="367348"/>
            <a:ext cx="2023322" cy="369332"/>
          </a:xfrm>
          <a:prstGeom prst="rect">
            <a:avLst/>
          </a:prstGeom>
          <a:solidFill>
            <a:schemeClr val="bg1"/>
          </a:solidFill>
        </p:spPr>
        <p:txBody>
          <a:bodyPr wrap="square" lIns="0" tIns="0" rIns="0" bIns="0" rtlCol="0">
            <a:spAutoFit/>
          </a:bodyPr>
          <a:lstStyle/>
          <a:p>
            <a:r>
              <a:rPr lang="zh-CN" altLang="en-US" sz="2400" b="1" spc="200" dirty="0">
                <a:solidFill>
                  <a:srgbClr val="174A95"/>
                </a:solidFill>
                <a:sym typeface="+mn-ea"/>
              </a:rPr>
              <a:t>产品页面显示</a:t>
            </a:r>
            <a:endParaRPr lang="zh-CN" altLang="en-US" sz="2400" b="1" spc="200" dirty="0">
              <a:solidFill>
                <a:srgbClr val="174A95"/>
              </a:solidFill>
            </a:endParaRPr>
          </a:p>
        </p:txBody>
      </p:sp>
      <p:sp>
        <p:nvSpPr>
          <p:cNvPr id="13" name="文本框 12"/>
          <p:cNvSpPr txBox="1"/>
          <p:nvPr/>
        </p:nvSpPr>
        <p:spPr>
          <a:xfrm>
            <a:off x="8119534" y="375256"/>
            <a:ext cx="3629632" cy="338554"/>
          </a:xfrm>
          <a:prstGeom prst="rect">
            <a:avLst/>
          </a:prstGeom>
          <a:solidFill>
            <a:schemeClr val="bg1"/>
          </a:solidFill>
        </p:spPr>
        <p:txBody>
          <a:bodyPr wrap="square" lIns="91440" tIns="45720" rIns="91440" bIns="45720" rtlCol="0">
            <a:spAutoFit/>
          </a:bodyPr>
          <a:lstStyle/>
          <a:p>
            <a:pPr algn="ctr">
              <a:buClrTx/>
              <a:buSzTx/>
              <a:buFontTx/>
            </a:pPr>
            <a:r>
              <a:rPr lang="en-US" sz="1600" spc="300" dirty="0">
                <a:solidFill>
                  <a:schemeClr val="bg1">
                    <a:lumMod val="65000"/>
                  </a:schemeClr>
                </a:solidFill>
                <a:sym typeface="+mn-ea"/>
              </a:rPr>
              <a:t>Product page display</a:t>
            </a:r>
            <a:endParaRPr lang="en-US" sz="1600" spc="300" dirty="0">
              <a:solidFill>
                <a:schemeClr val="bg1">
                  <a:lumMod val="65000"/>
                </a:schemeClr>
              </a:solidFill>
              <a:sym typeface="+mn-ea"/>
            </a:endParaRPr>
          </a:p>
        </p:txBody>
      </p:sp>
      <p:sp>
        <p:nvSpPr>
          <p:cNvPr id="10" name="object 39"/>
          <p:cNvSpPr/>
          <p:nvPr/>
        </p:nvSpPr>
        <p:spPr>
          <a:xfrm>
            <a:off x="2024870" y="3768215"/>
            <a:ext cx="455676" cy="225553"/>
          </a:xfrm>
          <a:prstGeom prst="rect">
            <a:avLst/>
          </a:prstGeom>
          <a:blipFill>
            <a:blip r:embed="rId1"/>
            <a:stretch>
              <a:fillRect/>
            </a:stretch>
          </a:blipFill>
          <a:ln w="12700">
            <a:miter lim="400000"/>
          </a:ln>
        </p:spPr>
        <p:txBody>
          <a:bodyPr lIns="0" tIns="0" rIns="0" bIns="0"/>
          <a:lstStyle/>
          <a:p>
            <a:pPr>
              <a:defRPr sz="1800" b="0">
                <a:solidFill>
                  <a:srgbClr val="000000"/>
                </a:solidFill>
                <a:latin typeface="等线" panose="02010600030101010101"/>
                <a:ea typeface="等线" panose="02010600030101010101"/>
                <a:cs typeface="等线" panose="02010600030101010101"/>
                <a:sym typeface="等线" panose="02010600030101010101"/>
              </a:defRPr>
            </a:pPr>
            <a:endParaRPr sz="2300"/>
          </a:p>
        </p:txBody>
      </p:sp>
      <p:pic>
        <p:nvPicPr>
          <p:cNvPr id="11" name="图片 10"/>
          <p:cNvPicPr>
            <a:picLocks noChangeAspect="1"/>
          </p:cNvPicPr>
          <p:nvPr/>
        </p:nvPicPr>
        <p:blipFill>
          <a:blip r:embed="rId2"/>
          <a:stretch>
            <a:fillRect/>
          </a:stretch>
        </p:blipFill>
        <p:spPr>
          <a:xfrm>
            <a:off x="961341" y="1610763"/>
            <a:ext cx="6096000" cy="4679249"/>
          </a:xfrm>
          <a:prstGeom prst="rect">
            <a:avLst/>
          </a:prstGeom>
          <a:effectLst>
            <a:outerShdw blurRad="50800" dist="38100" dir="2700000" algn="tl" rotWithShape="0">
              <a:prstClr val="black">
                <a:alpha val="40000"/>
              </a:prstClr>
            </a:outerShdw>
          </a:effectLst>
        </p:spPr>
      </p:pic>
      <p:sp>
        <p:nvSpPr>
          <p:cNvPr id="12" name="矩形 11"/>
          <p:cNvSpPr/>
          <p:nvPr/>
        </p:nvSpPr>
        <p:spPr>
          <a:xfrm>
            <a:off x="7633782" y="1544032"/>
            <a:ext cx="4414881" cy="1323439"/>
          </a:xfrm>
          <a:prstGeom prst="rect">
            <a:avLst/>
          </a:prstGeom>
        </p:spPr>
        <p:txBody>
          <a:bodyPr wrap="square">
            <a:spAutoFit/>
          </a:bodyPr>
          <a:lstStyle/>
          <a:p>
            <a:r>
              <a:rPr lang="en-US" altLang="zh-CN" sz="1600" b="1" dirty="0">
                <a:solidFill>
                  <a:schemeClr val="tx1">
                    <a:lumMod val="85000"/>
                    <a:lumOff val="15000"/>
                  </a:schemeClr>
                </a:solidFill>
                <a:latin typeface="+mn-ea"/>
              </a:rPr>
              <a:t>1. </a:t>
            </a:r>
            <a:r>
              <a:rPr lang="zh-CN" altLang="en-US" sz="1600" b="1" dirty="0">
                <a:solidFill>
                  <a:schemeClr val="tx1">
                    <a:lumMod val="85000"/>
                    <a:lumOff val="15000"/>
                  </a:schemeClr>
                </a:solidFill>
                <a:latin typeface="+mn-ea"/>
              </a:rPr>
              <a:t>产品上传发布后，将在对应的板块下显示</a:t>
            </a:r>
            <a:endParaRPr lang="en-US" altLang="zh-CN" sz="1600" b="1" dirty="0">
              <a:solidFill>
                <a:schemeClr val="tx1">
                  <a:lumMod val="85000"/>
                  <a:lumOff val="15000"/>
                </a:schemeClr>
              </a:solidFill>
              <a:latin typeface="+mn-ea"/>
            </a:endParaRPr>
          </a:p>
          <a:p>
            <a:endParaRPr lang="en-US" altLang="zh-CN" sz="1600" dirty="0">
              <a:solidFill>
                <a:schemeClr val="tx1">
                  <a:lumMod val="85000"/>
                  <a:lumOff val="15000"/>
                </a:schemeClr>
              </a:solidFill>
              <a:latin typeface="+mn-ea"/>
            </a:endParaRPr>
          </a:p>
          <a:p>
            <a:r>
              <a:rPr lang="zh-CN" altLang="en-US" sz="1600" dirty="0">
                <a:solidFill>
                  <a:schemeClr val="tx1">
                    <a:lumMod val="85000"/>
                    <a:lumOff val="15000"/>
                  </a:schemeClr>
                </a:solidFill>
                <a:latin typeface="+mn-ea"/>
              </a:rPr>
              <a:t>债权类融资产品显示在智能融资板块</a:t>
            </a:r>
            <a:endParaRPr lang="en-US" altLang="zh-CN" sz="1600" dirty="0">
              <a:solidFill>
                <a:schemeClr val="tx1">
                  <a:lumMod val="85000"/>
                  <a:lumOff val="15000"/>
                </a:schemeClr>
              </a:solidFill>
              <a:latin typeface="+mn-ea"/>
            </a:endParaRPr>
          </a:p>
          <a:p>
            <a:r>
              <a:rPr lang="zh-CN" altLang="en-US" sz="1600" dirty="0">
                <a:solidFill>
                  <a:schemeClr val="tx1">
                    <a:lumMod val="85000"/>
                    <a:lumOff val="15000"/>
                  </a:schemeClr>
                </a:solidFill>
                <a:latin typeface="+mn-ea"/>
              </a:rPr>
              <a:t>股权类显示在智能直融板块</a:t>
            </a:r>
            <a:endParaRPr lang="en-US" altLang="zh-CN" sz="1600" dirty="0">
              <a:solidFill>
                <a:schemeClr val="tx1">
                  <a:lumMod val="85000"/>
                  <a:lumOff val="15000"/>
                </a:schemeClr>
              </a:solidFill>
              <a:latin typeface="+mn-ea"/>
            </a:endParaRPr>
          </a:p>
          <a:p>
            <a:r>
              <a:rPr lang="zh-CN" altLang="en-US" sz="1600" dirty="0">
                <a:solidFill>
                  <a:schemeClr val="tx1">
                    <a:lumMod val="85000"/>
                    <a:lumOff val="15000"/>
                  </a:schemeClr>
                </a:solidFill>
                <a:latin typeface="+mn-ea"/>
              </a:rPr>
              <a:t>供应链产品显示在智能供应链金融板块</a:t>
            </a:r>
            <a:endParaRPr lang="zh-CN" altLang="en-US" sz="1600" dirty="0">
              <a:solidFill>
                <a:schemeClr val="tx1">
                  <a:lumMod val="85000"/>
                  <a:lumOff val="15000"/>
                </a:schemeClr>
              </a:solidFill>
              <a:latin typeface="+mn-ea"/>
            </a:endParaRPr>
          </a:p>
        </p:txBody>
      </p:sp>
      <p:sp>
        <p:nvSpPr>
          <p:cNvPr id="14" name="矩形 13"/>
          <p:cNvSpPr/>
          <p:nvPr/>
        </p:nvSpPr>
        <p:spPr>
          <a:xfrm>
            <a:off x="7633782" y="3244132"/>
            <a:ext cx="4486683" cy="1323439"/>
          </a:xfrm>
          <a:prstGeom prst="rect">
            <a:avLst/>
          </a:prstGeom>
        </p:spPr>
        <p:txBody>
          <a:bodyPr wrap="square">
            <a:spAutoFit/>
          </a:bodyPr>
          <a:lstStyle/>
          <a:p>
            <a:r>
              <a:rPr lang="en-US" altLang="zh-CN" sz="1600" b="1" dirty="0">
                <a:solidFill>
                  <a:schemeClr val="tx1">
                    <a:lumMod val="85000"/>
                    <a:lumOff val="15000"/>
                  </a:schemeClr>
                </a:solidFill>
                <a:latin typeface="+mn-ea"/>
              </a:rPr>
              <a:t>2. </a:t>
            </a:r>
            <a:r>
              <a:rPr lang="zh-CN" altLang="en-US" sz="1600" b="1" dirty="0">
                <a:solidFill>
                  <a:schemeClr val="tx1">
                    <a:lumMod val="85000"/>
                    <a:lumOff val="15000"/>
                  </a:schemeClr>
                </a:solidFill>
                <a:latin typeface="+mn-ea"/>
              </a:rPr>
              <a:t>产品的显示规则按照一定规则进行排序，同时根据用户的筛选进行不同要素的产品进行展现</a:t>
            </a:r>
            <a:endParaRPr lang="en-US" altLang="zh-CN" sz="1600" b="1" dirty="0">
              <a:solidFill>
                <a:schemeClr val="tx1">
                  <a:lumMod val="85000"/>
                  <a:lumOff val="15000"/>
                </a:schemeClr>
              </a:solidFill>
              <a:latin typeface="+mn-ea"/>
            </a:endParaRPr>
          </a:p>
          <a:p>
            <a:endParaRPr lang="en-US" altLang="zh-CN" sz="1600" dirty="0">
              <a:solidFill>
                <a:schemeClr val="tx1">
                  <a:lumMod val="85000"/>
                  <a:lumOff val="15000"/>
                </a:schemeClr>
              </a:solidFill>
              <a:latin typeface="+mn-ea"/>
            </a:endParaRPr>
          </a:p>
          <a:p>
            <a:r>
              <a:rPr lang="zh-CN" altLang="en-US" sz="1600" dirty="0">
                <a:solidFill>
                  <a:schemeClr val="tx1">
                    <a:lumMod val="85000"/>
                    <a:lumOff val="15000"/>
                  </a:schemeClr>
                </a:solidFill>
                <a:latin typeface="+mn-ea"/>
              </a:rPr>
              <a:t>同时可以在“金融机构”搜索框内进行指定银行搜索</a:t>
            </a:r>
            <a:endParaRPr lang="zh-CN" altLang="en-US" sz="1600" dirty="0">
              <a:solidFill>
                <a:schemeClr val="tx1">
                  <a:lumMod val="85000"/>
                  <a:lumOff val="15000"/>
                </a:schemeClr>
              </a:solidFill>
              <a:latin typeface="+mn-ea"/>
            </a:endParaRPr>
          </a:p>
        </p:txBody>
      </p:sp>
      <p:sp>
        <p:nvSpPr>
          <p:cNvPr id="15" name="矩形 14"/>
          <p:cNvSpPr/>
          <p:nvPr/>
        </p:nvSpPr>
        <p:spPr>
          <a:xfrm>
            <a:off x="7633782" y="4719929"/>
            <a:ext cx="4486683" cy="1322070"/>
          </a:xfrm>
          <a:prstGeom prst="rect">
            <a:avLst/>
          </a:prstGeom>
        </p:spPr>
        <p:txBody>
          <a:bodyPr wrap="square">
            <a:spAutoFit/>
          </a:bodyPr>
          <a:lstStyle/>
          <a:p>
            <a:r>
              <a:rPr lang="en-US" altLang="zh-CN" sz="1600" b="1" dirty="0">
                <a:solidFill>
                  <a:schemeClr val="tx1">
                    <a:lumMod val="85000"/>
                    <a:lumOff val="15000"/>
                  </a:schemeClr>
                </a:solidFill>
                <a:latin typeface="+mn-ea"/>
              </a:rPr>
              <a:t>3. </a:t>
            </a:r>
            <a:r>
              <a:rPr lang="zh-CN" altLang="en-US" sz="1600" b="1" dirty="0">
                <a:solidFill>
                  <a:schemeClr val="tx1">
                    <a:lumMod val="85000"/>
                    <a:lumOff val="15000"/>
                  </a:schemeClr>
                </a:solidFill>
                <a:latin typeface="+mn-ea"/>
              </a:rPr>
              <a:t>平台的智能匹配功能将根据融资产品的要素与企业信息进行撮合匹配</a:t>
            </a:r>
            <a:endParaRPr lang="en-US" altLang="zh-CN" sz="1600" b="1" dirty="0">
              <a:solidFill>
                <a:schemeClr val="tx1">
                  <a:lumMod val="85000"/>
                  <a:lumOff val="15000"/>
                </a:schemeClr>
              </a:solidFill>
              <a:latin typeface="+mn-ea"/>
            </a:endParaRPr>
          </a:p>
          <a:p>
            <a:endParaRPr lang="en-US" altLang="zh-CN" sz="1600" b="1" dirty="0">
              <a:solidFill>
                <a:schemeClr val="tx1">
                  <a:lumMod val="85000"/>
                  <a:lumOff val="15000"/>
                </a:schemeClr>
              </a:solidFill>
              <a:latin typeface="+mn-ea"/>
            </a:endParaRPr>
          </a:p>
          <a:p>
            <a:r>
              <a:rPr lang="en-US" altLang="zh-CN" sz="1600" dirty="0">
                <a:solidFill>
                  <a:schemeClr val="tx1">
                    <a:lumMod val="85000"/>
                    <a:lumOff val="15000"/>
                  </a:schemeClr>
                </a:solidFill>
                <a:latin typeface="+mn-ea"/>
              </a:rPr>
              <a:t>4. </a:t>
            </a:r>
            <a:r>
              <a:rPr lang="zh-CN" altLang="en-US" sz="1600" dirty="0">
                <a:solidFill>
                  <a:schemeClr val="tx1">
                    <a:lumMod val="85000"/>
                    <a:lumOff val="15000"/>
                  </a:schemeClr>
                </a:solidFill>
                <a:latin typeface="+mn-ea"/>
              </a:rPr>
              <a:t>金融机构在上传产品时应尽量填写完整的产品信息，便于精准匹配和获客</a:t>
            </a:r>
            <a:endParaRPr lang="en-US" altLang="zh-CN" sz="1600" dirty="0">
              <a:solidFill>
                <a:schemeClr val="tx1">
                  <a:lumMod val="85000"/>
                  <a:lumOff val="15000"/>
                </a:schemeClr>
              </a:solidFill>
              <a:latin typeface="+mn-ea"/>
            </a:endParaRPr>
          </a:p>
        </p:txBody>
      </p:sp>
      <p:sp>
        <p:nvSpPr>
          <p:cNvPr id="16" name="矩形 15"/>
          <p:cNvSpPr/>
          <p:nvPr/>
        </p:nvSpPr>
        <p:spPr>
          <a:xfrm>
            <a:off x="1588346" y="5954383"/>
            <a:ext cx="1056640" cy="264926"/>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1912033" y="6265170"/>
            <a:ext cx="646331" cy="369332"/>
          </a:xfrm>
          <a:prstGeom prst="rect">
            <a:avLst/>
          </a:prstGeom>
          <a:noFill/>
        </p:spPr>
        <p:txBody>
          <a:bodyPr wrap="none" rtlCol="0">
            <a:spAutoFit/>
          </a:bodyPr>
          <a:lstStyle/>
          <a:p>
            <a:r>
              <a:rPr lang="zh-CN" altLang="en-US" b="1" dirty="0">
                <a:solidFill>
                  <a:srgbClr val="FF0000"/>
                </a:solidFill>
              </a:rPr>
              <a:t>标签</a:t>
            </a:r>
            <a:endParaRPr lang="zh-CN" altLang="en-US" b="1" dirty="0">
              <a:solidFill>
                <a:srgbClr val="FF0000"/>
              </a:solidFill>
            </a:endParaRPr>
          </a:p>
        </p:txBody>
      </p:sp>
      <p:sp>
        <p:nvSpPr>
          <p:cNvPr id="2" name="矩形 1"/>
          <p:cNvSpPr/>
          <p:nvPr/>
        </p:nvSpPr>
        <p:spPr>
          <a:xfrm>
            <a:off x="961341" y="989055"/>
            <a:ext cx="6096000" cy="369332"/>
          </a:xfrm>
          <a:prstGeom prst="rect">
            <a:avLst/>
          </a:prstGeom>
        </p:spPr>
        <p:txBody>
          <a:bodyPr>
            <a:spAutoFit/>
          </a:bodyPr>
          <a:lstStyle/>
          <a:p>
            <a:r>
              <a:rPr lang="zh-CN" altLang="en-US" b="1" spc="200" dirty="0">
                <a:solidFill>
                  <a:srgbClr val="FF0000"/>
                </a:solidFill>
                <a:sym typeface="+mn-ea"/>
              </a:rPr>
              <a:t>产品发布后在首页进行显示，企业根据产品进行申请</a:t>
            </a:r>
            <a:endParaRPr lang="zh-CN" altLang="en-US" b="1" spc="200" dirty="0">
              <a:solidFill>
                <a:srgbClr val="FF0000"/>
              </a:solidFill>
            </a:endParaRPr>
          </a:p>
        </p:txBody>
      </p:sp>
    </p:spTree>
    <p:custDataLst>
      <p:tags r:id="rId3"/>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0" y="552450"/>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1227881" y="367348"/>
            <a:ext cx="1396788" cy="369332"/>
          </a:xfrm>
          <a:prstGeom prst="rect">
            <a:avLst/>
          </a:prstGeom>
          <a:solidFill>
            <a:schemeClr val="bg1"/>
          </a:solidFill>
        </p:spPr>
        <p:txBody>
          <a:bodyPr wrap="square" lIns="0" tIns="0" rIns="0" bIns="0" rtlCol="0">
            <a:spAutoFit/>
          </a:bodyPr>
          <a:lstStyle/>
          <a:p>
            <a:r>
              <a:rPr lang="zh-CN" altLang="en-US" sz="2400" b="1" spc="200" dirty="0">
                <a:solidFill>
                  <a:srgbClr val="174A95"/>
                </a:solidFill>
                <a:sym typeface="+mn-ea"/>
              </a:rPr>
              <a:t>贷款审批</a:t>
            </a:r>
            <a:endParaRPr lang="zh-CN" altLang="en-US" sz="2400" b="1" spc="200" dirty="0">
              <a:solidFill>
                <a:srgbClr val="174A95"/>
              </a:solidFill>
            </a:endParaRPr>
          </a:p>
        </p:txBody>
      </p:sp>
      <p:sp>
        <p:nvSpPr>
          <p:cNvPr id="13" name="文本框 12"/>
          <p:cNvSpPr txBox="1"/>
          <p:nvPr/>
        </p:nvSpPr>
        <p:spPr>
          <a:xfrm>
            <a:off x="9245601" y="376035"/>
            <a:ext cx="2175933" cy="338554"/>
          </a:xfrm>
          <a:prstGeom prst="rect">
            <a:avLst/>
          </a:prstGeom>
          <a:solidFill>
            <a:schemeClr val="bg1"/>
          </a:solidFill>
        </p:spPr>
        <p:txBody>
          <a:bodyPr wrap="square" lIns="91440" tIns="45720" rIns="91440" bIns="45720" rtlCol="0">
            <a:spAutoFit/>
          </a:bodyPr>
          <a:lstStyle/>
          <a:p>
            <a:pPr algn="ctr">
              <a:buClrTx/>
              <a:buSzTx/>
              <a:buFontTx/>
            </a:pPr>
            <a:r>
              <a:rPr lang="en-US" sz="1600" spc="300" dirty="0">
                <a:solidFill>
                  <a:schemeClr val="bg1">
                    <a:lumMod val="65000"/>
                  </a:schemeClr>
                </a:solidFill>
                <a:sym typeface="+mn-ea"/>
              </a:rPr>
              <a:t>Loan approval</a:t>
            </a:r>
            <a:endParaRPr lang="en-US" sz="1600" spc="300" dirty="0">
              <a:solidFill>
                <a:schemeClr val="bg1">
                  <a:lumMod val="65000"/>
                </a:schemeClr>
              </a:solidFill>
              <a:sym typeface="+mn-ea"/>
            </a:endParaRPr>
          </a:p>
        </p:txBody>
      </p:sp>
      <p:sp>
        <p:nvSpPr>
          <p:cNvPr id="18" name="object 39"/>
          <p:cNvSpPr/>
          <p:nvPr/>
        </p:nvSpPr>
        <p:spPr>
          <a:xfrm>
            <a:off x="2024870" y="4369348"/>
            <a:ext cx="455676" cy="225553"/>
          </a:xfrm>
          <a:prstGeom prst="rect">
            <a:avLst/>
          </a:prstGeom>
          <a:blipFill>
            <a:blip r:embed="rId1"/>
            <a:stretch>
              <a:fillRect/>
            </a:stretch>
          </a:blipFill>
          <a:ln w="12700">
            <a:miter lim="400000"/>
          </a:ln>
        </p:spPr>
        <p:txBody>
          <a:bodyPr lIns="0" tIns="0" rIns="0" bIns="0"/>
          <a:lstStyle/>
          <a:p>
            <a:pPr>
              <a:defRPr sz="1800" b="0">
                <a:solidFill>
                  <a:srgbClr val="000000"/>
                </a:solidFill>
                <a:latin typeface="等线" panose="02010600030101010101"/>
                <a:ea typeface="等线" panose="02010600030101010101"/>
                <a:cs typeface="等线" panose="02010600030101010101"/>
                <a:sym typeface="等线" panose="02010600030101010101"/>
              </a:defRPr>
            </a:pPr>
            <a:endParaRPr sz="2300"/>
          </a:p>
        </p:txBody>
      </p:sp>
      <p:sp>
        <p:nvSpPr>
          <p:cNvPr id="19" name="Oval 233"/>
          <p:cNvSpPr/>
          <p:nvPr/>
        </p:nvSpPr>
        <p:spPr>
          <a:xfrm>
            <a:off x="650396" y="1565211"/>
            <a:ext cx="708227" cy="708223"/>
          </a:xfrm>
          <a:prstGeom prst="ellipse">
            <a:avLst/>
          </a:prstGeom>
          <a:solidFill>
            <a:srgbClr val="227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5" b="1" dirty="0">
                <a:solidFill>
                  <a:schemeClr val="bg1"/>
                </a:solidFill>
                <a:latin typeface="Agency FB" panose="020B0503020202020204" pitchFamily="34" charset="0"/>
              </a:rPr>
              <a:t>0</a:t>
            </a:r>
            <a:r>
              <a:rPr lang="en-US" altLang="zh-CN" sz="1865" b="1" dirty="0">
                <a:solidFill>
                  <a:schemeClr val="bg1"/>
                </a:solidFill>
                <a:latin typeface="Agency FB" panose="020B0503020202020204" pitchFamily="34" charset="0"/>
              </a:rPr>
              <a:t>6</a:t>
            </a:r>
            <a:endParaRPr lang="en-US" sz="1865" b="1" dirty="0">
              <a:solidFill>
                <a:schemeClr val="bg1"/>
              </a:solidFill>
              <a:latin typeface="Agency FB" panose="020B0503020202020204" pitchFamily="34" charset="0"/>
            </a:endParaRPr>
          </a:p>
        </p:txBody>
      </p:sp>
      <p:sp>
        <p:nvSpPr>
          <p:cNvPr id="20" name="文本框 19"/>
          <p:cNvSpPr txBox="1"/>
          <p:nvPr/>
        </p:nvSpPr>
        <p:spPr>
          <a:xfrm>
            <a:off x="1358623" y="1565211"/>
            <a:ext cx="10703951" cy="645160"/>
          </a:xfrm>
          <a:prstGeom prst="rect">
            <a:avLst/>
          </a:prstGeom>
          <a:noFill/>
        </p:spPr>
        <p:txBody>
          <a:bodyPr wrap="square" rtlCol="0">
            <a:spAutoFit/>
          </a:bodyPr>
          <a:lstStyle>
            <a:defPPr>
              <a:defRPr lang="zh-CN"/>
            </a:defPPr>
          </a:lstStyle>
          <a:p>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左侧菜单选择“贷款审批”，可以查看客户已发起的融资申请并进行审批</a:t>
            </a:r>
            <a:endParaRPr lang="en-US" altLang="zh-CN" sz="18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如果是拒绝的结果，在“审批” 按钮下选择拒绝受理</a:t>
            </a:r>
            <a:endParaRPr lang="zh-CN" altLang="en-US" sz="18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1" name="图片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8853"/>
            <a:ext cx="6642701" cy="3599318"/>
          </a:xfrm>
          <a:prstGeom prst="rect">
            <a:avLst/>
          </a:prstGeom>
          <a:effectLst>
            <a:outerShdw blurRad="50800" dist="38100" dir="2700000" algn="tl" rotWithShape="0">
              <a:prstClr val="black">
                <a:alpha val="40000"/>
              </a:prstClr>
            </a:outerShdw>
          </a:effectLst>
        </p:spPr>
      </p:pic>
      <p:pic>
        <p:nvPicPr>
          <p:cNvPr id="23"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6766192" y="2528854"/>
            <a:ext cx="5425808" cy="3599318"/>
          </a:xfrm>
          <a:prstGeom prst="rect">
            <a:avLst/>
          </a:prstGeom>
          <a:effectLst>
            <a:outerShdw blurRad="50800" dist="38100" dir="2700000" algn="tl" rotWithShape="0">
              <a:prstClr val="black">
                <a:alpha val="40000"/>
              </a:prstClr>
            </a:outerShdw>
          </a:effectLst>
        </p:spPr>
      </p:pic>
      <p:sp>
        <p:nvSpPr>
          <p:cNvPr id="24" name="流程图: 过程 23"/>
          <p:cNvSpPr/>
          <p:nvPr/>
        </p:nvSpPr>
        <p:spPr>
          <a:xfrm>
            <a:off x="6786512" y="5048223"/>
            <a:ext cx="5204574" cy="1076960"/>
          </a:xfrm>
          <a:prstGeom prst="flowChartProcess">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650396" y="997459"/>
            <a:ext cx="6887033" cy="369332"/>
          </a:xfrm>
          <a:prstGeom prst="rect">
            <a:avLst/>
          </a:prstGeom>
        </p:spPr>
        <p:txBody>
          <a:bodyPr wrap="square">
            <a:spAutoFit/>
          </a:bodyPr>
          <a:lstStyle/>
          <a:p>
            <a:r>
              <a:rPr lang="zh-CN" altLang="en-US" dirty="0">
                <a:solidFill>
                  <a:srgbClr val="FF0000"/>
                </a:solidFill>
                <a:sym typeface="+mn-ea"/>
              </a:rPr>
              <a:t>企业申请融资后，金融机构进入后台管理页面查看申请并进行审批</a:t>
            </a:r>
            <a:endParaRPr lang="zh-CN" altLang="en-US" dirty="0">
              <a:solidFill>
                <a:srgbClr val="FF0000"/>
              </a:solidFill>
            </a:endParaRPr>
          </a:p>
        </p:txBody>
      </p:sp>
    </p:spTree>
    <p:custDataLst>
      <p:tags r:id="rId4"/>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0" y="552450"/>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1227881" y="367348"/>
            <a:ext cx="1396788" cy="369332"/>
          </a:xfrm>
          <a:prstGeom prst="rect">
            <a:avLst/>
          </a:prstGeom>
          <a:solidFill>
            <a:schemeClr val="bg1"/>
          </a:solidFill>
        </p:spPr>
        <p:txBody>
          <a:bodyPr wrap="square" lIns="0" tIns="0" rIns="0" bIns="0" rtlCol="0">
            <a:spAutoFit/>
          </a:bodyPr>
          <a:lstStyle/>
          <a:p>
            <a:r>
              <a:rPr lang="zh-CN" altLang="en-US" sz="2400" b="1" spc="200" dirty="0">
                <a:solidFill>
                  <a:srgbClr val="174A95"/>
                </a:solidFill>
                <a:sym typeface="+mn-ea"/>
              </a:rPr>
              <a:t>贷款审批</a:t>
            </a:r>
            <a:endParaRPr lang="zh-CN" altLang="en-US" sz="2400" b="1" spc="200" dirty="0">
              <a:solidFill>
                <a:srgbClr val="174A95"/>
              </a:solidFill>
            </a:endParaRPr>
          </a:p>
        </p:txBody>
      </p:sp>
      <p:sp>
        <p:nvSpPr>
          <p:cNvPr id="13" name="文本框 12"/>
          <p:cNvSpPr txBox="1"/>
          <p:nvPr/>
        </p:nvSpPr>
        <p:spPr>
          <a:xfrm>
            <a:off x="9245601" y="376035"/>
            <a:ext cx="2175933" cy="338554"/>
          </a:xfrm>
          <a:prstGeom prst="rect">
            <a:avLst/>
          </a:prstGeom>
          <a:solidFill>
            <a:schemeClr val="bg1"/>
          </a:solidFill>
        </p:spPr>
        <p:txBody>
          <a:bodyPr wrap="square" lIns="91440" tIns="45720" rIns="91440" bIns="45720" rtlCol="0">
            <a:spAutoFit/>
          </a:bodyPr>
          <a:lstStyle/>
          <a:p>
            <a:pPr algn="ctr">
              <a:buClrTx/>
              <a:buSzTx/>
              <a:buFontTx/>
            </a:pPr>
            <a:r>
              <a:rPr lang="en-US" sz="1600" spc="300" dirty="0">
                <a:solidFill>
                  <a:schemeClr val="bg1">
                    <a:lumMod val="65000"/>
                  </a:schemeClr>
                </a:solidFill>
                <a:sym typeface="+mn-ea"/>
              </a:rPr>
              <a:t>Loan approval</a:t>
            </a:r>
            <a:endParaRPr lang="en-US" sz="1600" spc="300" dirty="0">
              <a:solidFill>
                <a:schemeClr val="bg1">
                  <a:lumMod val="65000"/>
                </a:schemeClr>
              </a:solidFill>
              <a:sym typeface="+mn-ea"/>
            </a:endParaRPr>
          </a:p>
        </p:txBody>
      </p:sp>
      <p:sp>
        <p:nvSpPr>
          <p:cNvPr id="3" name="矩形 2"/>
          <p:cNvSpPr/>
          <p:nvPr/>
        </p:nvSpPr>
        <p:spPr>
          <a:xfrm>
            <a:off x="650396" y="997459"/>
            <a:ext cx="6887033" cy="369332"/>
          </a:xfrm>
          <a:prstGeom prst="rect">
            <a:avLst/>
          </a:prstGeom>
        </p:spPr>
        <p:txBody>
          <a:bodyPr wrap="square">
            <a:spAutoFit/>
          </a:bodyPr>
          <a:lstStyle/>
          <a:p>
            <a:r>
              <a:rPr lang="zh-CN" altLang="en-US" dirty="0">
                <a:solidFill>
                  <a:srgbClr val="FF0000"/>
                </a:solidFill>
                <a:sym typeface="+mn-ea"/>
              </a:rPr>
              <a:t>企业申请融资后，金融机构进入后台管理页面查看申请并进行审批</a:t>
            </a:r>
            <a:endParaRPr lang="zh-CN" altLang="en-US" dirty="0">
              <a:solidFill>
                <a:srgbClr val="FF0000"/>
              </a:solidFill>
            </a:endParaRPr>
          </a:p>
        </p:txBody>
      </p:sp>
      <p:sp>
        <p:nvSpPr>
          <p:cNvPr id="12" name="object 39"/>
          <p:cNvSpPr/>
          <p:nvPr/>
        </p:nvSpPr>
        <p:spPr>
          <a:xfrm>
            <a:off x="2024870" y="4369349"/>
            <a:ext cx="455676" cy="225553"/>
          </a:xfrm>
          <a:prstGeom prst="rect">
            <a:avLst/>
          </a:prstGeom>
          <a:blipFill>
            <a:blip r:embed="rId1"/>
            <a:stretch>
              <a:fillRect/>
            </a:stretch>
          </a:blipFill>
          <a:ln w="12700">
            <a:miter lim="400000"/>
          </a:ln>
        </p:spPr>
        <p:txBody>
          <a:bodyPr lIns="0" tIns="0" rIns="0" bIns="0"/>
          <a:lstStyle/>
          <a:p>
            <a:pPr>
              <a:defRPr sz="1800" b="0">
                <a:solidFill>
                  <a:srgbClr val="000000"/>
                </a:solidFill>
                <a:latin typeface="等线" panose="02010600030101010101"/>
                <a:ea typeface="等线" panose="02010600030101010101"/>
                <a:cs typeface="等线" panose="02010600030101010101"/>
                <a:sym typeface="等线" panose="02010600030101010101"/>
              </a:defRPr>
            </a:pPr>
            <a:endParaRPr sz="2300"/>
          </a:p>
        </p:txBody>
      </p:sp>
      <p:sp>
        <p:nvSpPr>
          <p:cNvPr id="14" name="Oval 233"/>
          <p:cNvSpPr/>
          <p:nvPr/>
        </p:nvSpPr>
        <p:spPr>
          <a:xfrm>
            <a:off x="650396" y="1565212"/>
            <a:ext cx="708227" cy="708223"/>
          </a:xfrm>
          <a:prstGeom prst="ellipse">
            <a:avLst/>
          </a:prstGeom>
          <a:solidFill>
            <a:srgbClr val="227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5" b="1" dirty="0">
                <a:solidFill>
                  <a:schemeClr val="bg1"/>
                </a:solidFill>
                <a:latin typeface="Agency FB" panose="020B0503020202020204" pitchFamily="34" charset="0"/>
              </a:rPr>
              <a:t>07</a:t>
            </a:r>
            <a:endParaRPr lang="en-US" sz="1865" b="1" dirty="0">
              <a:solidFill>
                <a:schemeClr val="bg1"/>
              </a:solidFill>
              <a:latin typeface="Agency FB" panose="020B0503020202020204" pitchFamily="34" charset="0"/>
            </a:endParaRPr>
          </a:p>
        </p:txBody>
      </p:sp>
      <p:sp>
        <p:nvSpPr>
          <p:cNvPr id="15" name="文本框 14"/>
          <p:cNvSpPr txBox="1"/>
          <p:nvPr/>
        </p:nvSpPr>
        <p:spPr>
          <a:xfrm>
            <a:off x="1358623" y="1705640"/>
            <a:ext cx="7766716" cy="369332"/>
          </a:xfrm>
          <a:prstGeom prst="rect">
            <a:avLst/>
          </a:prstGeom>
          <a:noFill/>
        </p:spPr>
        <p:txBody>
          <a:bodyPr wrap="square" rtlCol="0">
            <a:spAutoFit/>
          </a:bodyPr>
          <a:lstStyle>
            <a:defPPr>
              <a:defRPr lang="zh-CN"/>
            </a:defPPr>
          </a:lstStyle>
          <a:p>
            <a:r>
              <a:rPr lang="zh-CN" altLang="en-US" dirty="0"/>
              <a:t>左侧菜单选择“贷款审批</a:t>
            </a:r>
            <a:r>
              <a:rPr lang="en-US" altLang="zh-CN" dirty="0"/>
              <a:t>-</a:t>
            </a:r>
            <a:r>
              <a:rPr lang="zh-CN" altLang="en-US" dirty="0"/>
              <a:t>审批管理”，进行授信结果登记</a:t>
            </a:r>
            <a:endParaRPr lang="zh-CN" altLang="en-US" dirty="0"/>
          </a:p>
        </p:txBody>
      </p:sp>
      <p:pic>
        <p:nvPicPr>
          <p:cNvPr id="16" name="图片 3"/>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a:fillRect/>
          </a:stretch>
        </p:blipFill>
        <p:spPr bwMode="auto">
          <a:xfrm>
            <a:off x="-1" y="2505915"/>
            <a:ext cx="6806677" cy="3989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object 15"/>
          <p:cNvSpPr/>
          <p:nvPr/>
        </p:nvSpPr>
        <p:spPr>
          <a:xfrm>
            <a:off x="6592336" y="2505915"/>
            <a:ext cx="5583448" cy="3998172"/>
          </a:xfrm>
          <a:prstGeom prst="rect">
            <a:avLst/>
          </a:prstGeom>
          <a:blipFill>
            <a:blip r:embed="rId3">
              <a:extLst>
                <a:ext uri="{28A0092B-C50C-407E-A947-70E740481C1C}">
                  <a14:useLocalDpi xmlns:a14="http://schemas.microsoft.com/office/drawing/2010/main" val="0"/>
                </a:ext>
              </a:extLst>
            </a:blip>
            <a:stretch>
              <a:fillRect l="-25044" r="-33644"/>
            </a:stretch>
          </a:blipFill>
        </p:spPr>
        <p:txBody>
          <a:bodyPr wrap="square" lIns="0" tIns="0" rIns="0" bIns="0" rtlCol="0"/>
          <a:lstStyle/>
          <a:p/>
        </p:txBody>
      </p:sp>
      <p:sp>
        <p:nvSpPr>
          <p:cNvPr id="26" name="矩形 25"/>
          <p:cNvSpPr/>
          <p:nvPr/>
        </p:nvSpPr>
        <p:spPr>
          <a:xfrm>
            <a:off x="6122675" y="4684864"/>
            <a:ext cx="481056" cy="17054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4"/>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0" y="552450"/>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1253281" y="367348"/>
            <a:ext cx="1735453" cy="369332"/>
          </a:xfrm>
          <a:prstGeom prst="rect">
            <a:avLst/>
          </a:prstGeom>
          <a:solidFill>
            <a:schemeClr val="bg1"/>
          </a:solidFill>
        </p:spPr>
        <p:txBody>
          <a:bodyPr wrap="square" lIns="0" tIns="0" rIns="0" bIns="0" rtlCol="0">
            <a:spAutoFit/>
          </a:bodyPr>
          <a:lstStyle/>
          <a:p>
            <a:r>
              <a:rPr lang="zh-CN" altLang="zh-CN" sz="2400" b="1" spc="200" dirty="0">
                <a:solidFill>
                  <a:srgbClr val="174A95"/>
                </a:solidFill>
                <a:sym typeface="+mn-ea"/>
              </a:rPr>
              <a:t>信贷池功能</a:t>
            </a:r>
            <a:endParaRPr lang="zh-CN" altLang="en-US" sz="2400" b="1" spc="200" dirty="0">
              <a:solidFill>
                <a:srgbClr val="174A95"/>
              </a:solidFill>
            </a:endParaRPr>
          </a:p>
        </p:txBody>
      </p:sp>
      <p:sp>
        <p:nvSpPr>
          <p:cNvPr id="13" name="文本框 12"/>
          <p:cNvSpPr txBox="1"/>
          <p:nvPr/>
        </p:nvSpPr>
        <p:spPr>
          <a:xfrm>
            <a:off x="9245601" y="376035"/>
            <a:ext cx="2175933" cy="338554"/>
          </a:xfrm>
          <a:prstGeom prst="rect">
            <a:avLst/>
          </a:prstGeom>
          <a:solidFill>
            <a:schemeClr val="bg1"/>
          </a:solidFill>
        </p:spPr>
        <p:txBody>
          <a:bodyPr wrap="square" lIns="91440" tIns="45720" rIns="91440" bIns="45720" rtlCol="0">
            <a:spAutoFit/>
          </a:bodyPr>
          <a:lstStyle/>
          <a:p>
            <a:pPr algn="ctr">
              <a:buClrTx/>
              <a:buSzTx/>
              <a:buFontTx/>
            </a:pPr>
            <a:r>
              <a:rPr lang="en-US" sz="1600" spc="300" dirty="0">
                <a:solidFill>
                  <a:schemeClr val="bg1">
                    <a:lumMod val="65000"/>
                  </a:schemeClr>
                </a:solidFill>
                <a:sym typeface="+mn-ea"/>
              </a:rPr>
              <a:t>Loan approval</a:t>
            </a:r>
            <a:endParaRPr lang="en-US" sz="1600" spc="300" dirty="0">
              <a:solidFill>
                <a:schemeClr val="bg1">
                  <a:lumMod val="65000"/>
                </a:schemeClr>
              </a:solidFill>
              <a:sym typeface="+mn-ea"/>
            </a:endParaRPr>
          </a:p>
        </p:txBody>
      </p:sp>
      <p:sp>
        <p:nvSpPr>
          <p:cNvPr id="18" name="object 39"/>
          <p:cNvSpPr/>
          <p:nvPr/>
        </p:nvSpPr>
        <p:spPr>
          <a:xfrm>
            <a:off x="2024870" y="3768215"/>
            <a:ext cx="455676" cy="225553"/>
          </a:xfrm>
          <a:prstGeom prst="rect">
            <a:avLst/>
          </a:prstGeom>
          <a:blipFill>
            <a:blip r:embed="rId1"/>
            <a:stretch>
              <a:fillRect/>
            </a:stretch>
          </a:blipFill>
          <a:ln w="12700">
            <a:miter lim="400000"/>
          </a:ln>
        </p:spPr>
        <p:txBody>
          <a:bodyPr lIns="0" tIns="0" rIns="0" bIns="0"/>
          <a:lstStyle/>
          <a:p>
            <a:pPr>
              <a:defRPr sz="1800" b="0">
                <a:solidFill>
                  <a:srgbClr val="000000"/>
                </a:solidFill>
                <a:latin typeface="等线" panose="02010600030101010101"/>
                <a:ea typeface="等线" panose="02010600030101010101"/>
                <a:cs typeface="等线" panose="02010600030101010101"/>
                <a:sym typeface="等线" panose="02010600030101010101"/>
              </a:defRPr>
            </a:pPr>
            <a:endParaRPr sz="2300"/>
          </a:p>
        </p:txBody>
      </p:sp>
      <p:grpSp>
        <p:nvGrpSpPr>
          <p:cNvPr id="19" name="组合 18"/>
          <p:cNvGrpSpPr/>
          <p:nvPr/>
        </p:nvGrpSpPr>
        <p:grpSpPr>
          <a:xfrm>
            <a:off x="592665" y="1756674"/>
            <a:ext cx="11089762" cy="4809125"/>
            <a:chOff x="218445" y="1785481"/>
            <a:chExt cx="10490195" cy="4549120"/>
          </a:xfrm>
          <a:effectLst>
            <a:outerShdw blurRad="50800" dist="38100" dir="2700000" algn="tl" rotWithShape="0">
              <a:prstClr val="black">
                <a:alpha val="40000"/>
              </a:prstClr>
            </a:outerShdw>
          </a:effectLst>
        </p:grpSpPr>
        <p:pic>
          <p:nvPicPr>
            <p:cNvPr id="20"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445" y="1785481"/>
              <a:ext cx="10490195" cy="454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流程图: 过程 20"/>
            <p:cNvSpPr/>
            <p:nvPr/>
          </p:nvSpPr>
          <p:spPr>
            <a:xfrm>
              <a:off x="10454640" y="1975470"/>
              <a:ext cx="207264" cy="10936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流程图: 过程 22"/>
            <p:cNvSpPr/>
            <p:nvPr/>
          </p:nvSpPr>
          <p:spPr>
            <a:xfrm>
              <a:off x="5184832" y="4060041"/>
              <a:ext cx="88208" cy="2078736"/>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1"/>
          <p:cNvSpPr/>
          <p:nvPr/>
        </p:nvSpPr>
        <p:spPr>
          <a:xfrm>
            <a:off x="592665" y="1062011"/>
            <a:ext cx="8585253" cy="369332"/>
          </a:xfrm>
          <a:prstGeom prst="rect">
            <a:avLst/>
          </a:prstGeom>
        </p:spPr>
        <p:txBody>
          <a:bodyPr wrap="square">
            <a:spAutoFit/>
          </a:bodyPr>
          <a:lstStyle/>
          <a:p>
            <a:r>
              <a:rPr lang="zh-CN" altLang="zh-CN" dirty="0">
                <a:solidFill>
                  <a:srgbClr val="FF0000"/>
                </a:solidFill>
                <a:sym typeface="+mn-ea"/>
              </a:rPr>
              <a:t>企业在平台提交的贷款需求申请，金融机构可以进入信贷池进行认领企业进行服务</a:t>
            </a:r>
            <a:endParaRPr lang="zh-CN" altLang="en-US" dirty="0">
              <a:solidFill>
                <a:srgbClr val="FF0000"/>
              </a:solidFill>
            </a:endParaRPr>
          </a:p>
        </p:txBody>
      </p:sp>
    </p:spTree>
    <p:custDataLst>
      <p:tags r:id="rId3"/>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blur-bottle-bright-building-273238"/>
          <p:cNvPicPr>
            <a:picLocks noChangeAspect="1"/>
          </p:cNvPicPr>
          <p:nvPr/>
        </p:nvPicPr>
        <p:blipFill>
          <a:blip r:embed="rId1"/>
          <a:srcRect/>
          <a:stretch>
            <a:fillRect/>
          </a:stretch>
        </p:blipFill>
        <p:spPr>
          <a:xfrm>
            <a:off x="-7620" y="0"/>
            <a:ext cx="12188190" cy="5911215"/>
          </a:xfrm>
          <a:prstGeom prst="rect">
            <a:avLst/>
          </a:prstGeom>
        </p:spPr>
      </p:pic>
      <p:sp>
        <p:nvSpPr>
          <p:cNvPr id="5" name="矩形 4"/>
          <p:cNvSpPr/>
          <p:nvPr/>
        </p:nvSpPr>
        <p:spPr>
          <a:xfrm>
            <a:off x="0" y="952500"/>
            <a:ext cx="12192000" cy="4034790"/>
          </a:xfrm>
          <a:prstGeom prst="rect">
            <a:avLst/>
          </a:prstGeom>
          <a:gradFill>
            <a:gsLst>
              <a:gs pos="0">
                <a:schemeClr val="accent1">
                  <a:lumMod val="50000"/>
                  <a:alpha val="100000"/>
                </a:schemeClr>
              </a:gs>
              <a:gs pos="100000">
                <a:schemeClr val="accent1">
                  <a:lumMod val="75000"/>
                  <a:alpha val="90000"/>
                </a:schemeClr>
              </a:gs>
            </a:gsLst>
            <a:lin ang="4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2599055" y="2185035"/>
            <a:ext cx="6993890" cy="1015663"/>
          </a:xfrm>
          <a:prstGeom prst="rect">
            <a:avLst/>
          </a:prstGeom>
          <a:noFill/>
        </p:spPr>
        <p:txBody>
          <a:bodyPr wrap="square" rtlCol="0">
            <a:spAutoFit/>
          </a:bodyPr>
          <a:lstStyle/>
          <a:p>
            <a:pPr algn="ctr"/>
            <a:r>
              <a:rPr lang="zh-CN" altLang="en-US" sz="6000" b="1" spc="1500" dirty="0">
                <a:solidFill>
                  <a:schemeClr val="bg1"/>
                </a:solidFill>
              </a:rPr>
              <a:t>企业操作指引</a:t>
            </a:r>
            <a:endParaRPr lang="zh-CN" altLang="en-US" sz="6000" b="1" spc="1500" dirty="0">
              <a:solidFill>
                <a:schemeClr val="bg1"/>
              </a:solidFill>
            </a:endParaRPr>
          </a:p>
        </p:txBody>
      </p:sp>
      <p:sp>
        <p:nvSpPr>
          <p:cNvPr id="6" name="圆角矩形 5"/>
          <p:cNvSpPr/>
          <p:nvPr/>
        </p:nvSpPr>
        <p:spPr>
          <a:xfrm>
            <a:off x="4494530" y="5720080"/>
            <a:ext cx="3202940" cy="447675"/>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spc="200" dirty="0">
                <a:solidFill>
                  <a:srgbClr val="184B97"/>
                </a:solidFill>
                <a:uFillTx/>
              </a:rPr>
              <a:t>第四部分</a:t>
            </a:r>
            <a:endParaRPr lang="zh-CN" altLang="en-US" b="1" spc="200" dirty="0">
              <a:solidFill>
                <a:srgbClr val="184B97"/>
              </a:solidFill>
              <a:uFillTx/>
            </a:endParaRPr>
          </a:p>
        </p:txBody>
      </p:sp>
      <p:sp>
        <p:nvSpPr>
          <p:cNvPr id="7" name="文本框 6"/>
          <p:cNvSpPr txBox="1"/>
          <p:nvPr/>
        </p:nvSpPr>
        <p:spPr>
          <a:xfrm>
            <a:off x="3135947" y="3259723"/>
            <a:ext cx="5901055" cy="338554"/>
          </a:xfrm>
          <a:prstGeom prst="rect">
            <a:avLst/>
          </a:prstGeom>
          <a:noFill/>
        </p:spPr>
        <p:txBody>
          <a:bodyPr wrap="square" rtlCol="0">
            <a:spAutoFit/>
          </a:bodyPr>
          <a:lstStyle/>
          <a:p>
            <a:pPr lvl="0" algn="ctr">
              <a:buClrTx/>
              <a:buSzTx/>
              <a:buFontTx/>
            </a:pPr>
            <a:r>
              <a:rPr lang="en-US" sz="1600" spc="1000" dirty="0">
                <a:solidFill>
                  <a:schemeClr val="bg1"/>
                </a:solidFill>
                <a:sym typeface="+mn-ea"/>
              </a:rPr>
              <a:t>Enterprise operation guide</a:t>
            </a:r>
            <a:endParaRPr lang="en-US" sz="1600" spc="1000" dirty="0">
              <a:solidFill>
                <a:schemeClr val="bg1"/>
              </a:solidFill>
              <a:uFillTx/>
              <a:sym typeface="+mn-ea"/>
            </a:endParaRPr>
          </a:p>
        </p:txBody>
      </p:sp>
      <p:sp>
        <p:nvSpPr>
          <p:cNvPr id="8" name="矩形 7"/>
          <p:cNvSpPr/>
          <p:nvPr/>
        </p:nvSpPr>
        <p:spPr>
          <a:xfrm>
            <a:off x="-7620" y="2665730"/>
            <a:ext cx="2880000" cy="54000"/>
          </a:xfrm>
          <a:prstGeom prst="rect">
            <a:avLst/>
          </a:prstGeom>
          <a:gradFill>
            <a:gsLst>
              <a:gs pos="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flipH="1">
            <a:off x="9312275" y="2719705"/>
            <a:ext cx="2880000" cy="54000"/>
          </a:xfrm>
          <a:prstGeom prst="rect">
            <a:avLst/>
          </a:prstGeom>
          <a:gradFill>
            <a:gsLst>
              <a:gs pos="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blur-bottle-bright-building-273238"/>
          <p:cNvPicPr>
            <a:picLocks noChangeAspect="1"/>
          </p:cNvPicPr>
          <p:nvPr/>
        </p:nvPicPr>
        <p:blipFill>
          <a:blip r:embed="rId1"/>
          <a:srcRect/>
          <a:stretch>
            <a:fillRect/>
          </a:stretch>
        </p:blipFill>
        <p:spPr>
          <a:xfrm>
            <a:off x="-7620" y="0"/>
            <a:ext cx="12188190" cy="5911215"/>
          </a:xfrm>
          <a:prstGeom prst="rect">
            <a:avLst/>
          </a:prstGeom>
        </p:spPr>
      </p:pic>
      <p:sp>
        <p:nvSpPr>
          <p:cNvPr id="5" name="矩形 4"/>
          <p:cNvSpPr/>
          <p:nvPr/>
        </p:nvSpPr>
        <p:spPr>
          <a:xfrm>
            <a:off x="0" y="952500"/>
            <a:ext cx="12192000" cy="4034790"/>
          </a:xfrm>
          <a:prstGeom prst="rect">
            <a:avLst/>
          </a:prstGeom>
          <a:gradFill>
            <a:gsLst>
              <a:gs pos="0">
                <a:schemeClr val="accent1">
                  <a:lumMod val="50000"/>
                  <a:alpha val="100000"/>
                </a:schemeClr>
              </a:gs>
              <a:gs pos="100000">
                <a:schemeClr val="accent1">
                  <a:lumMod val="75000"/>
                  <a:alpha val="90000"/>
                </a:schemeClr>
              </a:gs>
            </a:gsLst>
            <a:lin ang="4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2599055" y="2185035"/>
            <a:ext cx="6993890" cy="1014730"/>
          </a:xfrm>
          <a:prstGeom prst="rect">
            <a:avLst/>
          </a:prstGeom>
          <a:noFill/>
        </p:spPr>
        <p:txBody>
          <a:bodyPr wrap="square" rtlCol="0">
            <a:spAutoFit/>
          </a:bodyPr>
          <a:lstStyle/>
          <a:p>
            <a:pPr indent="0" algn="ctr">
              <a:buNone/>
            </a:pPr>
            <a:r>
              <a:rPr lang="zh-CN" altLang="en-US" sz="6000" b="1" spc="1500" dirty="0">
                <a:solidFill>
                  <a:schemeClr val="bg1"/>
                </a:solidFill>
                <a:uFillTx/>
              </a:rPr>
              <a:t>平 台 简 介</a:t>
            </a:r>
            <a:endParaRPr lang="zh-CN" altLang="en-US" sz="6000" b="1" spc="1500" dirty="0">
              <a:solidFill>
                <a:schemeClr val="bg1"/>
              </a:solidFill>
              <a:uFillTx/>
            </a:endParaRPr>
          </a:p>
        </p:txBody>
      </p:sp>
      <p:sp>
        <p:nvSpPr>
          <p:cNvPr id="6" name="圆角矩形 5"/>
          <p:cNvSpPr/>
          <p:nvPr/>
        </p:nvSpPr>
        <p:spPr>
          <a:xfrm>
            <a:off x="4494530" y="5720080"/>
            <a:ext cx="3202940" cy="447675"/>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spc="200">
                <a:solidFill>
                  <a:srgbClr val="184B97"/>
                </a:solidFill>
                <a:uFillTx/>
              </a:rPr>
              <a:t>第一部分</a:t>
            </a:r>
            <a:endParaRPr lang="zh-CN" altLang="en-US" b="1" spc="200">
              <a:solidFill>
                <a:srgbClr val="184B97"/>
              </a:solidFill>
              <a:uFillTx/>
            </a:endParaRPr>
          </a:p>
        </p:txBody>
      </p:sp>
      <p:sp>
        <p:nvSpPr>
          <p:cNvPr id="7" name="文本框 6"/>
          <p:cNvSpPr txBox="1"/>
          <p:nvPr/>
        </p:nvSpPr>
        <p:spPr>
          <a:xfrm>
            <a:off x="3665220" y="3323173"/>
            <a:ext cx="4842510" cy="338554"/>
          </a:xfrm>
          <a:prstGeom prst="rect">
            <a:avLst/>
          </a:prstGeom>
          <a:noFill/>
        </p:spPr>
        <p:txBody>
          <a:bodyPr wrap="square" rtlCol="0">
            <a:spAutoFit/>
          </a:bodyPr>
          <a:lstStyle/>
          <a:p>
            <a:pPr lvl="0" algn="ctr">
              <a:buClrTx/>
              <a:buSzTx/>
              <a:buFontTx/>
            </a:pPr>
            <a:r>
              <a:rPr lang="en-US" sz="1600" spc="1000" dirty="0">
                <a:solidFill>
                  <a:schemeClr val="bg1"/>
                </a:solidFill>
                <a:sym typeface="+mn-ea"/>
              </a:rPr>
              <a:t>Platform introduction</a:t>
            </a:r>
            <a:endParaRPr lang="en-US" sz="1600" spc="1000" dirty="0">
              <a:solidFill>
                <a:schemeClr val="bg1"/>
              </a:solidFill>
              <a:uFillTx/>
              <a:sym typeface="+mn-ea"/>
            </a:endParaRPr>
          </a:p>
        </p:txBody>
      </p:sp>
      <p:sp>
        <p:nvSpPr>
          <p:cNvPr id="8" name="矩形 7"/>
          <p:cNvSpPr/>
          <p:nvPr/>
        </p:nvSpPr>
        <p:spPr>
          <a:xfrm>
            <a:off x="-7620" y="2665730"/>
            <a:ext cx="2880000" cy="54000"/>
          </a:xfrm>
          <a:prstGeom prst="rect">
            <a:avLst/>
          </a:prstGeom>
          <a:gradFill>
            <a:gsLst>
              <a:gs pos="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flipH="1">
            <a:off x="9312275" y="2719705"/>
            <a:ext cx="2880000" cy="54000"/>
          </a:xfrm>
          <a:prstGeom prst="rect">
            <a:avLst/>
          </a:prstGeom>
          <a:gradFill>
            <a:gsLst>
              <a:gs pos="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2"/>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0" y="552450"/>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1160144" y="367348"/>
            <a:ext cx="2683723" cy="369332"/>
          </a:xfrm>
          <a:prstGeom prst="rect">
            <a:avLst/>
          </a:prstGeom>
          <a:solidFill>
            <a:schemeClr val="bg1"/>
          </a:solidFill>
        </p:spPr>
        <p:txBody>
          <a:bodyPr wrap="square" lIns="0" tIns="0" rIns="0" bIns="0" rtlCol="0">
            <a:spAutoFit/>
          </a:bodyPr>
          <a:lstStyle/>
          <a:p>
            <a:pPr indent="0" algn="ctr">
              <a:buNone/>
            </a:pPr>
            <a:r>
              <a:rPr lang="zh-CN" altLang="en-US" sz="2400" b="1" spc="200" dirty="0">
                <a:solidFill>
                  <a:srgbClr val="174A95"/>
                </a:solidFill>
              </a:rPr>
              <a:t>注册与登录（</a:t>
            </a:r>
            <a:r>
              <a:rPr lang="en-US" altLang="zh-CN" sz="2400" b="1" spc="200" dirty="0">
                <a:solidFill>
                  <a:srgbClr val="174A95"/>
                </a:solidFill>
              </a:rPr>
              <a:t>1</a:t>
            </a:r>
            <a:r>
              <a:rPr lang="zh-CN" altLang="en-US" sz="2400" b="1" spc="200" dirty="0">
                <a:solidFill>
                  <a:srgbClr val="174A95"/>
                </a:solidFill>
              </a:rPr>
              <a:t>）</a:t>
            </a:r>
            <a:endParaRPr lang="zh-CN" altLang="en-US" sz="2400" b="1" spc="200" dirty="0">
              <a:solidFill>
                <a:srgbClr val="174A95"/>
              </a:solidFill>
            </a:endParaRPr>
          </a:p>
        </p:txBody>
      </p:sp>
      <p:sp>
        <p:nvSpPr>
          <p:cNvPr id="13" name="文本框 12"/>
          <p:cNvSpPr txBox="1"/>
          <p:nvPr/>
        </p:nvSpPr>
        <p:spPr>
          <a:xfrm>
            <a:off x="8348135" y="383540"/>
            <a:ext cx="2987887" cy="338554"/>
          </a:xfrm>
          <a:prstGeom prst="rect">
            <a:avLst/>
          </a:prstGeom>
          <a:solidFill>
            <a:schemeClr val="bg1"/>
          </a:solidFill>
        </p:spPr>
        <p:txBody>
          <a:bodyPr wrap="square" lIns="91440" tIns="45720" rIns="91440" bIns="45720" rtlCol="0">
            <a:spAutoFit/>
          </a:bodyPr>
          <a:lstStyle/>
          <a:p>
            <a:pPr algn="ctr">
              <a:buClrTx/>
              <a:buSzTx/>
              <a:buFontTx/>
            </a:pPr>
            <a:r>
              <a:rPr lang="en-US" sz="1600" spc="300" dirty="0">
                <a:solidFill>
                  <a:schemeClr val="bg1">
                    <a:lumMod val="65000"/>
                  </a:schemeClr>
                </a:solidFill>
                <a:sym typeface="+mn-ea"/>
              </a:rPr>
              <a:t>Registration and login</a:t>
            </a:r>
            <a:endParaRPr lang="en-US" sz="1600" spc="300" dirty="0">
              <a:solidFill>
                <a:schemeClr val="bg1">
                  <a:lumMod val="65000"/>
                </a:schemeClr>
              </a:solidFill>
              <a:sym typeface="+mn-ea"/>
            </a:endParaRPr>
          </a:p>
        </p:txBody>
      </p:sp>
      <p:sp>
        <p:nvSpPr>
          <p:cNvPr id="75" name="object 39"/>
          <p:cNvSpPr/>
          <p:nvPr/>
        </p:nvSpPr>
        <p:spPr>
          <a:xfrm>
            <a:off x="1361482" y="3920615"/>
            <a:ext cx="455676" cy="225553"/>
          </a:xfrm>
          <a:prstGeom prst="rect">
            <a:avLst/>
          </a:prstGeom>
          <a:blipFill>
            <a:blip r:embed="rId1"/>
            <a:stretch>
              <a:fillRect/>
            </a:stretch>
          </a:blipFill>
          <a:ln w="12700">
            <a:miter lim="400000"/>
          </a:ln>
        </p:spPr>
        <p:txBody>
          <a:bodyPr lIns="0" tIns="0" rIns="0" bIns="0"/>
          <a:lstStyle/>
          <a:p>
            <a:pPr>
              <a:defRPr sz="1800" b="0">
                <a:solidFill>
                  <a:srgbClr val="000000"/>
                </a:solidFill>
                <a:latin typeface="等线" panose="02010600030101010101"/>
                <a:ea typeface="等线" panose="02010600030101010101"/>
                <a:cs typeface="等线" panose="02010600030101010101"/>
                <a:sym typeface="等线" panose="02010600030101010101"/>
              </a:defRPr>
            </a:pPr>
            <a:endParaRPr sz="2300"/>
          </a:p>
        </p:txBody>
      </p:sp>
      <p:sp>
        <p:nvSpPr>
          <p:cNvPr id="76" name="object 12"/>
          <p:cNvSpPr/>
          <p:nvPr/>
        </p:nvSpPr>
        <p:spPr>
          <a:xfrm>
            <a:off x="649157" y="2689196"/>
            <a:ext cx="1019555" cy="269748"/>
          </a:xfrm>
          <a:prstGeom prst="rect">
            <a:avLst/>
          </a:prstGeom>
          <a:blipFill>
            <a:blip r:embed="rId2" cstate="print"/>
            <a:stretch>
              <a:fillRect/>
            </a:stretch>
          </a:blipFill>
        </p:spPr>
        <p:txBody>
          <a:bodyPr wrap="square" lIns="0" tIns="0" rIns="0" bIns="0" rtlCol="0"/>
          <a:lstStyle/>
          <a:p>
            <a:endParaRPr dirty="0"/>
          </a:p>
        </p:txBody>
      </p:sp>
      <p:sp>
        <p:nvSpPr>
          <p:cNvPr id="78" name="矩形 77"/>
          <p:cNvSpPr/>
          <p:nvPr/>
        </p:nvSpPr>
        <p:spPr>
          <a:xfrm>
            <a:off x="1114881" y="5864494"/>
            <a:ext cx="2381355" cy="368300"/>
          </a:xfrm>
          <a:prstGeom prst="rect">
            <a:avLst/>
          </a:prstGeom>
        </p:spPr>
        <p:txBody>
          <a:bodyPr wrap="square">
            <a:spAutoFit/>
          </a:bodyPr>
          <a:lstStyle/>
          <a:p>
            <a:pPr algn="ctr"/>
            <a:r>
              <a:rPr lang="zh-CN" altLang="en-US" spc="-150" dirty="0">
                <a:latin typeface="微软雅黑" panose="020B0503020204020204" pitchFamily="34" charset="-122"/>
                <a:ea typeface="微软雅黑" panose="020B0503020204020204" pitchFamily="34" charset="-122"/>
                <a:cs typeface="微软雅黑" panose="020B0503020204020204" pitchFamily="34" charset="-122"/>
              </a:rPr>
              <a:t>微信扫描二维码</a:t>
            </a:r>
            <a:endParaRPr lang="zh-CN" altLang="en-US" spc="-15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9" name="矩形 78"/>
          <p:cNvSpPr/>
          <p:nvPr/>
        </p:nvSpPr>
        <p:spPr>
          <a:xfrm>
            <a:off x="4373611" y="5809100"/>
            <a:ext cx="3402229" cy="506730"/>
          </a:xfrm>
          <a:prstGeom prst="rect">
            <a:avLst/>
          </a:prstGeom>
          <a:effectLst/>
        </p:spPr>
        <p:txBody>
          <a:bodyPr wrap="square">
            <a:spAutoFit/>
          </a:bodyPr>
          <a:lstStyle/>
          <a:p>
            <a:pPr algn="ctr">
              <a:lnSpc>
                <a:spcPct val="150000"/>
              </a:lnSpc>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点击立即注册</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976023" y="1355699"/>
            <a:ext cx="2699964" cy="4427036"/>
          </a:xfrm>
          <a:prstGeom prst="rect">
            <a:avLst/>
          </a:prstGeom>
          <a:effectLst>
            <a:outerShdw blurRad="50800" dist="38100" dir="2700000" algn="tl" rotWithShape="0">
              <a:prstClr val="black">
                <a:alpha val="40000"/>
              </a:prstClr>
            </a:outerShdw>
          </a:effectLst>
        </p:spPr>
      </p:pic>
      <p:pic>
        <p:nvPicPr>
          <p:cNvPr id="3" name="图片 2"/>
          <p:cNvPicPr>
            <a:picLocks noChangeAspect="1"/>
          </p:cNvPicPr>
          <p:nvPr/>
        </p:nvPicPr>
        <p:blipFill>
          <a:blip r:embed="rId4"/>
          <a:stretch>
            <a:fillRect/>
          </a:stretch>
        </p:blipFill>
        <p:spPr>
          <a:xfrm>
            <a:off x="4723425" y="1360498"/>
            <a:ext cx="2757210" cy="4422229"/>
          </a:xfrm>
          <a:prstGeom prst="rect">
            <a:avLst/>
          </a:prstGeom>
          <a:effectLst>
            <a:outerShdw blurRad="50800" dist="38100" dir="2700000" algn="tl" rotWithShape="0">
              <a:prstClr val="black">
                <a:alpha val="40000"/>
              </a:prstClr>
            </a:outerShdw>
          </a:effectLst>
        </p:spPr>
      </p:pic>
      <p:pic>
        <p:nvPicPr>
          <p:cNvPr id="5" name="图片 4"/>
          <p:cNvPicPr>
            <a:picLocks noChangeAspect="1"/>
          </p:cNvPicPr>
          <p:nvPr/>
        </p:nvPicPr>
        <p:blipFill>
          <a:blip r:embed="rId5"/>
          <a:stretch>
            <a:fillRect/>
          </a:stretch>
        </p:blipFill>
        <p:spPr>
          <a:xfrm>
            <a:off x="8649241" y="1355700"/>
            <a:ext cx="2691183" cy="4453400"/>
          </a:xfrm>
          <a:prstGeom prst="rect">
            <a:avLst/>
          </a:prstGeom>
          <a:effectLst>
            <a:outerShdw blurRad="50800" dist="38100" dir="2700000" algn="tl" rotWithShape="0">
              <a:prstClr val="black">
                <a:alpha val="40000"/>
              </a:prstClr>
            </a:outerShdw>
          </a:effectLst>
        </p:spPr>
      </p:pic>
      <p:sp>
        <p:nvSpPr>
          <p:cNvPr id="14" name="矩形 13"/>
          <p:cNvSpPr/>
          <p:nvPr/>
        </p:nvSpPr>
        <p:spPr>
          <a:xfrm>
            <a:off x="8293717" y="5809100"/>
            <a:ext cx="3402229" cy="506730"/>
          </a:xfrm>
          <a:prstGeom prst="rect">
            <a:avLst/>
          </a:prstGeom>
          <a:effectLst/>
        </p:spPr>
        <p:txBody>
          <a:bodyPr wrap="square">
            <a:spAutoFit/>
          </a:bodyPr>
          <a:lstStyle/>
          <a:p>
            <a:pPr algn="ctr">
              <a:lnSpc>
                <a:spcPct val="150000"/>
              </a:lnSpc>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选择法人注册，填写注册信息</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矩形 5"/>
          <p:cNvSpPr/>
          <p:nvPr/>
        </p:nvSpPr>
        <p:spPr>
          <a:xfrm>
            <a:off x="6840071" y="4818233"/>
            <a:ext cx="639928" cy="264756"/>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10357869" y="1684983"/>
            <a:ext cx="639928" cy="264756"/>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6"/>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5120469" y="1551617"/>
            <a:ext cx="2299891" cy="3541706"/>
          </a:xfrm>
          <a:prstGeom prst="rect">
            <a:avLst/>
          </a:prstGeom>
          <a:effectLst>
            <a:outerShdw blurRad="50800" dist="38100" dir="2700000" algn="tl" rotWithShape="0">
              <a:prstClr val="black">
                <a:alpha val="40000"/>
              </a:prstClr>
            </a:outerShdw>
          </a:effectLst>
        </p:spPr>
      </p:pic>
      <p:cxnSp>
        <p:nvCxnSpPr>
          <p:cNvPr id="28" name="直接连接符 27"/>
          <p:cNvCxnSpPr/>
          <p:nvPr/>
        </p:nvCxnSpPr>
        <p:spPr>
          <a:xfrm>
            <a:off x="0" y="552450"/>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1160144" y="367348"/>
            <a:ext cx="2683723" cy="369332"/>
          </a:xfrm>
          <a:prstGeom prst="rect">
            <a:avLst/>
          </a:prstGeom>
          <a:solidFill>
            <a:schemeClr val="bg1"/>
          </a:solidFill>
        </p:spPr>
        <p:txBody>
          <a:bodyPr wrap="square" lIns="0" tIns="0" rIns="0" bIns="0" rtlCol="0">
            <a:spAutoFit/>
          </a:bodyPr>
          <a:lstStyle/>
          <a:p>
            <a:pPr indent="0" algn="ctr">
              <a:buNone/>
            </a:pPr>
            <a:r>
              <a:rPr lang="zh-CN" altLang="en-US" sz="2400" b="1" spc="200" dirty="0">
                <a:solidFill>
                  <a:srgbClr val="174A95"/>
                </a:solidFill>
              </a:rPr>
              <a:t>注册与登录（</a:t>
            </a:r>
            <a:r>
              <a:rPr lang="en-US" altLang="zh-CN" sz="2400" b="1" spc="200" dirty="0">
                <a:solidFill>
                  <a:srgbClr val="174A95"/>
                </a:solidFill>
              </a:rPr>
              <a:t>2</a:t>
            </a:r>
            <a:r>
              <a:rPr lang="zh-CN" altLang="en-US" sz="2400" b="1" spc="200" dirty="0">
                <a:solidFill>
                  <a:srgbClr val="174A95"/>
                </a:solidFill>
              </a:rPr>
              <a:t>）</a:t>
            </a:r>
            <a:endParaRPr lang="zh-CN" altLang="en-US" sz="2400" b="1" spc="200" dirty="0">
              <a:solidFill>
                <a:srgbClr val="174A95"/>
              </a:solidFill>
            </a:endParaRPr>
          </a:p>
        </p:txBody>
      </p:sp>
      <p:sp>
        <p:nvSpPr>
          <p:cNvPr id="13" name="文本框 12"/>
          <p:cNvSpPr txBox="1"/>
          <p:nvPr/>
        </p:nvSpPr>
        <p:spPr>
          <a:xfrm>
            <a:off x="8348135" y="383540"/>
            <a:ext cx="2987887" cy="338554"/>
          </a:xfrm>
          <a:prstGeom prst="rect">
            <a:avLst/>
          </a:prstGeom>
          <a:solidFill>
            <a:schemeClr val="bg1"/>
          </a:solidFill>
        </p:spPr>
        <p:txBody>
          <a:bodyPr wrap="square" lIns="91440" tIns="45720" rIns="91440" bIns="45720" rtlCol="0">
            <a:spAutoFit/>
          </a:bodyPr>
          <a:lstStyle/>
          <a:p>
            <a:pPr algn="ctr">
              <a:buClrTx/>
              <a:buSzTx/>
              <a:buFontTx/>
            </a:pPr>
            <a:r>
              <a:rPr lang="en-US" sz="1600" spc="300" dirty="0">
                <a:solidFill>
                  <a:schemeClr val="bg1">
                    <a:lumMod val="65000"/>
                  </a:schemeClr>
                </a:solidFill>
                <a:sym typeface="+mn-ea"/>
              </a:rPr>
              <a:t>Registration and login</a:t>
            </a:r>
            <a:endParaRPr lang="en-US" sz="1600" spc="300" dirty="0">
              <a:solidFill>
                <a:schemeClr val="bg1">
                  <a:lumMod val="65000"/>
                </a:schemeClr>
              </a:solidFill>
              <a:sym typeface="+mn-ea"/>
            </a:endParaRPr>
          </a:p>
        </p:txBody>
      </p:sp>
      <p:sp>
        <p:nvSpPr>
          <p:cNvPr id="12" name="object 39"/>
          <p:cNvSpPr/>
          <p:nvPr/>
        </p:nvSpPr>
        <p:spPr>
          <a:xfrm>
            <a:off x="2034264" y="4013541"/>
            <a:ext cx="455676" cy="225553"/>
          </a:xfrm>
          <a:prstGeom prst="rect">
            <a:avLst/>
          </a:prstGeom>
          <a:blipFill>
            <a:blip r:embed="rId2"/>
            <a:stretch>
              <a:fillRect/>
            </a:stretch>
          </a:blipFill>
          <a:ln w="12700">
            <a:miter lim="400000"/>
          </a:ln>
        </p:spPr>
        <p:txBody>
          <a:bodyPr lIns="0" tIns="0" rIns="0" bIns="0"/>
          <a:lstStyle/>
          <a:p>
            <a:pPr>
              <a:defRPr sz="1800" b="0">
                <a:solidFill>
                  <a:srgbClr val="000000"/>
                </a:solidFill>
                <a:latin typeface="等线" panose="02010600030101010101"/>
                <a:ea typeface="等线" panose="02010600030101010101"/>
                <a:cs typeface="等线" panose="02010600030101010101"/>
                <a:sym typeface="等线" panose="02010600030101010101"/>
              </a:defRPr>
            </a:pPr>
            <a:endParaRPr sz="2300"/>
          </a:p>
        </p:txBody>
      </p:sp>
      <p:sp>
        <p:nvSpPr>
          <p:cNvPr id="18" name="矩形 17"/>
          <p:cNvSpPr/>
          <p:nvPr/>
        </p:nvSpPr>
        <p:spPr>
          <a:xfrm>
            <a:off x="4991789" y="5111569"/>
            <a:ext cx="2557550" cy="368300"/>
          </a:xfrm>
          <a:prstGeom prst="rect">
            <a:avLst/>
          </a:prstGeom>
        </p:spPr>
        <p:txBody>
          <a:bodyPr wrap="square">
            <a:spAutoFit/>
          </a:bodyPr>
          <a:lstStyle/>
          <a:p>
            <a:pPr algn="ctr"/>
            <a:r>
              <a:rPr lang="zh-CN" altLang="en-US" dirty="0">
                <a:latin typeface="微软雅黑" panose="020B0503020204020204" pitchFamily="34" charset="-122"/>
                <a:ea typeface="微软雅黑" panose="020B0503020204020204" pitchFamily="34" charset="-122"/>
              </a:rPr>
              <a:t>输入账号密码登录</a:t>
            </a:r>
            <a:endParaRPr lang="zh-CN" altLang="en-US" dirty="0">
              <a:latin typeface="微软雅黑" panose="020B0503020204020204" pitchFamily="34" charset="-122"/>
              <a:ea typeface="微软雅黑" panose="020B0503020204020204" pitchFamily="34" charset="-122"/>
            </a:endParaRPr>
          </a:p>
        </p:txBody>
      </p:sp>
      <p:sp>
        <p:nvSpPr>
          <p:cNvPr id="19" name="文本框 18"/>
          <p:cNvSpPr txBox="1"/>
          <p:nvPr/>
        </p:nvSpPr>
        <p:spPr>
          <a:xfrm>
            <a:off x="1759102" y="5127629"/>
            <a:ext cx="2240280" cy="368300"/>
          </a:xfrm>
          <a:prstGeom prst="rect">
            <a:avLst/>
          </a:prstGeom>
          <a:noFill/>
        </p:spPr>
        <p:txBody>
          <a:bodyPr wrap="none" rtlCol="0">
            <a:spAutoFit/>
          </a:bodyPr>
          <a:lstStyle/>
          <a:p>
            <a:pPr algn="ctr"/>
            <a:r>
              <a:rPr lang="zh-CN" altLang="en-US" sz="1800" dirty="0">
                <a:latin typeface="微软雅黑" panose="020B0503020204020204" pitchFamily="34" charset="-122"/>
                <a:ea typeface="微软雅黑" panose="020B0503020204020204" pitchFamily="34" charset="-122"/>
              </a:rPr>
              <a:t>注册成功返回登录页</a:t>
            </a:r>
            <a:endParaRPr lang="zh-CN" altLang="en-US" sz="1800"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1915378" y="1551481"/>
            <a:ext cx="2180438" cy="3541706"/>
          </a:xfrm>
          <a:prstGeom prst="rect">
            <a:avLst/>
          </a:prstGeom>
          <a:effectLst>
            <a:outerShdw blurRad="50800" dist="38100" dir="2700000" algn="tl" rotWithShape="0">
              <a:prstClr val="black">
                <a:alpha val="40000"/>
              </a:prstClr>
            </a:outerShdw>
          </a:effectLst>
        </p:spPr>
      </p:pic>
      <p:sp>
        <p:nvSpPr>
          <p:cNvPr id="5" name="矩形 4"/>
          <p:cNvSpPr/>
          <p:nvPr/>
        </p:nvSpPr>
        <p:spPr>
          <a:xfrm>
            <a:off x="1280447" y="6121320"/>
            <a:ext cx="10088245" cy="368300"/>
          </a:xfrm>
          <a:prstGeom prst="rect">
            <a:avLst/>
          </a:prstGeom>
        </p:spPr>
        <p:txBody>
          <a:bodyPr wrap="none">
            <a:spAutoFit/>
          </a:bodyPr>
          <a:lstStyle/>
          <a:p>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注：登录平台后可浏览平台及产品信息，</a:t>
            </a:r>
            <a:r>
              <a:rPr lang="zh-CN" altLang="en-US"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首次申办融资业务前，须在</a:t>
            </a:r>
            <a:r>
              <a:rPr lang="en-US" altLang="zh-CN"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PC</a:t>
            </a:r>
            <a:r>
              <a:rPr lang="zh-CN" altLang="en-US"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端进行法人核验和个人认证</a:t>
            </a:r>
            <a:endParaRPr lang="zh-CN" altLang="en-US"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4"/>
          <a:stretch>
            <a:fillRect/>
          </a:stretch>
        </p:blipFill>
        <p:spPr>
          <a:xfrm>
            <a:off x="8348345" y="1569085"/>
            <a:ext cx="2360135" cy="3542400"/>
          </a:xfrm>
          <a:prstGeom prst="rect">
            <a:avLst/>
          </a:prstGeom>
        </p:spPr>
      </p:pic>
      <p:sp>
        <p:nvSpPr>
          <p:cNvPr id="6" name="矩形 5"/>
          <p:cNvSpPr/>
          <p:nvPr/>
        </p:nvSpPr>
        <p:spPr>
          <a:xfrm>
            <a:off x="8249339" y="5092519"/>
            <a:ext cx="2557550" cy="368300"/>
          </a:xfrm>
          <a:prstGeom prst="rect">
            <a:avLst/>
          </a:prstGeom>
        </p:spPr>
        <p:txBody>
          <a:bodyPr wrap="square">
            <a:spAutoFit/>
          </a:bodyPr>
          <a:p>
            <a:pPr algn="ctr"/>
            <a:r>
              <a:rPr lang="zh-CN" altLang="en-US" dirty="0">
                <a:latin typeface="微软雅黑" panose="020B0503020204020204" pitchFamily="34" charset="-122"/>
                <a:ea typeface="微软雅黑" panose="020B0503020204020204" pitchFamily="34" charset="-122"/>
              </a:rPr>
              <a:t>平台首页</a:t>
            </a:r>
            <a:endParaRPr lang="zh-CN" altLang="en-US" dirty="0">
              <a:latin typeface="微软雅黑" panose="020B0503020204020204" pitchFamily="34" charset="-122"/>
              <a:ea typeface="微软雅黑" panose="020B0503020204020204" pitchFamily="34" charset="-122"/>
            </a:endParaRPr>
          </a:p>
        </p:txBody>
      </p:sp>
    </p:spTree>
    <p:custDataLst>
      <p:tags r:id="rId5"/>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0" y="552450"/>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1160145" y="367665"/>
            <a:ext cx="2686685" cy="368935"/>
          </a:xfrm>
          <a:prstGeom prst="rect">
            <a:avLst/>
          </a:prstGeom>
          <a:solidFill>
            <a:schemeClr val="bg1"/>
          </a:solidFill>
        </p:spPr>
        <p:txBody>
          <a:bodyPr wrap="square" lIns="0" tIns="0" rIns="0" bIns="0" rtlCol="0">
            <a:spAutoFit/>
          </a:bodyPr>
          <a:lstStyle/>
          <a:p>
            <a:pPr indent="0" algn="ctr">
              <a:buNone/>
            </a:pPr>
            <a:r>
              <a:rPr lang="en-US" altLang="zh-CN" sz="2400" b="1" spc="200" dirty="0">
                <a:solidFill>
                  <a:srgbClr val="174A95"/>
                </a:solidFill>
              </a:rPr>
              <a:t>PC</a:t>
            </a:r>
            <a:r>
              <a:rPr lang="zh-CN" altLang="en-US" sz="2400" b="1" spc="200" dirty="0">
                <a:solidFill>
                  <a:srgbClr val="174A95"/>
                </a:solidFill>
              </a:rPr>
              <a:t>端法人核验</a:t>
            </a:r>
            <a:endParaRPr lang="zh-CN" altLang="en-US" sz="2400" b="1" spc="200" dirty="0">
              <a:solidFill>
                <a:srgbClr val="174A95"/>
              </a:solidFill>
            </a:endParaRPr>
          </a:p>
        </p:txBody>
      </p:sp>
      <p:sp>
        <p:nvSpPr>
          <p:cNvPr id="13" name="文本框 12"/>
          <p:cNvSpPr txBox="1"/>
          <p:nvPr/>
        </p:nvSpPr>
        <p:spPr>
          <a:xfrm>
            <a:off x="8932333" y="383540"/>
            <a:ext cx="2403689" cy="338554"/>
          </a:xfrm>
          <a:prstGeom prst="rect">
            <a:avLst/>
          </a:prstGeom>
          <a:solidFill>
            <a:schemeClr val="bg1"/>
          </a:solidFill>
        </p:spPr>
        <p:txBody>
          <a:bodyPr wrap="square" lIns="91440" tIns="45720" rIns="91440" bIns="45720" rtlCol="0">
            <a:spAutoFit/>
          </a:bodyPr>
          <a:lstStyle/>
          <a:p>
            <a:pPr algn="ctr">
              <a:buClrTx/>
              <a:buSzTx/>
              <a:buFontTx/>
            </a:pPr>
            <a:r>
              <a:rPr lang="en-US" sz="1600" spc="300" dirty="0">
                <a:solidFill>
                  <a:schemeClr val="bg1">
                    <a:lumMod val="65000"/>
                  </a:schemeClr>
                </a:solidFill>
                <a:sym typeface="+mn-ea"/>
              </a:rPr>
              <a:t>Loan application</a:t>
            </a:r>
            <a:endParaRPr lang="en-US" sz="1600" spc="300" dirty="0">
              <a:solidFill>
                <a:schemeClr val="bg1">
                  <a:lumMod val="65000"/>
                </a:schemeClr>
              </a:solidFill>
              <a:sym typeface="+mn-ea"/>
            </a:endParaRPr>
          </a:p>
        </p:txBody>
      </p:sp>
      <p:sp>
        <p:nvSpPr>
          <p:cNvPr id="23" name="object 39"/>
          <p:cNvSpPr/>
          <p:nvPr/>
        </p:nvSpPr>
        <p:spPr>
          <a:xfrm>
            <a:off x="2024870" y="3768215"/>
            <a:ext cx="455676" cy="225553"/>
          </a:xfrm>
          <a:prstGeom prst="rect">
            <a:avLst/>
          </a:prstGeom>
          <a:blipFill>
            <a:blip r:embed="rId1"/>
            <a:stretch>
              <a:fillRect/>
            </a:stretch>
          </a:blipFill>
          <a:ln w="12700">
            <a:miter lim="400000"/>
          </a:ln>
        </p:spPr>
        <p:txBody>
          <a:bodyPr lIns="0" tIns="0" rIns="0" bIns="0"/>
          <a:lstStyle/>
          <a:p>
            <a:pPr>
              <a:defRPr sz="1800" b="0">
                <a:solidFill>
                  <a:srgbClr val="000000"/>
                </a:solidFill>
                <a:latin typeface="等线" panose="02010600030101010101"/>
                <a:ea typeface="等线" panose="02010600030101010101"/>
                <a:cs typeface="等线" panose="02010600030101010101"/>
                <a:sym typeface="等线" panose="02010600030101010101"/>
              </a:defRPr>
            </a:pPr>
            <a:endParaRPr sz="2300"/>
          </a:p>
        </p:txBody>
      </p:sp>
      <p:sp>
        <p:nvSpPr>
          <p:cNvPr id="27" name="object 6"/>
          <p:cNvSpPr/>
          <p:nvPr/>
        </p:nvSpPr>
        <p:spPr>
          <a:xfrm>
            <a:off x="609600" y="5775452"/>
            <a:ext cx="10833735" cy="6350"/>
          </a:xfrm>
          <a:custGeom>
            <a:avLst/>
            <a:gdLst/>
            <a:ahLst/>
            <a:cxnLst/>
            <a:rect l="l" t="t" r="r" b="b"/>
            <a:pathLst>
              <a:path w="10833735" h="6350">
                <a:moveTo>
                  <a:pt x="0" y="6222"/>
                </a:moveTo>
                <a:lnTo>
                  <a:pt x="10833481" y="0"/>
                </a:lnTo>
              </a:path>
            </a:pathLst>
          </a:custGeom>
          <a:ln w="6350">
            <a:solidFill>
              <a:srgbClr val="BEBEBE"/>
            </a:solidFill>
          </a:ln>
        </p:spPr>
        <p:txBody>
          <a:bodyPr wrap="square" lIns="0" tIns="0" rIns="0" bIns="0" rtlCol="0"/>
          <a:lstStyle/>
          <a:p>
            <a:endParaRPr dirty="0"/>
          </a:p>
        </p:txBody>
      </p:sp>
      <p:sp>
        <p:nvSpPr>
          <p:cNvPr id="29" name="object 16"/>
          <p:cNvSpPr/>
          <p:nvPr/>
        </p:nvSpPr>
        <p:spPr>
          <a:xfrm>
            <a:off x="700278" y="5948172"/>
            <a:ext cx="10014204" cy="681228"/>
          </a:xfrm>
          <a:prstGeom prst="rect">
            <a:avLst/>
          </a:prstGeom>
          <a:blipFill>
            <a:blip r:embed="rId2" cstate="print"/>
            <a:stretch>
              <a:fillRect/>
            </a:stretch>
          </a:blipFill>
        </p:spPr>
        <p:txBody>
          <a:bodyPr wrap="square" lIns="0" tIns="0" rIns="0" bIns="0" rtlCol="0"/>
          <a:lstStyle/>
          <a:p>
            <a:endParaRPr dirty="0"/>
          </a:p>
        </p:txBody>
      </p:sp>
      <p:sp>
        <p:nvSpPr>
          <p:cNvPr id="30" name="文本框 29"/>
          <p:cNvSpPr txBox="1"/>
          <p:nvPr/>
        </p:nvSpPr>
        <p:spPr>
          <a:xfrm>
            <a:off x="517582" y="5924364"/>
            <a:ext cx="10371242" cy="829945"/>
          </a:xfrm>
          <a:prstGeom prst="rect">
            <a:avLst/>
          </a:prstGeom>
          <a:noFill/>
        </p:spPr>
        <p:txBody>
          <a:bodyPr wrap="square" rtlCol="0">
            <a:spAutoFit/>
          </a:bodyPr>
          <a:lstStyle/>
          <a:p>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1.首次申请融资，系统提示信用级别低，需在广东省政务服务网</a:t>
            </a: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完成</a:t>
            </a:r>
            <a:r>
              <a:rPr lang="en-US" altLang="zh-CN"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L1</a:t>
            </a:r>
            <a:r>
              <a:rPr lang="zh-CN" altLang="en-US"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法人库核验</a:t>
            </a: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点击</a:t>
            </a:r>
            <a:r>
              <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确定</a:t>
            </a:r>
            <a:r>
              <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跳转到省政务服务网，进行法人基础库核验；</a:t>
            </a:r>
            <a:endPar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补充统一社会信用代码、企业名称即可完成认证。</a:t>
            </a:r>
            <a:endPar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文本框 30"/>
          <p:cNvSpPr txBox="1"/>
          <p:nvPr/>
        </p:nvSpPr>
        <p:spPr>
          <a:xfrm>
            <a:off x="609600" y="5386225"/>
            <a:ext cx="1351280" cy="445135"/>
          </a:xfrm>
          <a:prstGeom prst="rect">
            <a:avLst/>
          </a:prstGeom>
          <a:noFill/>
        </p:spPr>
        <p:txBody>
          <a:bodyPr wrap="none" rtlCol="0">
            <a:spAutoFit/>
          </a:bodyPr>
          <a:lstStyle/>
          <a:p>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操作说明</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3"/>
          <a:stretch>
            <a:fillRect/>
          </a:stretch>
        </p:blipFill>
        <p:spPr>
          <a:xfrm>
            <a:off x="118595" y="1675765"/>
            <a:ext cx="3621600" cy="2160000"/>
          </a:xfrm>
          <a:prstGeom prst="rect">
            <a:avLst/>
          </a:prstGeom>
          <a:effectLst>
            <a:outerShdw blurRad="50800" dist="38100" dir="2700000" algn="tl" rotWithShape="0">
              <a:prstClr val="black">
                <a:alpha val="40000"/>
              </a:prstClr>
            </a:outerShdw>
          </a:effectLst>
        </p:spPr>
      </p:pic>
      <p:pic>
        <p:nvPicPr>
          <p:cNvPr id="5" name="图片 4"/>
          <p:cNvPicPr>
            <a:picLocks noChangeAspect="1"/>
          </p:cNvPicPr>
          <p:nvPr/>
        </p:nvPicPr>
        <p:blipFill>
          <a:blip r:embed="rId4"/>
          <a:stretch>
            <a:fillRect/>
          </a:stretch>
        </p:blipFill>
        <p:spPr>
          <a:xfrm>
            <a:off x="3846865" y="1675765"/>
            <a:ext cx="4784132" cy="2160000"/>
          </a:xfrm>
          <a:prstGeom prst="rect">
            <a:avLst/>
          </a:prstGeom>
          <a:effectLst>
            <a:outerShdw blurRad="50800" dist="38100" dir="2700000" algn="tl" rotWithShape="0">
              <a:prstClr val="black">
                <a:alpha val="40000"/>
              </a:prstClr>
            </a:outerShdw>
          </a:effectLst>
        </p:spPr>
      </p:pic>
      <p:pic>
        <p:nvPicPr>
          <p:cNvPr id="6" name="图片 5"/>
          <p:cNvPicPr>
            <a:picLocks noChangeAspect="1"/>
          </p:cNvPicPr>
          <p:nvPr/>
        </p:nvPicPr>
        <p:blipFill>
          <a:blip r:embed="rId5"/>
          <a:stretch>
            <a:fillRect/>
          </a:stretch>
        </p:blipFill>
        <p:spPr>
          <a:xfrm>
            <a:off x="8693710" y="1334770"/>
            <a:ext cx="3388995" cy="3827780"/>
          </a:xfrm>
          <a:prstGeom prst="rect">
            <a:avLst/>
          </a:prstGeom>
          <a:effectLst>
            <a:outerShdw blurRad="50800" dist="38100" dir="2700000" algn="tl" rotWithShape="0">
              <a:prstClr val="black">
                <a:alpha val="40000"/>
              </a:prstClr>
            </a:outerShdw>
          </a:effectLst>
        </p:spPr>
      </p:pic>
    </p:spTree>
    <p:custDataLst>
      <p:tags r:id="rId6"/>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0" y="552450"/>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1160145" y="367665"/>
            <a:ext cx="2517140" cy="368935"/>
          </a:xfrm>
          <a:prstGeom prst="rect">
            <a:avLst/>
          </a:prstGeom>
          <a:solidFill>
            <a:schemeClr val="bg1"/>
          </a:solidFill>
        </p:spPr>
        <p:txBody>
          <a:bodyPr wrap="square" lIns="0" tIns="0" rIns="0" bIns="0" rtlCol="0">
            <a:spAutoFit/>
          </a:bodyPr>
          <a:lstStyle/>
          <a:p>
            <a:pPr indent="0" algn="ctr">
              <a:buNone/>
            </a:pPr>
            <a:r>
              <a:rPr lang="en-US" altLang="zh-CN" sz="2400" b="1" spc="200" dirty="0">
                <a:solidFill>
                  <a:srgbClr val="174A95"/>
                </a:solidFill>
              </a:rPr>
              <a:t>PC</a:t>
            </a:r>
            <a:r>
              <a:rPr lang="zh-CN" altLang="en-US" sz="2400" b="1" spc="200" dirty="0">
                <a:solidFill>
                  <a:srgbClr val="174A95"/>
                </a:solidFill>
              </a:rPr>
              <a:t>端个人认证</a:t>
            </a:r>
            <a:endParaRPr lang="zh-CN" altLang="en-US" sz="2400" b="1" spc="200" dirty="0">
              <a:solidFill>
                <a:srgbClr val="174A95"/>
              </a:solidFill>
            </a:endParaRPr>
          </a:p>
        </p:txBody>
      </p:sp>
      <p:sp>
        <p:nvSpPr>
          <p:cNvPr id="13" name="文本框 12"/>
          <p:cNvSpPr txBox="1"/>
          <p:nvPr/>
        </p:nvSpPr>
        <p:spPr>
          <a:xfrm>
            <a:off x="8932333" y="383540"/>
            <a:ext cx="2403689" cy="338554"/>
          </a:xfrm>
          <a:prstGeom prst="rect">
            <a:avLst/>
          </a:prstGeom>
          <a:solidFill>
            <a:schemeClr val="bg1"/>
          </a:solidFill>
        </p:spPr>
        <p:txBody>
          <a:bodyPr wrap="square" lIns="91440" tIns="45720" rIns="91440" bIns="45720" rtlCol="0">
            <a:spAutoFit/>
          </a:bodyPr>
          <a:lstStyle/>
          <a:p>
            <a:pPr algn="ctr">
              <a:buClrTx/>
              <a:buSzTx/>
              <a:buFontTx/>
            </a:pPr>
            <a:r>
              <a:rPr lang="en-US" sz="1600" spc="300" dirty="0">
                <a:solidFill>
                  <a:schemeClr val="bg1">
                    <a:lumMod val="65000"/>
                  </a:schemeClr>
                </a:solidFill>
                <a:sym typeface="+mn-ea"/>
              </a:rPr>
              <a:t>Loan application</a:t>
            </a:r>
            <a:endParaRPr lang="en-US" sz="1600" spc="300" dirty="0">
              <a:solidFill>
                <a:schemeClr val="bg1">
                  <a:lumMod val="65000"/>
                </a:schemeClr>
              </a:solidFill>
              <a:sym typeface="+mn-ea"/>
            </a:endParaRPr>
          </a:p>
        </p:txBody>
      </p:sp>
      <p:sp>
        <p:nvSpPr>
          <p:cNvPr id="23" name="object 39"/>
          <p:cNvSpPr/>
          <p:nvPr/>
        </p:nvSpPr>
        <p:spPr>
          <a:xfrm>
            <a:off x="2024870" y="3768215"/>
            <a:ext cx="455676" cy="225553"/>
          </a:xfrm>
          <a:prstGeom prst="rect">
            <a:avLst/>
          </a:prstGeom>
          <a:blipFill>
            <a:blip r:embed="rId1"/>
            <a:stretch>
              <a:fillRect/>
            </a:stretch>
          </a:blipFill>
          <a:ln w="12700">
            <a:miter lim="400000"/>
          </a:ln>
        </p:spPr>
        <p:txBody>
          <a:bodyPr lIns="0" tIns="0" rIns="0" bIns="0"/>
          <a:lstStyle/>
          <a:p>
            <a:pPr>
              <a:defRPr sz="1800" b="0">
                <a:solidFill>
                  <a:srgbClr val="000000"/>
                </a:solidFill>
                <a:latin typeface="等线" panose="02010600030101010101"/>
                <a:ea typeface="等线" panose="02010600030101010101"/>
                <a:cs typeface="等线" panose="02010600030101010101"/>
                <a:sym typeface="等线" panose="02010600030101010101"/>
              </a:defRPr>
            </a:pPr>
            <a:endParaRPr sz="2300"/>
          </a:p>
        </p:txBody>
      </p:sp>
      <p:sp>
        <p:nvSpPr>
          <p:cNvPr id="27" name="object 6"/>
          <p:cNvSpPr/>
          <p:nvPr/>
        </p:nvSpPr>
        <p:spPr>
          <a:xfrm>
            <a:off x="609600" y="5512562"/>
            <a:ext cx="10833735" cy="6350"/>
          </a:xfrm>
          <a:custGeom>
            <a:avLst/>
            <a:gdLst/>
            <a:ahLst/>
            <a:cxnLst/>
            <a:rect l="l" t="t" r="r" b="b"/>
            <a:pathLst>
              <a:path w="10833735" h="6350">
                <a:moveTo>
                  <a:pt x="0" y="6222"/>
                </a:moveTo>
                <a:lnTo>
                  <a:pt x="10833481" y="0"/>
                </a:lnTo>
              </a:path>
            </a:pathLst>
          </a:custGeom>
          <a:ln w="6350">
            <a:solidFill>
              <a:srgbClr val="BEBEBE"/>
            </a:solidFill>
          </a:ln>
        </p:spPr>
        <p:txBody>
          <a:bodyPr wrap="square" lIns="0" tIns="0" rIns="0" bIns="0" rtlCol="0"/>
          <a:lstStyle/>
          <a:p>
            <a:endParaRPr dirty="0"/>
          </a:p>
        </p:txBody>
      </p:sp>
      <p:sp>
        <p:nvSpPr>
          <p:cNvPr id="29" name="object 16"/>
          <p:cNvSpPr/>
          <p:nvPr/>
        </p:nvSpPr>
        <p:spPr>
          <a:xfrm>
            <a:off x="700278" y="5685282"/>
            <a:ext cx="10014204" cy="681228"/>
          </a:xfrm>
          <a:prstGeom prst="rect">
            <a:avLst/>
          </a:prstGeom>
          <a:blipFill>
            <a:blip r:embed="rId2" cstate="print"/>
            <a:stretch>
              <a:fillRect/>
            </a:stretch>
          </a:blipFill>
        </p:spPr>
        <p:txBody>
          <a:bodyPr wrap="square" lIns="0" tIns="0" rIns="0" bIns="0" rtlCol="0"/>
          <a:lstStyle/>
          <a:p>
            <a:endParaRPr dirty="0"/>
          </a:p>
        </p:txBody>
      </p:sp>
      <p:sp>
        <p:nvSpPr>
          <p:cNvPr id="30" name="文本框 29"/>
          <p:cNvSpPr txBox="1"/>
          <p:nvPr/>
        </p:nvSpPr>
        <p:spPr>
          <a:xfrm>
            <a:off x="517582" y="5661474"/>
            <a:ext cx="10371242" cy="1322070"/>
          </a:xfrm>
          <a:prstGeom prst="rect">
            <a:avLst/>
          </a:prstGeom>
          <a:noFill/>
        </p:spPr>
        <p:txBody>
          <a:bodyPr wrap="square" rtlCol="0">
            <a:spAutoFit/>
          </a:bodyPr>
          <a:lstStyle/>
          <a:p>
            <a:pPr algn="l">
              <a:buClrTx/>
              <a:buSzTx/>
              <a:buNone/>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1.完成法人基础库认证，需进入服务中心完成</a:t>
            </a:r>
            <a:r>
              <a:rPr lang="zh-CN" altLang="en-US"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个人认证</a:t>
            </a: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l">
              <a:buClrTx/>
              <a:buSzTx/>
              <a:buNone/>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2.进行个人认证时，法定代表人或代理人认证二选一；</a:t>
            </a:r>
            <a:endPar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l">
              <a:buClrTx/>
              <a:buSzTx/>
              <a:buNone/>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3. 法定代表人：填写法人姓名、身份证、手机— —立即认证；</a:t>
            </a:r>
            <a:endPar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l">
              <a:buClrTx/>
              <a:buSzTx/>
              <a:buNone/>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代理人认证：填写代理人和法人的姓名、身份证、手机— —立即认证。</a:t>
            </a:r>
            <a:endPar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文本框 30"/>
          <p:cNvSpPr txBox="1"/>
          <p:nvPr/>
        </p:nvSpPr>
        <p:spPr>
          <a:xfrm>
            <a:off x="609600" y="5123335"/>
            <a:ext cx="1351280" cy="445135"/>
          </a:xfrm>
          <a:prstGeom prst="rect">
            <a:avLst/>
          </a:prstGeom>
          <a:noFill/>
        </p:spPr>
        <p:txBody>
          <a:bodyPr wrap="none" rtlCol="0">
            <a:spAutoFit/>
          </a:bodyPr>
          <a:lstStyle/>
          <a:p>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操作说明</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436394" y="1981200"/>
            <a:ext cx="4278527" cy="2160000"/>
          </a:xfrm>
          <a:prstGeom prst="rect">
            <a:avLst/>
          </a:prstGeom>
          <a:effectLst>
            <a:outerShdw blurRad="50800" dist="38100" dir="2700000" algn="tl" rotWithShape="0">
              <a:prstClr val="black">
                <a:alpha val="40000"/>
              </a:prstClr>
            </a:outerShdw>
          </a:effectLst>
        </p:spPr>
      </p:pic>
      <p:pic>
        <p:nvPicPr>
          <p:cNvPr id="4" name="图片 3"/>
          <p:cNvPicPr>
            <a:picLocks noChangeAspect="1"/>
          </p:cNvPicPr>
          <p:nvPr/>
        </p:nvPicPr>
        <p:blipFill>
          <a:blip r:embed="rId4"/>
          <a:stretch>
            <a:fillRect/>
          </a:stretch>
        </p:blipFill>
        <p:spPr>
          <a:xfrm>
            <a:off x="4852819" y="1981200"/>
            <a:ext cx="3769515" cy="2160000"/>
          </a:xfrm>
          <a:prstGeom prst="rect">
            <a:avLst/>
          </a:prstGeom>
          <a:effectLst>
            <a:outerShdw blurRad="50800" dist="38100" dir="2700000" algn="tl" rotWithShape="0">
              <a:prstClr val="black">
                <a:alpha val="40000"/>
              </a:prstClr>
            </a:outerShdw>
          </a:effectLst>
        </p:spPr>
      </p:pic>
      <p:pic>
        <p:nvPicPr>
          <p:cNvPr id="8" name="图片 7"/>
          <p:cNvPicPr>
            <a:picLocks noChangeAspect="1"/>
          </p:cNvPicPr>
          <p:nvPr/>
        </p:nvPicPr>
        <p:blipFill>
          <a:blip r:embed="rId5"/>
          <a:stretch>
            <a:fillRect/>
          </a:stretch>
        </p:blipFill>
        <p:spPr>
          <a:xfrm>
            <a:off x="8818394" y="1963370"/>
            <a:ext cx="2840357" cy="2184041"/>
          </a:xfrm>
          <a:prstGeom prst="rect">
            <a:avLst/>
          </a:prstGeom>
          <a:effectLst>
            <a:outerShdw blurRad="50800" dist="38100" dir="2700000" algn="tl" rotWithShape="0">
              <a:prstClr val="black">
                <a:alpha val="40000"/>
              </a:prstClr>
            </a:outerShdw>
          </a:effectLst>
        </p:spPr>
      </p:pic>
    </p:spTree>
    <p:custDataLst>
      <p:tags r:id="rId6"/>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0" y="552450"/>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1160144" y="367348"/>
            <a:ext cx="1904789" cy="369332"/>
          </a:xfrm>
          <a:prstGeom prst="rect">
            <a:avLst/>
          </a:prstGeom>
          <a:solidFill>
            <a:schemeClr val="bg1"/>
          </a:solidFill>
        </p:spPr>
        <p:txBody>
          <a:bodyPr wrap="square" lIns="0" tIns="0" rIns="0" bIns="0" rtlCol="0">
            <a:spAutoFit/>
          </a:bodyPr>
          <a:lstStyle/>
          <a:p>
            <a:pPr indent="0" algn="ctr">
              <a:buNone/>
            </a:pPr>
            <a:r>
              <a:rPr lang="zh-CN" altLang="en-US" sz="2400" b="1" spc="200" dirty="0">
                <a:solidFill>
                  <a:srgbClr val="174A95"/>
                </a:solidFill>
              </a:rPr>
              <a:t>贷款申请</a:t>
            </a:r>
            <a:endParaRPr lang="zh-CN" altLang="en-US" sz="2400" b="1" spc="200" dirty="0">
              <a:solidFill>
                <a:srgbClr val="174A95"/>
              </a:solidFill>
            </a:endParaRPr>
          </a:p>
        </p:txBody>
      </p:sp>
      <p:sp>
        <p:nvSpPr>
          <p:cNvPr id="13" name="文本框 12"/>
          <p:cNvSpPr txBox="1"/>
          <p:nvPr/>
        </p:nvSpPr>
        <p:spPr>
          <a:xfrm>
            <a:off x="8932333" y="383540"/>
            <a:ext cx="2403689" cy="338554"/>
          </a:xfrm>
          <a:prstGeom prst="rect">
            <a:avLst/>
          </a:prstGeom>
          <a:solidFill>
            <a:schemeClr val="bg1"/>
          </a:solidFill>
        </p:spPr>
        <p:txBody>
          <a:bodyPr wrap="square" lIns="91440" tIns="45720" rIns="91440" bIns="45720" rtlCol="0">
            <a:spAutoFit/>
          </a:bodyPr>
          <a:lstStyle/>
          <a:p>
            <a:pPr algn="ctr">
              <a:buClrTx/>
              <a:buSzTx/>
              <a:buFontTx/>
            </a:pPr>
            <a:r>
              <a:rPr lang="en-US" sz="1600" spc="300" dirty="0">
                <a:solidFill>
                  <a:schemeClr val="bg1">
                    <a:lumMod val="65000"/>
                  </a:schemeClr>
                </a:solidFill>
                <a:sym typeface="+mn-ea"/>
              </a:rPr>
              <a:t>Loan application</a:t>
            </a:r>
            <a:endParaRPr lang="en-US" sz="1600" spc="300" dirty="0">
              <a:solidFill>
                <a:schemeClr val="bg1">
                  <a:lumMod val="65000"/>
                </a:schemeClr>
              </a:solidFill>
              <a:sym typeface="+mn-ea"/>
            </a:endParaRPr>
          </a:p>
        </p:txBody>
      </p:sp>
      <p:sp>
        <p:nvSpPr>
          <p:cNvPr id="23" name="object 39"/>
          <p:cNvSpPr/>
          <p:nvPr/>
        </p:nvSpPr>
        <p:spPr>
          <a:xfrm>
            <a:off x="2024870" y="3768215"/>
            <a:ext cx="455676" cy="225553"/>
          </a:xfrm>
          <a:prstGeom prst="rect">
            <a:avLst/>
          </a:prstGeom>
          <a:blipFill>
            <a:blip r:embed="rId1"/>
            <a:stretch>
              <a:fillRect/>
            </a:stretch>
          </a:blipFill>
          <a:ln w="12700">
            <a:miter lim="400000"/>
          </a:ln>
        </p:spPr>
        <p:txBody>
          <a:bodyPr lIns="0" tIns="0" rIns="0" bIns="0"/>
          <a:lstStyle/>
          <a:p>
            <a:pPr>
              <a:defRPr sz="1800" b="0">
                <a:solidFill>
                  <a:srgbClr val="000000"/>
                </a:solidFill>
                <a:latin typeface="等线" panose="02010600030101010101"/>
                <a:ea typeface="等线" panose="02010600030101010101"/>
                <a:cs typeface="等线" panose="02010600030101010101"/>
                <a:sym typeface="等线" panose="02010600030101010101"/>
              </a:defRPr>
            </a:pPr>
            <a:endParaRPr sz="2300"/>
          </a:p>
        </p:txBody>
      </p:sp>
      <p:sp>
        <p:nvSpPr>
          <p:cNvPr id="24" name="object 22"/>
          <p:cNvSpPr/>
          <p:nvPr/>
        </p:nvSpPr>
        <p:spPr>
          <a:xfrm>
            <a:off x="3812120" y="1954110"/>
            <a:ext cx="3381549" cy="2542778"/>
          </a:xfrm>
          <a:prstGeom prst="rect">
            <a:avLst/>
          </a:prstGeom>
          <a:blipFill>
            <a:blip r:embed="rId2" cstate="print">
              <a:extLst>
                <a:ext uri="{28A0092B-C50C-407E-A947-70E740481C1C}">
                  <a14:useLocalDpi xmlns:a14="http://schemas.microsoft.com/office/drawing/2010/main" val="0"/>
                </a:ext>
              </a:extLst>
            </a:blip>
            <a:stretch>
              <a:fillRect/>
            </a:stretch>
          </a:blipFill>
          <a:effectLst>
            <a:outerShdw blurRad="50800" dist="38100" dir="2700000" algn="tl" rotWithShape="0">
              <a:prstClr val="black">
                <a:alpha val="40000"/>
              </a:prstClr>
            </a:outerShdw>
          </a:effectLst>
        </p:spPr>
        <p:txBody>
          <a:bodyPr wrap="square" lIns="0" tIns="0" rIns="0" bIns="0" rtlCol="0"/>
          <a:lstStyle/>
          <a:p>
            <a:endParaRPr dirty="0"/>
          </a:p>
        </p:txBody>
      </p:sp>
      <p:sp>
        <p:nvSpPr>
          <p:cNvPr id="25" name="object 23"/>
          <p:cNvSpPr/>
          <p:nvPr/>
        </p:nvSpPr>
        <p:spPr>
          <a:xfrm>
            <a:off x="618799" y="1954113"/>
            <a:ext cx="3068004" cy="2542776"/>
          </a:xfrm>
          <a:prstGeom prst="rect">
            <a:avLst/>
          </a:prstGeom>
          <a:blipFill>
            <a:blip r:embed="rId3" cstate="print">
              <a:extLst>
                <a:ext uri="{28A0092B-C50C-407E-A947-70E740481C1C}">
                  <a14:useLocalDpi xmlns:a14="http://schemas.microsoft.com/office/drawing/2010/main" val="0"/>
                </a:ext>
              </a:extLst>
            </a:blip>
            <a:stretch>
              <a:fillRect/>
            </a:stretch>
          </a:blipFill>
          <a:effectLst>
            <a:outerShdw blurRad="50800" dist="38100" dir="2700000" algn="tl" rotWithShape="0">
              <a:prstClr val="black">
                <a:alpha val="40000"/>
              </a:prstClr>
            </a:outerShdw>
          </a:effectLst>
        </p:spPr>
        <p:txBody>
          <a:bodyPr wrap="square" lIns="0" tIns="0" rIns="0" bIns="0" rtlCol="0"/>
          <a:lstStyle/>
          <a:p>
            <a:endParaRPr dirty="0"/>
          </a:p>
        </p:txBody>
      </p:sp>
      <p:sp>
        <p:nvSpPr>
          <p:cNvPr id="27" name="object 6"/>
          <p:cNvSpPr/>
          <p:nvPr/>
        </p:nvSpPr>
        <p:spPr>
          <a:xfrm>
            <a:off x="609600" y="5775452"/>
            <a:ext cx="10833735" cy="6350"/>
          </a:xfrm>
          <a:custGeom>
            <a:avLst/>
            <a:gdLst/>
            <a:ahLst/>
            <a:cxnLst/>
            <a:rect l="l" t="t" r="r" b="b"/>
            <a:pathLst>
              <a:path w="10833735" h="6350">
                <a:moveTo>
                  <a:pt x="0" y="6222"/>
                </a:moveTo>
                <a:lnTo>
                  <a:pt x="10833481" y="0"/>
                </a:lnTo>
              </a:path>
            </a:pathLst>
          </a:custGeom>
          <a:ln w="6350">
            <a:solidFill>
              <a:srgbClr val="BEBEBE"/>
            </a:solidFill>
          </a:ln>
        </p:spPr>
        <p:txBody>
          <a:bodyPr wrap="square" lIns="0" tIns="0" rIns="0" bIns="0" rtlCol="0"/>
          <a:lstStyle/>
          <a:p>
            <a:endParaRPr dirty="0"/>
          </a:p>
        </p:txBody>
      </p:sp>
      <p:sp>
        <p:nvSpPr>
          <p:cNvPr id="29" name="object 16"/>
          <p:cNvSpPr/>
          <p:nvPr/>
        </p:nvSpPr>
        <p:spPr>
          <a:xfrm>
            <a:off x="700278" y="5948172"/>
            <a:ext cx="10014204" cy="681228"/>
          </a:xfrm>
          <a:prstGeom prst="rect">
            <a:avLst/>
          </a:prstGeom>
          <a:blipFill>
            <a:blip r:embed="rId4" cstate="print"/>
            <a:stretch>
              <a:fillRect/>
            </a:stretch>
          </a:blipFill>
        </p:spPr>
        <p:txBody>
          <a:bodyPr wrap="square" lIns="0" tIns="0" rIns="0" bIns="0" rtlCol="0"/>
          <a:lstStyle/>
          <a:p>
            <a:endParaRPr dirty="0"/>
          </a:p>
        </p:txBody>
      </p:sp>
      <p:sp>
        <p:nvSpPr>
          <p:cNvPr id="30" name="文本框 29"/>
          <p:cNvSpPr txBox="1"/>
          <p:nvPr/>
        </p:nvSpPr>
        <p:spPr>
          <a:xfrm>
            <a:off x="517582" y="5924364"/>
            <a:ext cx="10371242" cy="583565"/>
          </a:xfrm>
          <a:prstGeom prst="rect">
            <a:avLst/>
          </a:prstGeom>
          <a:noFill/>
        </p:spPr>
        <p:txBody>
          <a:bodyPr wrap="square" rtlCol="0">
            <a:spAutoFit/>
          </a:bodyPr>
          <a:lstStyle/>
          <a:p>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1.进入智能融资板块，可自行查看、申请贷款产品；</a:t>
            </a:r>
            <a:endPar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2.申请成功后企业可在</a:t>
            </a:r>
            <a:r>
              <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服务中心</a:t>
            </a:r>
            <a:r>
              <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查询融资流程。</a:t>
            </a:r>
            <a:endPar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文本框 30"/>
          <p:cNvSpPr txBox="1"/>
          <p:nvPr/>
        </p:nvSpPr>
        <p:spPr>
          <a:xfrm>
            <a:off x="609600" y="5386225"/>
            <a:ext cx="1351280" cy="445135"/>
          </a:xfrm>
          <a:prstGeom prst="rect">
            <a:avLst/>
          </a:prstGeom>
          <a:noFill/>
        </p:spPr>
        <p:txBody>
          <a:bodyPr wrap="none" rtlCol="0">
            <a:spAutoFit/>
          </a:bodyPr>
          <a:lstStyle/>
          <a:p>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操作说明</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object 22"/>
          <p:cNvSpPr/>
          <p:nvPr/>
        </p:nvSpPr>
        <p:spPr>
          <a:xfrm>
            <a:off x="7318986" y="1954111"/>
            <a:ext cx="4256334" cy="2542776"/>
          </a:xfrm>
          <a:prstGeom prst="rect">
            <a:avLst/>
          </a:prstGeom>
          <a:blipFill>
            <a:blip r:embed="rId5" cstate="print">
              <a:extLst>
                <a:ext uri="{28A0092B-C50C-407E-A947-70E740481C1C}">
                  <a14:useLocalDpi xmlns:a14="http://schemas.microsoft.com/office/drawing/2010/main" val="0"/>
                </a:ext>
              </a:extLst>
            </a:blip>
            <a:stretch>
              <a:fillRect/>
            </a:stretch>
          </a:blipFill>
          <a:effectLst>
            <a:outerShdw blurRad="50800" dist="38100" dir="2700000" algn="tl" rotWithShape="0">
              <a:prstClr val="black">
                <a:alpha val="40000"/>
              </a:prstClr>
            </a:outerShdw>
          </a:effectLst>
        </p:spPr>
        <p:txBody>
          <a:bodyPr wrap="square" lIns="0" tIns="0" rIns="0" bIns="0" rtlCol="0"/>
          <a:lstStyle/>
          <a:p>
            <a:endParaRPr dirty="0"/>
          </a:p>
        </p:txBody>
      </p:sp>
    </p:spTree>
    <p:custDataLst>
      <p:tags r:id="rId6"/>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71" name="图片 470" descr="books-business-computer-connection-459654"/>
          <p:cNvPicPr>
            <a:picLocks noChangeAspect="1"/>
          </p:cNvPicPr>
          <p:nvPr/>
        </p:nvPicPr>
        <p:blipFill>
          <a:blip r:embed="rId1"/>
          <a:srcRect/>
          <a:stretch>
            <a:fillRect/>
          </a:stretch>
        </p:blipFill>
        <p:spPr>
          <a:xfrm>
            <a:off x="6382649" y="0"/>
            <a:ext cx="5809986" cy="6858000"/>
          </a:xfrm>
          <a:custGeom>
            <a:avLst/>
            <a:gdLst/>
            <a:ahLst/>
            <a:cxnLst>
              <a:cxn ang="3">
                <a:pos x="hc" y="t"/>
              </a:cxn>
              <a:cxn ang="cd2">
                <a:pos x="l" y="vc"/>
              </a:cxn>
              <a:cxn ang="cd4">
                <a:pos x="hc" y="b"/>
              </a:cxn>
              <a:cxn ang="0">
                <a:pos x="r" y="vc"/>
              </a:cxn>
            </a:cxnLst>
            <a:rect l="l" t="t" r="r" b="b"/>
            <a:pathLst>
              <a:path w="9150" h="10800">
                <a:moveTo>
                  <a:pt x="0" y="0"/>
                </a:moveTo>
                <a:lnTo>
                  <a:pt x="973" y="0"/>
                </a:lnTo>
                <a:lnTo>
                  <a:pt x="2191" y="0"/>
                </a:lnTo>
                <a:lnTo>
                  <a:pt x="3164" y="0"/>
                </a:lnTo>
                <a:lnTo>
                  <a:pt x="5986" y="0"/>
                </a:lnTo>
                <a:lnTo>
                  <a:pt x="6959" y="0"/>
                </a:lnTo>
                <a:lnTo>
                  <a:pt x="8177" y="0"/>
                </a:lnTo>
                <a:lnTo>
                  <a:pt x="9150" y="0"/>
                </a:lnTo>
                <a:lnTo>
                  <a:pt x="9150" y="10800"/>
                </a:lnTo>
                <a:lnTo>
                  <a:pt x="8177" y="10800"/>
                </a:lnTo>
                <a:lnTo>
                  <a:pt x="6959" y="10800"/>
                </a:lnTo>
                <a:lnTo>
                  <a:pt x="6466" y="10800"/>
                </a:lnTo>
                <a:lnTo>
                  <a:pt x="5986" y="10800"/>
                </a:lnTo>
                <a:lnTo>
                  <a:pt x="5493" y="10800"/>
                </a:lnTo>
                <a:lnTo>
                  <a:pt x="4275" y="10800"/>
                </a:lnTo>
                <a:lnTo>
                  <a:pt x="3302" y="10800"/>
                </a:lnTo>
                <a:lnTo>
                  <a:pt x="0" y="0"/>
                </a:lnTo>
                <a:close/>
              </a:path>
            </a:pathLst>
          </a:custGeom>
        </p:spPr>
      </p:pic>
      <p:sp>
        <p:nvSpPr>
          <p:cNvPr id="457" name="任意多边形 456"/>
          <p:cNvSpPr/>
          <p:nvPr/>
        </p:nvSpPr>
        <p:spPr>
          <a:xfrm>
            <a:off x="5917048" y="0"/>
            <a:ext cx="2643505" cy="6858000"/>
          </a:xfrm>
          <a:custGeom>
            <a:avLst/>
            <a:gdLst/>
            <a:ahLst/>
            <a:cxnLst>
              <a:cxn ang="3">
                <a:pos x="hc" y="t"/>
              </a:cxn>
              <a:cxn ang="cd2">
                <a:pos x="l" y="vc"/>
              </a:cxn>
              <a:cxn ang="cd4">
                <a:pos x="hc" y="b"/>
              </a:cxn>
              <a:cxn ang="0">
                <a:pos x="r" y="vc"/>
              </a:cxn>
            </a:cxnLst>
            <a:rect l="l" t="t" r="r" b="b"/>
            <a:pathLst>
              <a:path w="4164" h="10800">
                <a:moveTo>
                  <a:pt x="0" y="0"/>
                </a:moveTo>
                <a:lnTo>
                  <a:pt x="862" y="0"/>
                </a:lnTo>
                <a:lnTo>
                  <a:pt x="4164" y="10800"/>
                </a:lnTo>
                <a:lnTo>
                  <a:pt x="3302" y="10800"/>
                </a:lnTo>
                <a:lnTo>
                  <a:pt x="0" y="0"/>
                </a:lnTo>
                <a:close/>
              </a:path>
            </a:pathLst>
          </a:custGeom>
          <a:gradFill>
            <a:gsLst>
              <a:gs pos="0">
                <a:schemeClr val="accent1">
                  <a:lumMod val="50000"/>
                </a:schemeClr>
              </a:gs>
              <a:gs pos="100000">
                <a:schemeClr val="accent1">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66" name="任意多边形 465"/>
          <p:cNvSpPr/>
          <p:nvPr/>
        </p:nvSpPr>
        <p:spPr>
          <a:xfrm>
            <a:off x="7159899" y="5181600"/>
            <a:ext cx="747955" cy="1676400"/>
          </a:xfrm>
          <a:custGeom>
            <a:avLst/>
            <a:gdLst/>
            <a:ahLst/>
            <a:cxnLst>
              <a:cxn ang="3">
                <a:pos x="hc" y="t"/>
              </a:cxn>
              <a:cxn ang="cd2">
                <a:pos x="l" y="vc"/>
              </a:cxn>
              <a:cxn ang="cd4">
                <a:pos x="hc" y="b"/>
              </a:cxn>
              <a:cxn ang="0">
                <a:pos x="r" y="vc"/>
              </a:cxn>
            </a:cxnLst>
            <a:rect l="l" t="t" r="r" b="b"/>
            <a:pathLst>
              <a:path w="1178" h="2640">
                <a:moveTo>
                  <a:pt x="0" y="0"/>
                </a:moveTo>
                <a:lnTo>
                  <a:pt x="371" y="0"/>
                </a:lnTo>
                <a:lnTo>
                  <a:pt x="1178" y="2640"/>
                </a:lnTo>
                <a:lnTo>
                  <a:pt x="807" y="2640"/>
                </a:lnTo>
                <a:lnTo>
                  <a:pt x="0" y="0"/>
                </a:lnTo>
                <a:close/>
              </a:path>
            </a:pathLst>
          </a:custGeom>
          <a:solidFill>
            <a:srgbClr val="A2C3F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70" name="任意多边形 469"/>
          <p:cNvSpPr/>
          <p:nvPr/>
        </p:nvSpPr>
        <p:spPr>
          <a:xfrm>
            <a:off x="6573794" y="0"/>
            <a:ext cx="747955" cy="1676400"/>
          </a:xfrm>
          <a:custGeom>
            <a:avLst/>
            <a:gdLst/>
            <a:ahLst/>
            <a:cxnLst>
              <a:cxn ang="3">
                <a:pos x="hc" y="t"/>
              </a:cxn>
              <a:cxn ang="cd2">
                <a:pos x="l" y="vc"/>
              </a:cxn>
              <a:cxn ang="cd4">
                <a:pos x="hc" y="b"/>
              </a:cxn>
              <a:cxn ang="0">
                <a:pos x="r" y="vc"/>
              </a:cxn>
            </a:cxnLst>
            <a:rect l="l" t="t" r="r" b="b"/>
            <a:pathLst>
              <a:path w="1178" h="2640">
                <a:moveTo>
                  <a:pt x="0" y="0"/>
                </a:moveTo>
                <a:lnTo>
                  <a:pt x="371" y="0"/>
                </a:lnTo>
                <a:lnTo>
                  <a:pt x="1178" y="2640"/>
                </a:lnTo>
                <a:lnTo>
                  <a:pt x="807" y="2640"/>
                </a:lnTo>
                <a:lnTo>
                  <a:pt x="0" y="0"/>
                </a:lnTo>
                <a:close/>
              </a:path>
            </a:pathLst>
          </a:custGeom>
          <a:solidFill>
            <a:srgbClr val="C3D7F6"/>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73" name="文本框 472"/>
          <p:cNvSpPr txBox="1"/>
          <p:nvPr/>
        </p:nvSpPr>
        <p:spPr>
          <a:xfrm>
            <a:off x="854075" y="2080260"/>
            <a:ext cx="6264275" cy="2400300"/>
          </a:xfrm>
          <a:prstGeom prst="rect">
            <a:avLst/>
          </a:prstGeom>
          <a:noFill/>
        </p:spPr>
        <p:txBody>
          <a:bodyPr wrap="square" lIns="0" tIns="0" rIns="0" bIns="0" rtlCol="0">
            <a:spAutoFit/>
          </a:bodyPr>
          <a:lstStyle/>
          <a:p>
            <a:r>
              <a:rPr lang="en-US" altLang="zh-CN" sz="6000" b="1" spc="150" dirty="0">
                <a:gradFill>
                  <a:gsLst>
                    <a:gs pos="0">
                      <a:srgbClr val="2169D3"/>
                    </a:gs>
                    <a:gs pos="100000">
                      <a:srgbClr val="174A95"/>
                    </a:gs>
                  </a:gsLst>
                  <a:lin ang="15120000" scaled="0"/>
                </a:gradFill>
                <a:uFillTx/>
              </a:rPr>
              <a:t>2020</a:t>
            </a:r>
            <a:endParaRPr lang="en-US" altLang="zh-CN" sz="6000" b="1" spc="150" dirty="0">
              <a:gradFill>
                <a:gsLst>
                  <a:gs pos="0">
                    <a:srgbClr val="2169D3"/>
                  </a:gs>
                  <a:gs pos="100000">
                    <a:srgbClr val="174A95"/>
                  </a:gs>
                </a:gsLst>
                <a:lin ang="15120000" scaled="0"/>
              </a:gradFill>
              <a:uFillTx/>
            </a:endParaRPr>
          </a:p>
          <a:p>
            <a:r>
              <a:rPr lang="en-US" altLang="zh-CN" sz="4800" spc="150" dirty="0">
                <a:solidFill>
                  <a:schemeClr val="tx1">
                    <a:lumMod val="85000"/>
                    <a:lumOff val="15000"/>
                  </a:schemeClr>
                </a:solidFill>
                <a:uFillTx/>
              </a:rPr>
              <a:t>THE END</a:t>
            </a:r>
            <a:endParaRPr lang="en-US" altLang="zh-CN" sz="4800" spc="150" dirty="0">
              <a:solidFill>
                <a:schemeClr val="tx1">
                  <a:lumMod val="85000"/>
                  <a:lumOff val="15000"/>
                </a:schemeClr>
              </a:solidFill>
              <a:uFillTx/>
            </a:endParaRPr>
          </a:p>
          <a:p>
            <a:r>
              <a:rPr lang="en-US" altLang="zh-CN" sz="4800" spc="150" dirty="0">
                <a:solidFill>
                  <a:schemeClr val="tx1">
                    <a:lumMod val="85000"/>
                    <a:lumOff val="15000"/>
                  </a:schemeClr>
                </a:solidFill>
                <a:uFillTx/>
              </a:rPr>
              <a:t>THANK YOU</a:t>
            </a:r>
            <a:endParaRPr lang="en-US" altLang="zh-CN" sz="4800" spc="150" dirty="0">
              <a:solidFill>
                <a:schemeClr val="tx1">
                  <a:lumMod val="85000"/>
                  <a:lumOff val="15000"/>
                </a:schemeClr>
              </a:solidFill>
              <a:uFillTx/>
            </a:endParaRPr>
          </a:p>
        </p:txBody>
      </p:sp>
      <p:sp>
        <p:nvSpPr>
          <p:cNvPr id="474" name="任意多边形 473"/>
          <p:cNvSpPr/>
          <p:nvPr/>
        </p:nvSpPr>
        <p:spPr>
          <a:xfrm>
            <a:off x="7599045" y="4335780"/>
            <a:ext cx="1127760" cy="2527300"/>
          </a:xfrm>
          <a:custGeom>
            <a:avLst/>
            <a:gdLst/>
            <a:ahLst/>
            <a:cxnLst>
              <a:cxn ang="3">
                <a:pos x="hc" y="t"/>
              </a:cxn>
              <a:cxn ang="cd2">
                <a:pos x="l" y="vc"/>
              </a:cxn>
              <a:cxn ang="cd4">
                <a:pos x="hc" y="b"/>
              </a:cxn>
              <a:cxn ang="0">
                <a:pos x="r" y="vc"/>
              </a:cxn>
            </a:cxnLst>
            <a:rect l="l" t="t" r="r" b="b"/>
            <a:pathLst>
              <a:path w="1178" h="2640">
                <a:moveTo>
                  <a:pt x="0" y="0"/>
                </a:moveTo>
                <a:lnTo>
                  <a:pt x="371" y="0"/>
                </a:lnTo>
                <a:lnTo>
                  <a:pt x="1178" y="2640"/>
                </a:lnTo>
                <a:lnTo>
                  <a:pt x="807" y="264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80" name="矩形 479"/>
          <p:cNvSpPr/>
          <p:nvPr/>
        </p:nvSpPr>
        <p:spPr>
          <a:xfrm>
            <a:off x="873125" y="1473200"/>
            <a:ext cx="742950" cy="90000"/>
          </a:xfrm>
          <a:prstGeom prst="rect">
            <a:avLst/>
          </a:prstGeom>
          <a:solidFill>
            <a:srgbClr val="174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1145276" y="5317495"/>
            <a:ext cx="4127817" cy="408940"/>
            <a:chOff x="1670" y="6665"/>
            <a:chExt cx="6714" cy="644"/>
          </a:xfrm>
        </p:grpSpPr>
        <p:sp>
          <p:nvSpPr>
            <p:cNvPr id="13" name="圆角矩形 481"/>
            <p:cNvSpPr/>
            <p:nvPr/>
          </p:nvSpPr>
          <p:spPr>
            <a:xfrm>
              <a:off x="1670" y="6679"/>
              <a:ext cx="6714" cy="630"/>
            </a:xfrm>
            <a:prstGeom prst="roundRect">
              <a:avLst>
                <a:gd name="adj" fmla="val 50000"/>
              </a:avLst>
            </a:prstGeom>
            <a:gradFill>
              <a:gsLst>
                <a:gs pos="0">
                  <a:schemeClr val="accent1">
                    <a:lumMod val="50000"/>
                  </a:schemeClr>
                </a:gs>
                <a:gs pos="100000">
                  <a:schemeClr val="accent1">
                    <a:lumMod val="75000"/>
                  </a:schemeClr>
                </a:gs>
              </a:gsLst>
              <a:lin ang="49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964" y="6665"/>
              <a:ext cx="6140" cy="644"/>
            </a:xfrm>
            <a:prstGeom prst="roundRect">
              <a:avLst/>
            </a:prstGeom>
            <a:noFill/>
          </p:spPr>
          <p:txBody>
            <a:bodyPr wrap="square" rtlCol="0">
              <a:spAutoFit/>
            </a:bodyPr>
            <a:lstStyle/>
            <a:p>
              <a:r>
                <a:rPr lang="zh-CN" altLang="en-US" b="1" dirty="0">
                  <a:solidFill>
                    <a:schemeClr val="bg1"/>
                  </a:solidFill>
                </a:rPr>
                <a:t>主办单位：广东省地方金融监督局</a:t>
              </a:r>
              <a:endParaRPr lang="zh-CN" altLang="en-US" b="1" dirty="0">
                <a:solidFill>
                  <a:schemeClr val="bg1"/>
                </a:solidFill>
              </a:endParaRPr>
            </a:p>
          </p:txBody>
        </p:sp>
      </p:grpSp>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737584" y="1220827"/>
            <a:ext cx="5974761" cy="4782031"/>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0" name="矩形 479"/>
          <p:cNvSpPr/>
          <p:nvPr/>
        </p:nvSpPr>
        <p:spPr>
          <a:xfrm>
            <a:off x="9194165" y="2092960"/>
            <a:ext cx="742950"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endParaRPr lang="zh-CN" altLang="en-US"/>
          </a:p>
        </p:txBody>
      </p:sp>
      <p:sp>
        <p:nvSpPr>
          <p:cNvPr id="14" name="object 12"/>
          <p:cNvSpPr/>
          <p:nvPr/>
        </p:nvSpPr>
        <p:spPr>
          <a:xfrm>
            <a:off x="8222191" y="3116072"/>
            <a:ext cx="1019556" cy="269749"/>
          </a:xfrm>
          <a:prstGeom prst="rect">
            <a:avLst/>
          </a:prstGeom>
          <a:blipFill>
            <a:blip r:embed="rId1"/>
            <a:stretch>
              <a:fillRect/>
            </a:stretch>
          </a:blipFill>
          <a:ln w="12700">
            <a:miter lim="400000"/>
          </a:ln>
        </p:spPr>
        <p:txBody>
          <a:bodyPr lIns="0" tIns="0" rIns="0" bIns="0"/>
          <a:lstStyle/>
          <a:p>
            <a:pPr>
              <a:defRPr sz="1800" b="0">
                <a:solidFill>
                  <a:srgbClr val="000000"/>
                </a:solidFill>
                <a:latin typeface="等线" panose="02010600030101010101"/>
                <a:ea typeface="等线" panose="02010600030101010101"/>
                <a:cs typeface="等线" panose="02010600030101010101"/>
                <a:sym typeface="等线" panose="02010600030101010101"/>
              </a:defRPr>
            </a:pPr>
          </a:p>
        </p:txBody>
      </p:sp>
      <p:sp>
        <p:nvSpPr>
          <p:cNvPr id="15" name="文本框 2"/>
          <p:cNvSpPr txBox="1"/>
          <p:nvPr/>
        </p:nvSpPr>
        <p:spPr>
          <a:xfrm>
            <a:off x="746051" y="1345159"/>
            <a:ext cx="5974761" cy="4523105"/>
          </a:xfrm>
          <a:prstGeom prst="rect">
            <a:avLst/>
          </a:prstGeom>
          <a:ln w="12700">
            <a:miter lim="400000"/>
          </a:ln>
        </p:spPr>
        <p:txBody>
          <a:bodyPr wrap="square" lIns="45719" rIns="45719">
            <a:spAutoFit/>
          </a:bodyPr>
          <a:lstStyle/>
          <a:p>
            <a:pPr>
              <a:lnSpc>
                <a:spcPct val="150000"/>
              </a:lnSpc>
              <a:defRPr sz="14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sz="1600" b="1" dirty="0" err="1"/>
              <a:t>指导</a:t>
            </a:r>
            <a:r>
              <a:rPr sz="1600" b="1" dirty="0" err="1"/>
              <a:t>单位</a:t>
            </a:r>
            <a:endParaRPr sz="1600" b="1" dirty="0"/>
          </a:p>
          <a:p>
            <a:pPr>
              <a:lnSpc>
                <a:spcPct val="150000"/>
              </a:lnSpc>
              <a:defRPr sz="14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sz="1600" dirty="0" err="1"/>
              <a:t>广东省地方金融</a:t>
            </a:r>
            <a:r>
              <a:rPr lang="zh-CN" sz="1600" dirty="0" err="1"/>
              <a:t>监督</a:t>
            </a:r>
            <a:r>
              <a:rPr sz="1600" dirty="0" err="1"/>
              <a:t>监管局</a:t>
            </a:r>
            <a:r>
              <a:rPr lang="zh-CN" sz="1600" dirty="0" err="1"/>
              <a:t>、广东省政务服务数据管理局</a:t>
            </a:r>
            <a:endParaRPr lang="zh-CN" sz="1600" dirty="0" err="1"/>
          </a:p>
          <a:p>
            <a:pPr>
              <a:lnSpc>
                <a:spcPct val="150000"/>
              </a:lnSpc>
              <a:defRPr sz="14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sz="1600" dirty="0"/>
          </a:p>
          <a:p>
            <a:pPr>
              <a:lnSpc>
                <a:spcPct val="150000"/>
              </a:lnSpc>
              <a:defRPr sz="14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sz="1600" b="1" dirty="0" err="1"/>
              <a:t>合作单位</a:t>
            </a:r>
            <a:endParaRPr sz="1600" b="1" dirty="0"/>
          </a:p>
          <a:p>
            <a:pPr>
              <a:lnSpc>
                <a:spcPct val="150000"/>
              </a:lnSpc>
              <a:defRPr sz="14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sz="1600" dirty="0" err="1"/>
              <a:t>广东金融高新技术服务区发展促进局、金融壹账通智能科技有限公司、数字广东网络建设有限公司、广东股</a:t>
            </a:r>
            <a:r>
              <a:rPr lang="zh-CN" sz="1600" dirty="0" err="1"/>
              <a:t>权</a:t>
            </a:r>
            <a:r>
              <a:rPr sz="1600" dirty="0" err="1"/>
              <a:t>交易中心</a:t>
            </a:r>
            <a:endParaRPr sz="1600" dirty="0"/>
          </a:p>
          <a:p>
            <a:pPr>
              <a:lnSpc>
                <a:spcPct val="150000"/>
              </a:lnSpc>
              <a:defRPr sz="14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sz="1600" dirty="0"/>
          </a:p>
          <a:p>
            <a:pPr>
              <a:lnSpc>
                <a:spcPct val="150000"/>
              </a:lnSpc>
              <a:defRPr sz="14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sz="1600" b="1" dirty="0" err="1"/>
              <a:t>数据与技术支撑单位</a:t>
            </a:r>
            <a:endParaRPr sz="1600" b="1" dirty="0"/>
          </a:p>
          <a:p>
            <a:pPr>
              <a:lnSpc>
                <a:spcPct val="150000"/>
              </a:lnSpc>
              <a:defRPr sz="14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sz="1600" dirty="0" err="1"/>
              <a:t>政务云平台、政务大数据、公共支撑平台等</a:t>
            </a:r>
            <a:endParaRPr sz="1600" dirty="0"/>
          </a:p>
          <a:p>
            <a:pPr>
              <a:lnSpc>
                <a:spcPct val="150000"/>
              </a:lnSpc>
              <a:defRPr sz="14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sz="1600" dirty="0"/>
          </a:p>
          <a:p>
            <a:pPr>
              <a:lnSpc>
                <a:spcPct val="150000"/>
              </a:lnSpc>
              <a:defRPr sz="14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sz="1600" b="1" dirty="0" err="1"/>
              <a:t>面向群体</a:t>
            </a:r>
            <a:endParaRPr sz="1600" b="1" dirty="0"/>
          </a:p>
          <a:p>
            <a:pPr>
              <a:lnSpc>
                <a:spcPct val="150000"/>
              </a:lnSpc>
              <a:defRPr sz="14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sz="1600" dirty="0" err="1"/>
              <a:t>政府、全省企业、金融机构</a:t>
            </a:r>
            <a:endParaRPr sz="1600" dirty="0"/>
          </a:p>
        </p:txBody>
      </p:sp>
      <p:pic>
        <p:nvPicPr>
          <p:cNvPr id="19" name="图片 3" descr="图片 3"/>
          <p:cNvPicPr>
            <a:picLocks noChangeAspect="1"/>
          </p:cNvPicPr>
          <p:nvPr/>
        </p:nvPicPr>
        <p:blipFill>
          <a:blip r:embed="rId2"/>
          <a:srcRect/>
          <a:stretch>
            <a:fillRect/>
          </a:stretch>
        </p:blipFill>
        <p:spPr>
          <a:xfrm>
            <a:off x="7580686" y="1184023"/>
            <a:ext cx="3783334" cy="4842668"/>
          </a:xfrm>
          <a:prstGeom prst="rect">
            <a:avLst/>
          </a:prstGeom>
          <a:ln w="12700">
            <a:miter lim="400000"/>
            <a:headEnd/>
            <a:tailEnd/>
          </a:ln>
          <a:effectLst>
            <a:outerShdw blurRad="50800" dist="38100" dir="2700000" rotWithShape="0">
              <a:srgbClr val="000000">
                <a:alpha val="40000"/>
              </a:srgbClr>
            </a:outerShdw>
          </a:effectLst>
        </p:spPr>
      </p:pic>
      <p:cxnSp>
        <p:nvCxnSpPr>
          <p:cNvPr id="21" name="直接连接符 20"/>
          <p:cNvCxnSpPr/>
          <p:nvPr/>
        </p:nvCxnSpPr>
        <p:spPr>
          <a:xfrm>
            <a:off x="0" y="543983"/>
            <a:ext cx="1218204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1160145" y="367348"/>
            <a:ext cx="2242820" cy="368935"/>
          </a:xfrm>
          <a:prstGeom prst="rect">
            <a:avLst/>
          </a:prstGeom>
          <a:solidFill>
            <a:schemeClr val="bg1"/>
          </a:solidFill>
        </p:spPr>
        <p:txBody>
          <a:bodyPr wrap="square" lIns="0" tIns="0" rIns="0" bIns="0" rtlCol="0">
            <a:spAutoFit/>
          </a:bodyPr>
          <a:lstStyle/>
          <a:p>
            <a:pPr indent="0" algn="ctr">
              <a:buNone/>
            </a:pPr>
            <a:r>
              <a:rPr lang="zh-CN" altLang="en-US" sz="2400" b="1" spc="200" dirty="0">
                <a:solidFill>
                  <a:srgbClr val="174A95"/>
                </a:solidFill>
              </a:rPr>
              <a:t>背   景</a:t>
            </a:r>
            <a:endParaRPr lang="zh-CN" altLang="en-US" sz="2400" b="1" spc="200" dirty="0">
              <a:solidFill>
                <a:srgbClr val="174A95"/>
              </a:solidFill>
            </a:endParaRPr>
          </a:p>
        </p:txBody>
      </p:sp>
      <p:sp>
        <p:nvSpPr>
          <p:cNvPr id="24" name="文本框 23"/>
          <p:cNvSpPr txBox="1"/>
          <p:nvPr/>
        </p:nvSpPr>
        <p:spPr>
          <a:xfrm>
            <a:off x="9439275" y="383540"/>
            <a:ext cx="2188210" cy="337185"/>
          </a:xfrm>
          <a:prstGeom prst="rect">
            <a:avLst/>
          </a:prstGeom>
          <a:solidFill>
            <a:schemeClr val="bg1"/>
          </a:solidFill>
        </p:spPr>
        <p:txBody>
          <a:bodyPr wrap="square" lIns="91440" tIns="45720" rIns="91440" bIns="45720" rtlCol="0">
            <a:spAutoFit/>
          </a:bodyPr>
          <a:lstStyle/>
          <a:p>
            <a:pPr algn="ctr">
              <a:buClrTx/>
              <a:buSzTx/>
              <a:buFontTx/>
            </a:pPr>
            <a:r>
              <a:rPr lang="en-US" sz="1600" spc="300" dirty="0">
                <a:solidFill>
                  <a:schemeClr val="bg1">
                    <a:lumMod val="65000"/>
                  </a:schemeClr>
                </a:solidFill>
                <a:sym typeface="+mn-ea"/>
              </a:rPr>
              <a:t>Background</a:t>
            </a:r>
            <a:endParaRPr lang="en-US" sz="1600" spc="300" dirty="0">
              <a:solidFill>
                <a:schemeClr val="bg1">
                  <a:lumMod val="65000"/>
                </a:schemeClr>
              </a:solidFill>
              <a:sym typeface="+mn-ea"/>
            </a:endParaRPr>
          </a:p>
        </p:txBody>
      </p:sp>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0" y="552450"/>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1160144" y="367348"/>
            <a:ext cx="3965787" cy="369332"/>
          </a:xfrm>
          <a:prstGeom prst="rect">
            <a:avLst/>
          </a:prstGeom>
          <a:solidFill>
            <a:schemeClr val="bg1"/>
          </a:solidFill>
        </p:spPr>
        <p:txBody>
          <a:bodyPr wrap="square" lIns="0" tIns="0" rIns="0" bIns="0" rtlCol="0">
            <a:spAutoFit/>
          </a:bodyPr>
          <a:lstStyle/>
          <a:p>
            <a:pPr algn="ctr"/>
            <a:r>
              <a:rPr lang="zh-CN" altLang="zh-CN" sz="2400" b="1" spc="200" dirty="0">
                <a:solidFill>
                  <a:srgbClr val="174A95"/>
                </a:solidFill>
                <a:sym typeface="+mn-ea"/>
              </a:rPr>
              <a:t>广东省中小融平台正式上线</a:t>
            </a:r>
            <a:endParaRPr lang="zh-CN" altLang="zh-CN" sz="2400" b="1" spc="200" dirty="0">
              <a:solidFill>
                <a:srgbClr val="174A95"/>
              </a:solidFill>
            </a:endParaRPr>
          </a:p>
        </p:txBody>
      </p:sp>
      <p:sp>
        <p:nvSpPr>
          <p:cNvPr id="13" name="文本框 12"/>
          <p:cNvSpPr txBox="1"/>
          <p:nvPr/>
        </p:nvSpPr>
        <p:spPr>
          <a:xfrm>
            <a:off x="9643533" y="383540"/>
            <a:ext cx="1692489" cy="338554"/>
          </a:xfrm>
          <a:prstGeom prst="rect">
            <a:avLst/>
          </a:prstGeom>
          <a:solidFill>
            <a:schemeClr val="bg1"/>
          </a:solidFill>
        </p:spPr>
        <p:txBody>
          <a:bodyPr wrap="square" lIns="91440" tIns="45720" rIns="91440" bIns="45720" rtlCol="0">
            <a:spAutoFit/>
          </a:bodyPr>
          <a:lstStyle/>
          <a:p>
            <a:pPr algn="ctr">
              <a:buClrTx/>
              <a:buSzTx/>
              <a:buFontTx/>
            </a:pPr>
            <a:r>
              <a:rPr lang="en-US" sz="1600" spc="300" dirty="0">
                <a:solidFill>
                  <a:schemeClr val="bg1">
                    <a:lumMod val="65000"/>
                  </a:schemeClr>
                </a:solidFill>
                <a:sym typeface="+mn-ea"/>
              </a:rPr>
              <a:t>Go online</a:t>
            </a:r>
            <a:endParaRPr lang="en-US" sz="1600" spc="300" dirty="0">
              <a:solidFill>
                <a:schemeClr val="bg1">
                  <a:lumMod val="65000"/>
                </a:schemeClr>
              </a:solidFill>
              <a:sym typeface="+mn-ea"/>
            </a:endParaRPr>
          </a:p>
        </p:txBody>
      </p:sp>
      <p:sp>
        <p:nvSpPr>
          <p:cNvPr id="23" name="object 12"/>
          <p:cNvSpPr/>
          <p:nvPr/>
        </p:nvSpPr>
        <p:spPr>
          <a:xfrm>
            <a:off x="5125931" y="4370832"/>
            <a:ext cx="1019556" cy="269749"/>
          </a:xfrm>
          <a:prstGeom prst="rect">
            <a:avLst/>
          </a:prstGeom>
          <a:blipFill>
            <a:blip r:embed="rId1"/>
            <a:stretch>
              <a:fillRect/>
            </a:stretch>
          </a:blipFill>
          <a:ln w="12700">
            <a:miter lim="400000"/>
          </a:ln>
        </p:spPr>
        <p:txBody>
          <a:bodyPr lIns="0" tIns="0" rIns="0" bIns="0"/>
          <a:lstStyle/>
          <a:p>
            <a:pPr>
              <a:defRPr sz="1800" b="0">
                <a:solidFill>
                  <a:srgbClr val="000000"/>
                </a:solidFill>
                <a:latin typeface="等线" panose="02010600030101010101"/>
                <a:ea typeface="等线" panose="02010600030101010101"/>
                <a:cs typeface="等线" panose="02010600030101010101"/>
                <a:sym typeface="等线" panose="02010600030101010101"/>
              </a:defRPr>
            </a:pPr>
            <a:endParaRPr sz="2300"/>
          </a:p>
        </p:txBody>
      </p:sp>
      <p:pic>
        <p:nvPicPr>
          <p:cNvPr id="24" name="图片 23"/>
          <p:cNvPicPr>
            <a:picLocks noChangeAspect="1"/>
          </p:cNvPicPr>
          <p:nvPr/>
        </p:nvPicPr>
        <p:blipFill>
          <a:blip r:embed="rId2">
            <a:lum bright="6000"/>
          </a:blip>
          <a:srcRect t="-112"/>
          <a:stretch>
            <a:fillRect/>
          </a:stretch>
        </p:blipFill>
        <p:spPr>
          <a:xfrm>
            <a:off x="4160520" y="1762760"/>
            <a:ext cx="3926952" cy="2160000"/>
          </a:xfrm>
          <a:prstGeom prst="rect">
            <a:avLst/>
          </a:prstGeom>
          <a:effectLst>
            <a:outerShdw blurRad="50800" dist="38100" dir="2700000" algn="tl" rotWithShape="0">
              <a:prstClr val="black">
                <a:alpha val="40000"/>
              </a:prstClr>
            </a:outerShdw>
          </a:effectLst>
        </p:spPr>
      </p:pic>
      <p:sp>
        <p:nvSpPr>
          <p:cNvPr id="25" name="文本框 24"/>
          <p:cNvSpPr txBox="1"/>
          <p:nvPr/>
        </p:nvSpPr>
        <p:spPr>
          <a:xfrm>
            <a:off x="165100" y="4370705"/>
            <a:ext cx="11911965" cy="1198880"/>
          </a:xfrm>
          <a:prstGeom prst="rect">
            <a:avLst/>
          </a:prstGeom>
          <a:noFill/>
          <a:ln w="9525">
            <a:noFill/>
          </a:ln>
        </p:spPr>
        <p:txBody>
          <a:bodyPr wrap="square">
            <a:spAutoFit/>
          </a:bodyPr>
          <a:lstStyle/>
          <a:p>
            <a:pPr>
              <a:lnSpc>
                <a:spcPct val="150000"/>
              </a:lnSpc>
            </a:pPr>
            <a:r>
              <a:rPr lang="en-US" sz="1600">
                <a:latin typeface="微软雅黑" panose="020B0503020204020204" pitchFamily="34" charset="-122"/>
                <a:ea typeface="微软雅黑" panose="020B0503020204020204" pitchFamily="34" charset="-122"/>
                <a:cs typeface="微软雅黑" panose="020B0503020204020204" pitchFamily="34" charset="-122"/>
              </a:rPr>
              <a:t>2020</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年</a:t>
            </a:r>
            <a:r>
              <a:rPr lang="en-US" sz="1600">
                <a:latin typeface="微软雅黑" panose="020B0503020204020204" pitchFamily="34" charset="-122"/>
                <a:ea typeface="微软雅黑" panose="020B0503020204020204" pitchFamily="34" charset="-122"/>
                <a:cs typeface="微软雅黑" panose="020B0503020204020204" pitchFamily="34" charset="-122"/>
              </a:rPr>
              <a:t>1</a:t>
            </a:r>
            <a:r>
              <a:rPr lang="zh-CN" sz="1600">
                <a:latin typeface="微软雅黑" panose="020B0503020204020204" pitchFamily="34" charset="-122"/>
                <a:ea typeface="微软雅黑" panose="020B0503020204020204" pitchFamily="34" charset="-122"/>
                <a:cs typeface="微软雅黑" panose="020B0503020204020204" pitchFamily="34" charset="-122"/>
              </a:rPr>
              <a:t>月</a:t>
            </a:r>
            <a:r>
              <a:rPr lang="en-US" sz="1600">
                <a:latin typeface="微软雅黑" panose="020B0503020204020204" pitchFamily="34" charset="-122"/>
                <a:ea typeface="微软雅黑" panose="020B0503020204020204" pitchFamily="34" charset="-122"/>
                <a:cs typeface="微软雅黑" panose="020B0503020204020204" pitchFamily="34" charset="-122"/>
              </a:rPr>
              <a:t>2</a:t>
            </a:r>
            <a:r>
              <a:rPr lang="zh-CN" sz="1600">
                <a:latin typeface="微软雅黑" panose="020B0503020204020204" pitchFamily="34" charset="-122"/>
                <a:ea typeface="微软雅黑" panose="020B0503020204020204" pitchFamily="34" charset="-122"/>
                <a:cs typeface="微软雅黑" panose="020B0503020204020204" pitchFamily="34" charset="-122"/>
              </a:rPr>
              <a:t>日广东省中小融平台正式上线发布，由马省长亲自启动，现场完成首笔基于区块链的线上无抵押融资授信，首笔知识产权融资授信（东莞珂洛赫慕电子材料科技有限公司）；</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相关新闻在当天晚间的中央电视台经济频道经济新闻联播及人民日报、南方日报、省内电视媒体等播放报道。</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6" name="图片 25"/>
          <p:cNvPicPr preferRelativeResize="0">
            <a:picLocks noChangeAspect="1"/>
          </p:cNvPicPr>
          <p:nvPr/>
        </p:nvPicPr>
        <p:blipFill>
          <a:blip r:embed="rId3"/>
          <a:stretch>
            <a:fillRect/>
          </a:stretch>
        </p:blipFill>
        <p:spPr>
          <a:xfrm>
            <a:off x="127000" y="1762760"/>
            <a:ext cx="3884609" cy="2160000"/>
          </a:xfrm>
          <a:prstGeom prst="rect">
            <a:avLst/>
          </a:prstGeom>
          <a:noFill/>
          <a:ln w="9525">
            <a:noFill/>
          </a:ln>
          <a:effectLst>
            <a:outerShdw blurRad="50800" dist="38100" dir="2700000" algn="tl" rotWithShape="0">
              <a:prstClr val="black">
                <a:alpha val="40000"/>
              </a:prstClr>
            </a:outerShdw>
          </a:effectLst>
        </p:spPr>
      </p:pic>
      <p:pic>
        <p:nvPicPr>
          <p:cNvPr id="27" name="图片 -2147482619"/>
          <p:cNvPicPr preferRelativeResize="0">
            <a:picLocks noChangeAspect="1"/>
          </p:cNvPicPr>
          <p:nvPr/>
        </p:nvPicPr>
        <p:blipFill>
          <a:blip r:embed="rId4"/>
          <a:stretch>
            <a:fillRect/>
          </a:stretch>
        </p:blipFill>
        <p:spPr>
          <a:xfrm>
            <a:off x="8250555" y="1762443"/>
            <a:ext cx="3846194" cy="2160000"/>
          </a:xfrm>
          <a:prstGeom prst="rect">
            <a:avLst/>
          </a:prstGeom>
          <a:noFill/>
          <a:ln w="9525">
            <a:noFill/>
          </a:ln>
          <a:effectLst>
            <a:outerShdw blurRad="50800" dist="38100" dir="2700000" algn="tl" rotWithShape="0">
              <a:prstClr val="black">
                <a:alpha val="40000"/>
              </a:prstClr>
            </a:outerShdw>
          </a:effectLst>
        </p:spPr>
      </p:pic>
    </p:spTree>
    <p:custDataLst>
      <p:tags r:id="rId5"/>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194733" y="853479"/>
            <a:ext cx="11827934" cy="580977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8" name="直接连接符 27"/>
          <p:cNvCxnSpPr/>
          <p:nvPr/>
        </p:nvCxnSpPr>
        <p:spPr>
          <a:xfrm>
            <a:off x="0" y="543983"/>
            <a:ext cx="1218204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1160145" y="358881"/>
            <a:ext cx="2242820" cy="368935"/>
          </a:xfrm>
          <a:prstGeom prst="rect">
            <a:avLst/>
          </a:prstGeom>
          <a:solidFill>
            <a:schemeClr val="bg1"/>
          </a:solidFill>
        </p:spPr>
        <p:txBody>
          <a:bodyPr wrap="square" lIns="0" tIns="0" rIns="0" bIns="0" rtlCol="0">
            <a:spAutoFit/>
          </a:bodyPr>
          <a:lstStyle/>
          <a:p>
            <a:pPr indent="0" algn="ctr">
              <a:buNone/>
            </a:pPr>
            <a:r>
              <a:rPr lang="zh-CN" altLang="en-US" sz="2400" b="1" spc="200" dirty="0">
                <a:solidFill>
                  <a:srgbClr val="174A95"/>
                </a:solidFill>
              </a:rPr>
              <a:t>背   景</a:t>
            </a:r>
            <a:endParaRPr lang="zh-CN" altLang="en-US" sz="2400" b="1" spc="200" dirty="0">
              <a:solidFill>
                <a:srgbClr val="174A95"/>
              </a:solidFill>
            </a:endParaRPr>
          </a:p>
        </p:txBody>
      </p:sp>
      <p:sp>
        <p:nvSpPr>
          <p:cNvPr id="13" name="文本框 12"/>
          <p:cNvSpPr txBox="1"/>
          <p:nvPr/>
        </p:nvSpPr>
        <p:spPr>
          <a:xfrm>
            <a:off x="9439275" y="383540"/>
            <a:ext cx="2188210" cy="337185"/>
          </a:xfrm>
          <a:prstGeom prst="rect">
            <a:avLst/>
          </a:prstGeom>
          <a:solidFill>
            <a:schemeClr val="bg1"/>
          </a:solidFill>
        </p:spPr>
        <p:txBody>
          <a:bodyPr wrap="square" lIns="91440" tIns="45720" rIns="91440" bIns="45720" rtlCol="0">
            <a:spAutoFit/>
          </a:bodyPr>
          <a:lstStyle/>
          <a:p>
            <a:pPr algn="ctr">
              <a:buClrTx/>
              <a:buSzTx/>
              <a:buFontTx/>
            </a:pPr>
            <a:r>
              <a:rPr lang="en-US" sz="1600" spc="300" dirty="0">
                <a:solidFill>
                  <a:schemeClr val="bg1">
                    <a:lumMod val="65000"/>
                  </a:schemeClr>
                </a:solidFill>
                <a:sym typeface="+mn-ea"/>
              </a:rPr>
              <a:t>Background</a:t>
            </a:r>
            <a:endParaRPr lang="en-US" sz="1600" spc="300" dirty="0">
              <a:solidFill>
                <a:schemeClr val="bg1">
                  <a:lumMod val="65000"/>
                </a:schemeClr>
              </a:solidFill>
              <a:sym typeface="+mn-ea"/>
            </a:endParaRPr>
          </a:p>
        </p:txBody>
      </p:sp>
      <p:sp>
        <p:nvSpPr>
          <p:cNvPr id="12" name="object 12"/>
          <p:cNvSpPr/>
          <p:nvPr/>
        </p:nvSpPr>
        <p:spPr>
          <a:xfrm>
            <a:off x="8222191" y="3013202"/>
            <a:ext cx="1019556" cy="269749"/>
          </a:xfrm>
          <a:prstGeom prst="rect">
            <a:avLst/>
          </a:prstGeom>
          <a:blipFill>
            <a:blip r:embed="rId1"/>
            <a:stretch>
              <a:fillRect/>
            </a:stretch>
          </a:blipFill>
          <a:ln w="12700">
            <a:miter lim="400000"/>
          </a:ln>
        </p:spPr>
        <p:txBody>
          <a:bodyPr lIns="0" tIns="0" rIns="0" bIns="0"/>
          <a:lstStyle/>
          <a:p>
            <a:pPr>
              <a:defRPr sz="1800" b="0">
                <a:solidFill>
                  <a:srgbClr val="000000"/>
                </a:solidFill>
                <a:latin typeface="等线" panose="02010600030101010101"/>
                <a:ea typeface="等线" panose="02010600030101010101"/>
                <a:cs typeface="等线" panose="02010600030101010101"/>
                <a:sym typeface="等线" panose="02010600030101010101"/>
              </a:defRPr>
            </a:pPr>
            <a:endParaRPr sz="2300"/>
          </a:p>
        </p:txBody>
      </p:sp>
      <p:cxnSp>
        <p:nvCxnSpPr>
          <p:cNvPr id="16" name="直接箭头连接符 15"/>
          <p:cNvCxnSpPr/>
          <p:nvPr/>
        </p:nvCxnSpPr>
        <p:spPr>
          <a:xfrm flipV="1">
            <a:off x="694456" y="1451176"/>
            <a:ext cx="11208373" cy="5715"/>
          </a:xfrm>
          <a:prstGeom prst="straightConnector1">
            <a:avLst/>
          </a:prstGeom>
          <a:ln w="5715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7" name="图片 16"/>
          <p:cNvPicPr>
            <a:picLocks noChangeAspect="1"/>
          </p:cNvPicPr>
          <p:nvPr/>
        </p:nvPicPr>
        <p:blipFill rotWithShape="1">
          <a:blip r:embed="rId2" cstate="email"/>
          <a:srcRect/>
          <a:stretch>
            <a:fillRect/>
          </a:stretch>
        </p:blipFill>
        <p:spPr>
          <a:xfrm>
            <a:off x="4918897" y="1939509"/>
            <a:ext cx="2016280" cy="1390695"/>
          </a:xfrm>
          <a:prstGeom prst="rect">
            <a:avLst/>
          </a:prstGeom>
          <a:effectLst>
            <a:outerShdw blurRad="50800" dist="38100" dir="2700000" algn="tl" rotWithShape="0">
              <a:prstClr val="black">
                <a:alpha val="40000"/>
              </a:prstClr>
            </a:outerShdw>
          </a:effectLst>
        </p:spPr>
      </p:pic>
      <p:pic>
        <p:nvPicPr>
          <p:cNvPr id="20" name="图片 19"/>
          <p:cNvPicPr>
            <a:picLocks noChangeAspect="1"/>
          </p:cNvPicPr>
          <p:nvPr/>
        </p:nvPicPr>
        <p:blipFill rotWithShape="1">
          <a:blip r:embed="rId3" cstate="email"/>
          <a:srcRect/>
          <a:stretch>
            <a:fillRect/>
          </a:stretch>
        </p:blipFill>
        <p:spPr>
          <a:xfrm>
            <a:off x="7344012" y="1969484"/>
            <a:ext cx="1980244" cy="1281130"/>
          </a:xfrm>
          <a:prstGeom prst="rect">
            <a:avLst/>
          </a:prstGeom>
          <a:effectLst>
            <a:outerShdw blurRad="50800" dist="38100" dir="2700000" algn="tl" rotWithShape="0">
              <a:prstClr val="black">
                <a:alpha val="40000"/>
              </a:prstClr>
            </a:outerShdw>
          </a:effectLst>
        </p:spPr>
      </p:pic>
      <p:sp>
        <p:nvSpPr>
          <p:cNvPr id="21" name="标题 1"/>
          <p:cNvSpPr txBox="1"/>
          <p:nvPr/>
        </p:nvSpPr>
        <p:spPr>
          <a:xfrm>
            <a:off x="273490" y="3367874"/>
            <a:ext cx="2255437" cy="1146374"/>
          </a:xfrm>
          <a:prstGeom prst="rect">
            <a:avLst/>
          </a:prstGeom>
        </p:spPr>
        <p:txBody>
          <a:bodyPr/>
          <a:lstStyle>
            <a:lvl1pPr algn="ctr" defTabSz="1088390" rtl="0" eaLnBrk="1" latinLnBrk="0" hangingPunct="1">
              <a:spcBef>
                <a:spcPct val="0"/>
              </a:spcBef>
              <a:buNone/>
              <a:defRPr sz="5200" kern="1200">
                <a:solidFill>
                  <a:schemeClr val="tx1"/>
                </a:solidFill>
                <a:latin typeface="+mj-lt"/>
                <a:ea typeface="+mj-ea"/>
                <a:cs typeface="+mj-cs"/>
              </a:defRPr>
            </a:lvl1pPr>
          </a:lstStyle>
          <a:p>
            <a:pPr algn="l">
              <a:lnSpc>
                <a:spcPts val="2200"/>
              </a:lnSpc>
            </a:pPr>
            <a:r>
              <a:rPr lang="zh-CN" altLang="en-US" sz="1600" dirty="0">
                <a:latin typeface="微软雅黑" panose="020B0503020204020204" pitchFamily="34" charset="-122"/>
                <a:ea typeface="微软雅黑" panose="020B0503020204020204" pitchFamily="34" charset="-122"/>
                <a:cs typeface="+mn-ea"/>
                <a:sym typeface="+mn-lt"/>
              </a:rPr>
              <a:t>逯峰副秘书长组织金融机构及企业召开座谈会</a:t>
            </a:r>
            <a:r>
              <a:rPr lang="en-US" altLang="zh-CN" sz="1600" dirty="0">
                <a:latin typeface="微软雅黑" panose="020B0503020204020204" pitchFamily="34" charset="-122"/>
                <a:ea typeface="微软雅黑" panose="020B0503020204020204" pitchFamily="34" charset="-122"/>
                <a:cs typeface="+mn-ea"/>
                <a:sym typeface="+mn-lt"/>
              </a:rPr>
              <a:t>,</a:t>
            </a:r>
            <a:r>
              <a:rPr lang="zh-CN" altLang="en-US" sz="1600" dirty="0">
                <a:latin typeface="微软雅黑" panose="020B0503020204020204" pitchFamily="34" charset="-122"/>
                <a:ea typeface="微软雅黑" panose="020B0503020204020204" pitchFamily="34" charset="-122"/>
                <a:cs typeface="+mn-ea"/>
                <a:sym typeface="+mn-lt"/>
              </a:rPr>
              <a:t>就中小融平台建设方向及必要性进行调研。</a:t>
            </a:r>
            <a:endParaRPr lang="zh-CN" altLang="en-US" sz="1600" dirty="0">
              <a:latin typeface="微软雅黑" panose="020B0503020204020204" pitchFamily="34" charset="-122"/>
              <a:ea typeface="微软雅黑" panose="020B0503020204020204" pitchFamily="34" charset="-122"/>
              <a:cs typeface="+mn-ea"/>
              <a:sym typeface="+mn-lt"/>
            </a:endParaRPr>
          </a:p>
        </p:txBody>
      </p:sp>
      <p:sp>
        <p:nvSpPr>
          <p:cNvPr id="23" name="标题 1"/>
          <p:cNvSpPr txBox="1"/>
          <p:nvPr/>
        </p:nvSpPr>
        <p:spPr>
          <a:xfrm>
            <a:off x="2655351" y="1871859"/>
            <a:ext cx="1964775" cy="4037873"/>
          </a:xfrm>
          <a:prstGeom prst="rect">
            <a:avLst/>
          </a:prstGeom>
        </p:spPr>
        <p:txBody>
          <a:bodyPr/>
          <a:lstStyle>
            <a:lvl1pPr algn="ctr" defTabSz="1088390" rtl="0" eaLnBrk="1" latinLnBrk="0" hangingPunct="1">
              <a:spcBef>
                <a:spcPct val="0"/>
              </a:spcBef>
              <a:buNone/>
              <a:defRPr sz="5200" kern="1200">
                <a:solidFill>
                  <a:schemeClr val="tx1"/>
                </a:solidFill>
                <a:latin typeface="+mj-lt"/>
                <a:ea typeface="+mj-ea"/>
                <a:cs typeface="+mj-cs"/>
              </a:defRPr>
            </a:lvl1pPr>
          </a:lstStyle>
          <a:p>
            <a:pPr algn="l">
              <a:lnSpc>
                <a:spcPts val="2200"/>
              </a:lnSpc>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lt"/>
              </a:rPr>
              <a:t>省长马兴瑞组织召开十三届省政府</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lt"/>
              </a:rPr>
              <a:t>53</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lt"/>
              </a:rPr>
              <a:t>次常务会议。</a:t>
            </a:r>
            <a:r>
              <a:rPr lang="zh-CN" altLang="en-US" sz="1600" dirty="0">
                <a:latin typeface="微软雅黑" panose="020B0503020204020204" pitchFamily="34" charset="-122"/>
                <a:ea typeface="微软雅黑" panose="020B0503020204020204" pitchFamily="34" charset="-122"/>
                <a:cs typeface="+mn-ea"/>
                <a:sym typeface="+mn-lt"/>
              </a:rPr>
              <a:t>会议审议通过</a:t>
            </a:r>
            <a:r>
              <a:rPr lang="en-US" altLang="zh-CN" sz="1600" dirty="0">
                <a:latin typeface="微软雅黑" panose="020B0503020204020204" pitchFamily="34" charset="-122"/>
                <a:ea typeface="微软雅黑" panose="020B0503020204020204" pitchFamily="34" charset="-122"/>
                <a:cs typeface="+mn-ea"/>
                <a:sym typeface="+mn-lt"/>
              </a:rPr>
              <a:t>《</a:t>
            </a:r>
            <a:r>
              <a:rPr lang="zh-CN" altLang="en-US" sz="1600" dirty="0">
                <a:latin typeface="微软雅黑" panose="020B0503020204020204" pitchFamily="34" charset="-122"/>
                <a:ea typeface="微软雅黑" panose="020B0503020204020204" pitchFamily="34" charset="-122"/>
                <a:cs typeface="+mn-ea"/>
                <a:sym typeface="+mn-lt"/>
              </a:rPr>
              <a:t>广东省支持中小企业融资的若干政策措施</a:t>
            </a:r>
            <a:r>
              <a:rPr lang="en-US" altLang="zh-CN" sz="1600" dirty="0">
                <a:latin typeface="微软雅黑" panose="020B0503020204020204" pitchFamily="34" charset="-122"/>
                <a:ea typeface="微软雅黑" panose="020B0503020204020204" pitchFamily="34" charset="-122"/>
                <a:cs typeface="+mn-ea"/>
                <a:sym typeface="+mn-lt"/>
              </a:rPr>
              <a:t>》</a:t>
            </a:r>
            <a:r>
              <a:rPr lang="zh-CN" altLang="en-US" sz="1600" dirty="0">
                <a:latin typeface="微软雅黑" panose="020B0503020204020204" pitchFamily="34" charset="-122"/>
                <a:ea typeface="微软雅黑" panose="020B0503020204020204" pitchFamily="34" charset="-122"/>
                <a:cs typeface="+mn-ea"/>
                <a:sym typeface="+mn-lt"/>
              </a:rPr>
              <a:t>（下称</a:t>
            </a:r>
            <a:r>
              <a:rPr lang="en-US" altLang="zh-CN" sz="1600" dirty="0">
                <a:latin typeface="微软雅黑" panose="020B0503020204020204" pitchFamily="34" charset="-122"/>
                <a:ea typeface="微软雅黑" panose="020B0503020204020204" pitchFamily="34" charset="-122"/>
                <a:cs typeface="+mn-ea"/>
                <a:sym typeface="+mn-lt"/>
              </a:rPr>
              <a:t>《</a:t>
            </a:r>
            <a:r>
              <a:rPr lang="zh-CN" altLang="en-US" sz="1600" dirty="0">
                <a:latin typeface="微软雅黑" panose="020B0503020204020204" pitchFamily="34" charset="-122"/>
                <a:ea typeface="微软雅黑" panose="020B0503020204020204" pitchFamily="34" charset="-122"/>
                <a:cs typeface="+mn-ea"/>
                <a:sym typeface="+mn-lt"/>
              </a:rPr>
              <a:t>若干政策措施</a:t>
            </a:r>
            <a:r>
              <a:rPr lang="en-US" altLang="zh-CN" sz="1600" dirty="0">
                <a:latin typeface="微软雅黑" panose="020B0503020204020204" pitchFamily="34" charset="-122"/>
                <a:ea typeface="微软雅黑" panose="020B0503020204020204" pitchFamily="34" charset="-122"/>
                <a:cs typeface="+mn-ea"/>
                <a:sym typeface="+mn-lt"/>
              </a:rPr>
              <a:t>》</a:t>
            </a:r>
            <a:r>
              <a:rPr lang="zh-CN" altLang="en-US" sz="1600" dirty="0">
                <a:latin typeface="微软雅黑" panose="020B0503020204020204" pitchFamily="34" charset="-122"/>
                <a:ea typeface="微软雅黑" panose="020B0503020204020204" pitchFamily="34" charset="-122"/>
                <a:cs typeface="+mn-ea"/>
                <a:sym typeface="+mn-lt"/>
              </a:rPr>
              <a:t>），正式文件由省地方金融监管局、省工业和信息化厅、人民银行广州分行、广东银保监局、广东证监局联合印发。</a:t>
            </a:r>
            <a:endParaRPr lang="zh-CN" altLang="en-US" sz="1600" dirty="0">
              <a:latin typeface="微软雅黑" panose="020B0503020204020204" pitchFamily="34" charset="-122"/>
              <a:ea typeface="微软雅黑" panose="020B0503020204020204" pitchFamily="34" charset="-122"/>
              <a:cs typeface="+mn-ea"/>
              <a:sym typeface="+mn-lt"/>
            </a:endParaRPr>
          </a:p>
          <a:p>
            <a:pPr algn="l">
              <a:lnSpc>
                <a:spcPts val="2200"/>
              </a:lnSpc>
            </a:pPr>
            <a:endPar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24" name="标题 1"/>
          <p:cNvSpPr txBox="1"/>
          <p:nvPr/>
        </p:nvSpPr>
        <p:spPr>
          <a:xfrm>
            <a:off x="4887708" y="3459132"/>
            <a:ext cx="2039549" cy="3130682"/>
          </a:xfrm>
          <a:prstGeom prst="rect">
            <a:avLst/>
          </a:prstGeom>
        </p:spPr>
        <p:txBody>
          <a:bodyPr/>
          <a:lstStyle>
            <a:lvl1pPr algn="ctr" defTabSz="1088390" rtl="0" eaLnBrk="1" latinLnBrk="0" hangingPunct="1">
              <a:spcBef>
                <a:spcPct val="0"/>
              </a:spcBef>
              <a:buNone/>
              <a:defRPr sz="5200" kern="1200">
                <a:solidFill>
                  <a:schemeClr val="tx1"/>
                </a:solidFill>
                <a:latin typeface="+mj-lt"/>
                <a:ea typeface="+mj-ea"/>
                <a:cs typeface="+mj-cs"/>
              </a:defRPr>
            </a:lvl1pPr>
          </a:lstStyle>
          <a:p>
            <a:pPr algn="l">
              <a:lnSpc>
                <a:spcPts val="2200"/>
              </a:lnSpc>
            </a:pPr>
            <a:r>
              <a:rPr lang="zh-CN" altLang="en-US" sz="1600" dirty="0">
                <a:latin typeface="微软雅黑" panose="020B0503020204020204" pitchFamily="34" charset="-122"/>
                <a:ea typeface="微软雅黑" panose="020B0503020204020204" pitchFamily="34" charset="-122"/>
                <a:cs typeface="+mn-ea"/>
                <a:sym typeface="+mn-lt"/>
              </a:rPr>
              <a:t>广东省政府召开新闻发布会，就</a:t>
            </a:r>
            <a:r>
              <a:rPr lang="en-US" altLang="zh-CN" sz="1600" dirty="0">
                <a:latin typeface="微软雅黑" panose="020B0503020204020204" pitchFamily="34" charset="-122"/>
                <a:ea typeface="微软雅黑" panose="020B0503020204020204" pitchFamily="34" charset="-122"/>
                <a:cs typeface="+mn-ea"/>
                <a:sym typeface="+mn-lt"/>
              </a:rPr>
              <a:t>《</a:t>
            </a:r>
            <a:r>
              <a:rPr lang="zh-CN" altLang="en-US" sz="1600" dirty="0">
                <a:latin typeface="微软雅黑" panose="020B0503020204020204" pitchFamily="34" charset="-122"/>
                <a:ea typeface="微软雅黑" panose="020B0503020204020204" pitchFamily="34" charset="-122"/>
                <a:cs typeface="+mn-ea"/>
                <a:sym typeface="+mn-lt"/>
              </a:rPr>
              <a:t>广东省支持中小企业融资的若干政策措施</a:t>
            </a:r>
            <a:r>
              <a:rPr lang="en-US" altLang="zh-CN" sz="1600" dirty="0">
                <a:latin typeface="微软雅黑" panose="020B0503020204020204" pitchFamily="34" charset="-122"/>
                <a:ea typeface="微软雅黑" panose="020B0503020204020204" pitchFamily="34" charset="-122"/>
                <a:cs typeface="+mn-ea"/>
                <a:sym typeface="+mn-lt"/>
              </a:rPr>
              <a:t>》</a:t>
            </a:r>
            <a:r>
              <a:rPr lang="zh-CN" altLang="en-US" sz="1600" dirty="0">
                <a:latin typeface="微软雅黑" panose="020B0503020204020204" pitchFamily="34" charset="-122"/>
                <a:ea typeface="微软雅黑" panose="020B0503020204020204" pitchFamily="34" charset="-122"/>
                <a:cs typeface="+mn-ea"/>
                <a:sym typeface="+mn-lt"/>
              </a:rPr>
              <a:t>进行政策解读：中小企业融资难、融资贵的根源在于信息不对称。</a:t>
            </a:r>
            <a:r>
              <a:rPr lang="en-US" altLang="zh-CN" sz="1600" dirty="0">
                <a:latin typeface="微软雅黑" panose="020B0503020204020204" pitchFamily="34" charset="-122"/>
                <a:ea typeface="微软雅黑" panose="020B0503020204020204" pitchFamily="34" charset="-122"/>
                <a:cs typeface="+mn-ea"/>
                <a:sym typeface="+mn-lt"/>
              </a:rPr>
              <a:t>《</a:t>
            </a:r>
            <a:r>
              <a:rPr lang="zh-CN" altLang="en-US" sz="1600" dirty="0">
                <a:latin typeface="微软雅黑" panose="020B0503020204020204" pitchFamily="34" charset="-122"/>
                <a:ea typeface="微软雅黑" panose="020B0503020204020204" pitchFamily="34" charset="-122"/>
                <a:cs typeface="+mn-ea"/>
                <a:sym typeface="+mn-lt"/>
              </a:rPr>
              <a:t>若干政策措施</a:t>
            </a:r>
            <a:r>
              <a:rPr lang="en-US" altLang="zh-CN" sz="1600" dirty="0">
                <a:latin typeface="微软雅黑" panose="020B0503020204020204" pitchFamily="34" charset="-122"/>
                <a:ea typeface="微软雅黑" panose="020B0503020204020204" pitchFamily="34" charset="-122"/>
                <a:cs typeface="+mn-ea"/>
                <a:sym typeface="+mn-lt"/>
              </a:rPr>
              <a:t>》</a:t>
            </a:r>
            <a:r>
              <a:rPr lang="zh-CN" altLang="en-US" sz="1600" dirty="0">
                <a:latin typeface="微软雅黑" panose="020B0503020204020204" pitchFamily="34" charset="-122"/>
                <a:ea typeface="微软雅黑" panose="020B0503020204020204" pitchFamily="34" charset="-122"/>
                <a:cs typeface="+mn-ea"/>
                <a:sym typeface="+mn-lt"/>
              </a:rPr>
              <a:t>提出，建立中小企业信用评价体系破解这一难题。</a:t>
            </a:r>
            <a:endParaRPr lang="zh-CN" altLang="en-US" sz="1600" dirty="0">
              <a:latin typeface="微软雅黑" panose="020B0503020204020204" pitchFamily="34" charset="-122"/>
              <a:ea typeface="微软雅黑" panose="020B0503020204020204" pitchFamily="34" charset="-122"/>
              <a:cs typeface="+mn-ea"/>
              <a:sym typeface="+mn-lt"/>
            </a:endParaRPr>
          </a:p>
          <a:p>
            <a:pPr algn="l">
              <a:lnSpc>
                <a:spcPts val="2200"/>
              </a:lnSpc>
            </a:pPr>
            <a:endParaRPr lang="zh-CN" altLang="en-US" sz="1600" dirty="0">
              <a:latin typeface="微软雅黑" panose="020B0503020204020204" pitchFamily="34" charset="-122"/>
              <a:ea typeface="微软雅黑" panose="020B0503020204020204" pitchFamily="34" charset="-122"/>
              <a:cs typeface="+mn-ea"/>
              <a:sym typeface="+mn-lt"/>
            </a:endParaRPr>
          </a:p>
        </p:txBody>
      </p:sp>
      <p:sp>
        <p:nvSpPr>
          <p:cNvPr id="25" name="标题 1"/>
          <p:cNvSpPr txBox="1"/>
          <p:nvPr/>
        </p:nvSpPr>
        <p:spPr>
          <a:xfrm>
            <a:off x="7235825" y="3374813"/>
            <a:ext cx="2203450" cy="3124967"/>
          </a:xfrm>
          <a:prstGeom prst="rect">
            <a:avLst/>
          </a:prstGeom>
        </p:spPr>
        <p:txBody>
          <a:bodyPr/>
          <a:lstStyle>
            <a:lvl1pPr algn="ctr" defTabSz="1088390" rtl="0" eaLnBrk="1" latinLnBrk="0" hangingPunct="1">
              <a:spcBef>
                <a:spcPct val="0"/>
              </a:spcBef>
              <a:buNone/>
              <a:defRPr sz="5200" kern="1200">
                <a:solidFill>
                  <a:schemeClr val="tx1"/>
                </a:solidFill>
                <a:latin typeface="+mj-lt"/>
                <a:ea typeface="+mj-ea"/>
                <a:cs typeface="+mj-cs"/>
              </a:defRPr>
            </a:lvl1pPr>
          </a:lstStyle>
          <a:p>
            <a:pPr algn="l">
              <a:lnSpc>
                <a:spcPts val="2200"/>
              </a:lnSpc>
            </a:pPr>
            <a:r>
              <a:rPr lang="zh-CN" altLang="en-US" sz="1600" dirty="0">
                <a:effectLst/>
                <a:latin typeface="微软雅黑" panose="020B0503020204020204" pitchFamily="34" charset="-122"/>
                <a:ea typeface="微软雅黑" panose="020B0503020204020204" pitchFamily="34" charset="-122"/>
                <a:cs typeface="+mn-ea"/>
                <a:sym typeface="+mn-lt"/>
              </a:rPr>
              <a:t>省长马兴瑞主持召开全省促进中小企业（民营经济）发展工作电视电话会议：再次</a:t>
            </a:r>
            <a:r>
              <a:rPr lang="zh-CN" altLang="en-US" sz="1600" dirty="0">
                <a:latin typeface="微软雅黑" panose="020B0503020204020204" pitchFamily="34" charset="-122"/>
                <a:ea typeface="微软雅黑" panose="020B0503020204020204" pitchFamily="34" charset="-122"/>
                <a:cs typeface="+mn-ea"/>
                <a:sym typeface="+mn-lt"/>
              </a:rPr>
              <a:t>强调，要加快建设省中小企业融资服务平台，构建全省统一的政府性融资担保体系，建立企业融资诉求快速响应机制，真正实现“融资易”。</a:t>
            </a:r>
            <a:endParaRPr lang="zh-CN" altLang="en-US" sz="1600" dirty="0">
              <a:latin typeface="微软雅黑" panose="020B0503020204020204" pitchFamily="34" charset="-122"/>
              <a:ea typeface="微软雅黑" panose="020B0503020204020204" pitchFamily="34" charset="-122"/>
              <a:cs typeface="+mn-ea"/>
              <a:sym typeface="+mn-lt"/>
            </a:endParaRPr>
          </a:p>
          <a:p>
            <a:pPr algn="l">
              <a:lnSpc>
                <a:spcPts val="2200"/>
              </a:lnSpc>
            </a:pPr>
            <a:endParaRPr lang="zh-CN" altLang="en-US" sz="1600" dirty="0">
              <a:effectLst/>
              <a:latin typeface="微软雅黑" panose="020B0503020204020204" pitchFamily="34" charset="-122"/>
              <a:ea typeface="微软雅黑" panose="020B0503020204020204" pitchFamily="34" charset="-122"/>
              <a:cs typeface="+mn-ea"/>
              <a:sym typeface="+mn-lt"/>
            </a:endParaRPr>
          </a:p>
        </p:txBody>
      </p:sp>
      <p:sp>
        <p:nvSpPr>
          <p:cNvPr id="26" name="圆角矩形 4"/>
          <p:cNvSpPr/>
          <p:nvPr/>
        </p:nvSpPr>
        <p:spPr>
          <a:xfrm>
            <a:off x="357184" y="1168851"/>
            <a:ext cx="2026317" cy="530308"/>
          </a:xfrm>
          <a:prstGeom prst="roundRect">
            <a:avLst/>
          </a:prstGeom>
          <a:solidFill>
            <a:srgbClr val="2873D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lt"/>
              </a:rPr>
              <a:t>2019</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lt"/>
              </a:rPr>
              <a:t>年</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lt"/>
              </a:rPr>
              <a:t>4</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lt"/>
              </a:rPr>
              <a:t>月</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27" name="圆角矩形 41"/>
          <p:cNvSpPr/>
          <p:nvPr/>
        </p:nvSpPr>
        <p:spPr>
          <a:xfrm>
            <a:off x="2666279" y="1194106"/>
            <a:ext cx="2000437" cy="530308"/>
          </a:xfrm>
          <a:prstGeom prst="roundRect">
            <a:avLst/>
          </a:prstGeom>
          <a:solidFill>
            <a:srgbClr val="2873D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lt"/>
              </a:rPr>
              <a:t>2019</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lt"/>
              </a:rPr>
              <a:t>年</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lt"/>
              </a:rPr>
              <a:t>6</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lt"/>
              </a:rPr>
              <a:t>月</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lt"/>
              </a:rPr>
              <a:t>14</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lt"/>
              </a:rPr>
              <a:t>日</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29" name="圆角矩形 42"/>
          <p:cNvSpPr/>
          <p:nvPr/>
        </p:nvSpPr>
        <p:spPr>
          <a:xfrm>
            <a:off x="4926820" y="1194106"/>
            <a:ext cx="2000437" cy="530308"/>
          </a:xfrm>
          <a:prstGeom prst="roundRect">
            <a:avLst/>
          </a:prstGeom>
          <a:solidFill>
            <a:srgbClr val="2873D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lt"/>
              </a:rPr>
              <a:t>2019</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lt"/>
              </a:rPr>
              <a:t>年</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lt"/>
              </a:rPr>
              <a:t>7</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lt"/>
              </a:rPr>
              <a:t>月</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lt"/>
              </a:rPr>
              <a:t>17</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lt"/>
              </a:rPr>
              <a:t>日</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30" name="圆角矩形 43"/>
          <p:cNvSpPr/>
          <p:nvPr/>
        </p:nvSpPr>
        <p:spPr>
          <a:xfrm>
            <a:off x="7323819" y="1194106"/>
            <a:ext cx="2000437" cy="530308"/>
          </a:xfrm>
          <a:prstGeom prst="roundRect">
            <a:avLst/>
          </a:prstGeom>
          <a:solidFill>
            <a:srgbClr val="2873D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lt"/>
              </a:rPr>
              <a:t>2019</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lt"/>
              </a:rPr>
              <a:t>年</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lt"/>
              </a:rPr>
              <a:t>8</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lt"/>
              </a:rPr>
              <a:t>月</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lt"/>
              </a:rPr>
              <a:t>13</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lt"/>
              </a:rPr>
              <a:t>日</a:t>
            </a:r>
            <a:endPar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pic>
        <p:nvPicPr>
          <p:cNvPr id="32" name="图片 31"/>
          <p:cNvPicPr>
            <a:picLocks noChangeAspect="1"/>
          </p:cNvPicPr>
          <p:nvPr/>
        </p:nvPicPr>
        <p:blipFill rotWithShape="1">
          <a:blip r:embed="rId4"/>
          <a:srcRect/>
          <a:stretch>
            <a:fillRect/>
          </a:stretch>
        </p:blipFill>
        <p:spPr>
          <a:xfrm>
            <a:off x="357184" y="1956889"/>
            <a:ext cx="2026317" cy="1306320"/>
          </a:xfrm>
          <a:prstGeom prst="rect">
            <a:avLst/>
          </a:prstGeom>
          <a:effectLst>
            <a:outerShdw blurRad="50800" dist="38100" dir="2700000" algn="tl" rotWithShape="0">
              <a:prstClr val="black">
                <a:alpha val="40000"/>
              </a:prstClr>
            </a:outerShdw>
          </a:effectLst>
        </p:spPr>
      </p:pic>
      <p:sp>
        <p:nvSpPr>
          <p:cNvPr id="34" name="圆角矩形 8"/>
          <p:cNvSpPr/>
          <p:nvPr/>
        </p:nvSpPr>
        <p:spPr>
          <a:xfrm>
            <a:off x="9534254" y="1194106"/>
            <a:ext cx="2000437" cy="530308"/>
          </a:xfrm>
          <a:prstGeom prst="roundRect">
            <a:avLst/>
          </a:prstGeom>
          <a:solidFill>
            <a:srgbClr val="2873D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lt"/>
              </a:rPr>
              <a:t>2019</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lt"/>
              </a:rPr>
              <a:t>年</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lt"/>
              </a:rPr>
              <a:t>10</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lt"/>
              </a:rPr>
              <a:t>月</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lt"/>
              </a:rPr>
              <a:t>27</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lt"/>
              </a:rPr>
              <a:t>日</a:t>
            </a:r>
            <a:endPar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35" name="标题 1"/>
          <p:cNvSpPr txBox="1"/>
          <p:nvPr/>
        </p:nvSpPr>
        <p:spPr>
          <a:xfrm>
            <a:off x="9534525" y="3484245"/>
            <a:ext cx="2203450" cy="1569720"/>
          </a:xfrm>
          <a:prstGeom prst="rect">
            <a:avLst/>
          </a:prstGeom>
        </p:spPr>
        <p:txBody>
          <a:bodyPr/>
          <a:lstStyle>
            <a:lvl1pPr algn="ctr" defTabSz="1088390" rtl="0" eaLnBrk="1" latinLnBrk="0" hangingPunct="1">
              <a:spcBef>
                <a:spcPct val="0"/>
              </a:spcBef>
              <a:buNone/>
              <a:defRPr sz="5200" kern="1200">
                <a:solidFill>
                  <a:schemeClr val="tx1"/>
                </a:solidFill>
                <a:latin typeface="+mj-lt"/>
                <a:ea typeface="+mj-ea"/>
                <a:cs typeface="+mj-cs"/>
              </a:defRPr>
            </a:lvl1pPr>
          </a:lstStyle>
          <a:p>
            <a:pPr algn="l">
              <a:lnSpc>
                <a:spcPts val="2200"/>
              </a:lnSpc>
            </a:pPr>
            <a:r>
              <a:rPr lang="zh-CN" altLang="en-US" sz="1600" dirty="0">
                <a:latin typeface="微软雅黑" panose="020B0503020204020204" pitchFamily="34" charset="-122"/>
                <a:ea typeface="微软雅黑" panose="020B0503020204020204" pitchFamily="34" charset="-122"/>
                <a:cs typeface="+mn-ea"/>
                <a:sym typeface="+mn-lt"/>
              </a:rPr>
              <a:t>广东省中小融平台项目获得十二届全国政协副主席、国家电子政务专家委员会主任王钦敏的审批同意。</a:t>
            </a:r>
            <a:endParaRPr lang="zh-CN" altLang="en-US" sz="1600" dirty="0">
              <a:latin typeface="微软雅黑" panose="020B0503020204020204" pitchFamily="34" charset="-122"/>
              <a:ea typeface="微软雅黑" panose="020B0503020204020204" pitchFamily="34" charset="-122"/>
              <a:cs typeface="+mn-ea"/>
              <a:sym typeface="+mn-lt"/>
            </a:endParaRPr>
          </a:p>
        </p:txBody>
      </p:sp>
      <p:pic>
        <p:nvPicPr>
          <p:cNvPr id="36" name="图片 35"/>
          <p:cNvPicPr>
            <a:picLocks noChangeAspect="1"/>
          </p:cNvPicPr>
          <p:nvPr/>
        </p:nvPicPr>
        <p:blipFill>
          <a:blip r:embed="rId5"/>
          <a:stretch>
            <a:fillRect/>
          </a:stretch>
        </p:blipFill>
        <p:spPr>
          <a:xfrm>
            <a:off x="9534525" y="1982470"/>
            <a:ext cx="2025650" cy="1304290"/>
          </a:xfrm>
          <a:prstGeom prst="rect">
            <a:avLst/>
          </a:prstGeom>
          <a:effectLst>
            <a:outerShdw blurRad="50800" dist="38100" dir="2700000" algn="tl" rotWithShape="0">
              <a:prstClr val="black">
                <a:alpha val="40000"/>
              </a:prstClr>
            </a:outerShdw>
          </a:effectLst>
        </p:spPr>
      </p:pic>
    </p:spTree>
    <p:custDataLst>
      <p:tags r:id="rId6"/>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0" y="552450"/>
            <a:ext cx="12275185"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1168611" y="367348"/>
            <a:ext cx="2785321" cy="369332"/>
          </a:xfrm>
          <a:prstGeom prst="rect">
            <a:avLst/>
          </a:prstGeom>
          <a:solidFill>
            <a:schemeClr val="bg1"/>
          </a:solidFill>
        </p:spPr>
        <p:txBody>
          <a:bodyPr wrap="square" lIns="0" tIns="0" rIns="0" bIns="0" rtlCol="0">
            <a:spAutoFit/>
          </a:bodyPr>
          <a:lstStyle/>
          <a:p>
            <a:pPr indent="0" algn="ctr">
              <a:buNone/>
            </a:pPr>
            <a:r>
              <a:rPr lang="zh-CN" altLang="en-US" sz="2400" b="1" spc="200" dirty="0">
                <a:solidFill>
                  <a:srgbClr val="174A95"/>
                </a:solidFill>
              </a:rPr>
              <a:t>平台的契机及意义</a:t>
            </a:r>
            <a:endParaRPr lang="zh-CN" altLang="en-US" sz="2400" b="1" spc="200" dirty="0">
              <a:solidFill>
                <a:srgbClr val="174A95"/>
              </a:solidFill>
            </a:endParaRPr>
          </a:p>
        </p:txBody>
      </p:sp>
      <p:sp>
        <p:nvSpPr>
          <p:cNvPr id="13" name="文本框 12"/>
          <p:cNvSpPr txBox="1"/>
          <p:nvPr/>
        </p:nvSpPr>
        <p:spPr>
          <a:xfrm>
            <a:off x="7645400" y="383540"/>
            <a:ext cx="3982085" cy="338554"/>
          </a:xfrm>
          <a:prstGeom prst="rect">
            <a:avLst/>
          </a:prstGeom>
          <a:solidFill>
            <a:schemeClr val="bg1"/>
          </a:solidFill>
        </p:spPr>
        <p:txBody>
          <a:bodyPr wrap="square" lIns="91440" tIns="45720" rIns="91440" bIns="45720" rtlCol="0">
            <a:spAutoFit/>
          </a:bodyPr>
          <a:lstStyle/>
          <a:p>
            <a:pPr algn="ctr">
              <a:buClrTx/>
              <a:buSzTx/>
              <a:buFontTx/>
            </a:pPr>
            <a:r>
              <a:rPr lang="en-US" sz="1600" spc="300" dirty="0">
                <a:solidFill>
                  <a:schemeClr val="bg1">
                    <a:lumMod val="65000"/>
                  </a:schemeClr>
                </a:solidFill>
                <a:sym typeface="+mn-ea"/>
              </a:rPr>
              <a:t>Opportunity and significance</a:t>
            </a:r>
            <a:endParaRPr lang="en-US" sz="1600" spc="300" dirty="0">
              <a:solidFill>
                <a:schemeClr val="bg1">
                  <a:lumMod val="65000"/>
                </a:schemeClr>
              </a:solidFill>
              <a:sym typeface="+mn-ea"/>
            </a:endParaRPr>
          </a:p>
        </p:txBody>
      </p:sp>
      <p:sp>
        <p:nvSpPr>
          <p:cNvPr id="34" name="矩形 33"/>
          <p:cNvSpPr/>
          <p:nvPr/>
        </p:nvSpPr>
        <p:spPr>
          <a:xfrm rot="10800000" flipH="1" flipV="1">
            <a:off x="635" y="6366932"/>
            <a:ext cx="12191365" cy="491067"/>
          </a:xfrm>
          <a:prstGeom prst="rect">
            <a:avLst/>
          </a:prstGeom>
          <a:gradFill>
            <a:gsLst>
              <a:gs pos="0">
                <a:schemeClr val="accent1">
                  <a:lumMod val="50000"/>
                </a:schemeClr>
              </a:gs>
              <a:gs pos="100000">
                <a:schemeClr val="accent1">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8" name="object 12"/>
          <p:cNvSpPr/>
          <p:nvPr/>
        </p:nvSpPr>
        <p:spPr>
          <a:xfrm>
            <a:off x="5684731" y="3651273"/>
            <a:ext cx="1019556" cy="269749"/>
          </a:xfrm>
          <a:prstGeom prst="rect">
            <a:avLst/>
          </a:prstGeom>
          <a:blipFill>
            <a:blip r:embed="rId1"/>
            <a:stretch>
              <a:fillRect/>
            </a:stretch>
          </a:blipFill>
          <a:ln w="12700">
            <a:miter lim="400000"/>
          </a:ln>
        </p:spPr>
        <p:txBody>
          <a:bodyPr lIns="0" tIns="0" rIns="0" bIns="0"/>
          <a:lstStyle/>
          <a:p>
            <a:pPr>
              <a:defRPr sz="1800" b="0">
                <a:solidFill>
                  <a:srgbClr val="000000"/>
                </a:solidFill>
                <a:latin typeface="等线" panose="02010600030101010101"/>
                <a:ea typeface="等线" panose="02010600030101010101"/>
                <a:cs typeface="等线" panose="02010600030101010101"/>
                <a:sym typeface="等线" panose="02010600030101010101"/>
              </a:defRPr>
            </a:pPr>
            <a:endParaRPr sz="2300"/>
          </a:p>
        </p:txBody>
      </p:sp>
      <p:graphicFrame>
        <p:nvGraphicFramePr>
          <p:cNvPr id="49" name="表格 48"/>
          <p:cNvGraphicFramePr/>
          <p:nvPr>
            <p:custDataLst>
              <p:tags r:id="rId2"/>
            </p:custDataLst>
          </p:nvPr>
        </p:nvGraphicFramePr>
        <p:xfrm>
          <a:off x="4237355" y="1358796"/>
          <a:ext cx="7130415" cy="1746885"/>
        </p:xfrm>
        <a:graphic>
          <a:graphicData uri="http://schemas.openxmlformats.org/drawingml/2006/table">
            <a:tbl>
              <a:tblPr firstRow="1" bandRow="1">
                <a:tableStyleId>{5940675A-B579-460E-94D1-54222C63F5DA}</a:tableStyleId>
              </a:tblPr>
              <a:tblGrid>
                <a:gridCol w="1387475"/>
                <a:gridCol w="5742940"/>
              </a:tblGrid>
              <a:tr h="582295">
                <a:tc>
                  <a:txBody>
                    <a:bodyPr/>
                    <a:lstStyle/>
                    <a:p>
                      <a:pPr algn="ctr">
                        <a:buNone/>
                      </a:pPr>
                      <a:r>
                        <a:rPr lang="zh-CN" altLang="en-US" sz="1400" b="1">
                          <a:latin typeface="微软雅黑" panose="020B0503020204020204" pitchFamily="34" charset="-122"/>
                          <a:ea typeface="微软雅黑" panose="020B0503020204020204" pitchFamily="34" charset="-122"/>
                        </a:rPr>
                        <a:t>融资难</a:t>
                      </a:r>
                      <a:endParaRPr lang="zh-CN" altLang="en-US" sz="1400" b="1">
                        <a:latin typeface="微软雅黑" panose="020B0503020204020204" pitchFamily="34" charset="-122"/>
                        <a:ea typeface="微软雅黑" panose="020B0503020204020204" pitchFamily="34" charset="-122"/>
                      </a:endParaRPr>
                    </a:p>
                  </a:txBody>
                  <a:tcPr anchor="ctr">
                    <a:noFill/>
                  </a:tcPr>
                </a:tc>
                <a:tc>
                  <a:txBody>
                    <a:bodyPr/>
                    <a:lstStyle/>
                    <a:p>
                      <a:pPr algn="l">
                        <a:buNone/>
                      </a:pPr>
                      <a:r>
                        <a:rPr lang="en-US" altLang="zh-CN" sz="14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至少跑五家金融机构  </a:t>
                      </a:r>
                      <a:r>
                        <a:rPr lang="en-US" altLang="zh-CN" sz="14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至少递交</a:t>
                      </a:r>
                      <a:r>
                        <a:rPr lang="en-US" altLang="zh-CN" sz="1400" b="1">
                          <a:latin typeface="微软雅黑" panose="020B0503020204020204" pitchFamily="34" charset="-122"/>
                          <a:ea typeface="微软雅黑" panose="020B0503020204020204" pitchFamily="34" charset="-122"/>
                          <a:cs typeface="微软雅黑" panose="020B0503020204020204" pitchFamily="34" charset="-122"/>
                        </a:rPr>
                        <a:t>10</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份以上纸质材料</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anchor="ctr">
                    <a:noFill/>
                  </a:tcPr>
                </a:tc>
              </a:tr>
              <a:tr h="582295">
                <a:tc>
                  <a:txBody>
                    <a:bodyPr/>
                    <a:lstStyle/>
                    <a:p>
                      <a:pPr algn="ctr">
                        <a:buNone/>
                      </a:pPr>
                      <a:r>
                        <a:rPr lang="zh-CN" altLang="en-US" sz="1400" b="1">
                          <a:latin typeface="微软雅黑" panose="020B0503020204020204" pitchFamily="34" charset="-122"/>
                          <a:ea typeface="微软雅黑" panose="020B0503020204020204" pitchFamily="34" charset="-122"/>
                        </a:rPr>
                        <a:t>融资慢</a:t>
                      </a:r>
                      <a:endParaRPr lang="zh-CN" altLang="en-US" sz="1400" b="1">
                        <a:latin typeface="微软雅黑" panose="020B0503020204020204" pitchFamily="34" charset="-122"/>
                        <a:ea typeface="微软雅黑" panose="020B0503020204020204" pitchFamily="34" charset="-122"/>
                      </a:endParaRPr>
                    </a:p>
                  </a:txBody>
                  <a:tcPr anchor="ctr">
                    <a:noFill/>
                  </a:tcPr>
                </a:tc>
                <a:tc>
                  <a:txBody>
                    <a:bodyPr/>
                    <a:lstStyle/>
                    <a:p>
                      <a:pPr algn="l">
                        <a:buNone/>
                      </a:pPr>
                      <a:r>
                        <a:rPr lang="en-US" altLang="zh-CN" sz="14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流程长，审批时间至少</a:t>
                      </a:r>
                      <a:r>
                        <a:rPr lang="en-US" altLang="zh-CN" sz="1400" b="1">
                          <a:latin typeface="微软雅黑" panose="020B0503020204020204" pitchFamily="34" charset="-122"/>
                          <a:ea typeface="微软雅黑" panose="020B0503020204020204" pitchFamily="34" charset="-122"/>
                          <a:cs typeface="微软雅黑" panose="020B0503020204020204" pitchFamily="34" charset="-122"/>
                        </a:rPr>
                        <a:t>30</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天以上</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anchor="ctr">
                    <a:noFill/>
                  </a:tcPr>
                </a:tc>
              </a:tr>
              <a:tr h="582295">
                <a:tc>
                  <a:txBody>
                    <a:bodyPr/>
                    <a:lstStyle/>
                    <a:p>
                      <a:pPr algn="ctr">
                        <a:buNone/>
                      </a:pPr>
                      <a:r>
                        <a:rPr lang="zh-CN" altLang="en-US" sz="1400" b="1">
                          <a:latin typeface="微软雅黑" panose="020B0503020204020204" pitchFamily="34" charset="-122"/>
                          <a:ea typeface="微软雅黑" panose="020B0503020204020204" pitchFamily="34" charset="-122"/>
                        </a:rPr>
                        <a:t>融资贵</a:t>
                      </a:r>
                      <a:endParaRPr lang="zh-CN" altLang="en-US" sz="1400" b="1">
                        <a:latin typeface="微软雅黑" panose="020B0503020204020204" pitchFamily="34" charset="-122"/>
                        <a:ea typeface="微软雅黑" panose="020B0503020204020204" pitchFamily="34" charset="-122"/>
                      </a:endParaRPr>
                    </a:p>
                  </a:txBody>
                  <a:tcPr anchor="ctr">
                    <a:noFill/>
                  </a:tcPr>
                </a:tc>
                <a:tc>
                  <a:txBody>
                    <a:bodyPr/>
                    <a:lstStyle/>
                    <a:p>
                      <a:pPr algn="l">
                        <a:buNone/>
                      </a:pPr>
                      <a:r>
                        <a:rPr lang="en-US" altLang="zh-CN" sz="14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无直接融资通道，只能找中介机构，成本普遍在</a:t>
                      </a:r>
                      <a:r>
                        <a:rPr lang="en-US" altLang="zh-CN" sz="1400" b="1">
                          <a:latin typeface="微软雅黑" panose="020B0503020204020204" pitchFamily="34" charset="-122"/>
                          <a:ea typeface="微软雅黑" panose="020B0503020204020204" pitchFamily="34" charset="-122"/>
                          <a:cs typeface="微软雅黑" panose="020B0503020204020204" pitchFamily="34" charset="-122"/>
                        </a:rPr>
                        <a:t>18%</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以上</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anchor="ctr">
                    <a:noFill/>
                  </a:tcPr>
                </a:tc>
              </a:tr>
            </a:tbl>
          </a:graphicData>
        </a:graphic>
      </p:graphicFrame>
      <p:graphicFrame>
        <p:nvGraphicFramePr>
          <p:cNvPr id="50" name="表格 49"/>
          <p:cNvGraphicFramePr/>
          <p:nvPr>
            <p:custDataLst>
              <p:tags r:id="rId3"/>
            </p:custDataLst>
          </p:nvPr>
        </p:nvGraphicFramePr>
        <p:xfrm>
          <a:off x="4237355" y="3360316"/>
          <a:ext cx="7131050" cy="2187702"/>
        </p:xfrm>
        <a:graphic>
          <a:graphicData uri="http://schemas.openxmlformats.org/drawingml/2006/table">
            <a:tbl>
              <a:tblPr firstRow="1" bandRow="1">
                <a:tableStyleId>{5940675A-B579-460E-94D1-54222C63F5DA}</a:tableStyleId>
              </a:tblPr>
              <a:tblGrid>
                <a:gridCol w="1411605"/>
                <a:gridCol w="5719445"/>
              </a:tblGrid>
              <a:tr h="1059509">
                <a:tc>
                  <a:txBody>
                    <a:bodyPr/>
                    <a:lstStyle/>
                    <a:p>
                      <a:pPr algn="ctr">
                        <a:lnSpc>
                          <a:spcPct val="120000"/>
                        </a:lnSpc>
                        <a:buNone/>
                      </a:pPr>
                      <a:r>
                        <a:rPr lang="zh-CN" altLang="en-US" sz="1400" b="1">
                          <a:latin typeface="微软雅黑" panose="020B0503020204020204" pitchFamily="34" charset="-122"/>
                          <a:ea typeface="微软雅黑" panose="020B0503020204020204" pitchFamily="34" charset="-122"/>
                        </a:rPr>
                        <a:t>信息及时性</a:t>
                      </a:r>
                      <a:endParaRPr lang="zh-CN" altLang="en-US" sz="1400" b="1">
                        <a:latin typeface="微软雅黑" panose="020B0503020204020204" pitchFamily="34" charset="-122"/>
                        <a:ea typeface="微软雅黑" panose="020B0503020204020204" pitchFamily="34" charset="-122"/>
                      </a:endParaRPr>
                    </a:p>
                    <a:p>
                      <a:pPr algn="ctr">
                        <a:lnSpc>
                          <a:spcPct val="120000"/>
                        </a:lnSpc>
                        <a:buNone/>
                      </a:pPr>
                      <a:r>
                        <a:rPr lang="zh-CN" altLang="en-US" sz="1400" b="1">
                          <a:latin typeface="微软雅黑" panose="020B0503020204020204" pitchFamily="34" charset="-122"/>
                          <a:ea typeface="微软雅黑" panose="020B0503020204020204" pitchFamily="34" charset="-122"/>
                        </a:rPr>
                        <a:t>信息完整性</a:t>
                      </a:r>
                      <a:endParaRPr lang="zh-CN" altLang="en-US" sz="1400" b="1">
                        <a:latin typeface="微软雅黑" panose="020B0503020204020204" pitchFamily="34" charset="-122"/>
                        <a:ea typeface="微软雅黑" panose="020B0503020204020204" pitchFamily="34" charset="-122"/>
                      </a:endParaRPr>
                    </a:p>
                    <a:p>
                      <a:pPr algn="ctr">
                        <a:lnSpc>
                          <a:spcPct val="120000"/>
                        </a:lnSpc>
                        <a:buNone/>
                      </a:pPr>
                      <a:r>
                        <a:rPr lang="zh-CN" altLang="en-US" sz="1400" b="1">
                          <a:latin typeface="微软雅黑" panose="020B0503020204020204" pitchFamily="34" charset="-122"/>
                          <a:ea typeface="微软雅黑" panose="020B0503020204020204" pitchFamily="34" charset="-122"/>
                        </a:rPr>
                        <a:t>信息真实性</a:t>
                      </a:r>
                      <a:endParaRPr lang="zh-CN" altLang="en-US" sz="1400" b="1">
                        <a:latin typeface="微软雅黑" panose="020B0503020204020204" pitchFamily="34" charset="-122"/>
                        <a:ea typeface="微软雅黑" panose="020B0503020204020204" pitchFamily="34" charset="-122"/>
                      </a:endParaRPr>
                    </a:p>
                  </a:txBody>
                  <a:tcPr anchor="ctr">
                    <a:noFill/>
                  </a:tcPr>
                </a:tc>
                <a:tc>
                  <a:txBody>
                    <a:bodyPr/>
                    <a:lstStyle/>
                    <a:p>
                      <a:pPr algn="l">
                        <a:lnSpc>
                          <a:spcPct val="120000"/>
                        </a:lnSpc>
                        <a:buNone/>
                      </a:pPr>
                      <a:r>
                        <a:rPr lang="en-US" altLang="zh-CN" sz="14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广东约</a:t>
                      </a:r>
                      <a:r>
                        <a:rPr lang="en-US" altLang="zh-CN" sz="1400" b="1">
                          <a:latin typeface="微软雅黑" panose="020B0503020204020204" pitchFamily="34" charset="-122"/>
                          <a:ea typeface="微软雅黑" panose="020B0503020204020204" pitchFamily="34" charset="-122"/>
                          <a:cs typeface="微软雅黑" panose="020B0503020204020204" pitchFamily="34" charset="-122"/>
                        </a:rPr>
                        <a:t>50%</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银行采用定期线下汇总</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20000"/>
                        </a:lnSpc>
                        <a:buNone/>
                      </a:pPr>
                      <a:r>
                        <a:rPr lang="en-US" altLang="zh-CN" sz="1400" b="1">
                          <a:latin typeface="微软雅黑" panose="020B0503020204020204" pitchFamily="34" charset="-122"/>
                          <a:ea typeface="微软雅黑" panose="020B0503020204020204" pitchFamily="34" charset="-122"/>
                          <a:cs typeface="微软雅黑" panose="020B0503020204020204" pitchFamily="34" charset="-122"/>
                        </a:rPr>
                        <a:t>·70%</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中小企业提交材料不满足要求</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20000"/>
                        </a:lnSpc>
                        <a:buNone/>
                      </a:pPr>
                      <a:r>
                        <a:rPr lang="en-US" altLang="zh-CN" sz="14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省内企业经营数据散落在</a:t>
                      </a:r>
                      <a:r>
                        <a:rPr lang="en-US" altLang="zh-CN" sz="1400" b="1">
                          <a:latin typeface="微软雅黑" panose="020B0503020204020204" pitchFamily="34" charset="-122"/>
                          <a:ea typeface="微软雅黑" panose="020B0503020204020204" pitchFamily="34" charset="-122"/>
                          <a:cs typeface="微软雅黑" panose="020B0503020204020204" pitchFamily="34" charset="-122"/>
                        </a:rPr>
                        <a:t>20+</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机构  </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20000"/>
                        </a:lnSpc>
                        <a:buNone/>
                      </a:pPr>
                      <a:r>
                        <a:rPr lang="en-US" altLang="zh-CN" sz="14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省内不同审批机构的数据不共享</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anchor="ctr">
                    <a:noFill/>
                  </a:tcPr>
                </a:tc>
              </a:tr>
              <a:tr h="1059509">
                <a:tc>
                  <a:txBody>
                    <a:bodyPr/>
                    <a:lstStyle/>
                    <a:p>
                      <a:pPr algn="ctr">
                        <a:lnSpc>
                          <a:spcPct val="120000"/>
                        </a:lnSpc>
                        <a:buNone/>
                      </a:pPr>
                      <a:r>
                        <a:rPr lang="zh-CN" altLang="en-US" sz="1400" b="1">
                          <a:latin typeface="微软雅黑" panose="020B0503020204020204" pitchFamily="34" charset="-122"/>
                          <a:ea typeface="微软雅黑" panose="020B0503020204020204" pitchFamily="34" charset="-122"/>
                        </a:rPr>
                        <a:t>客户难找</a:t>
                      </a:r>
                      <a:endParaRPr lang="zh-CN" altLang="en-US" sz="1400" b="1">
                        <a:latin typeface="微软雅黑" panose="020B0503020204020204" pitchFamily="34" charset="-122"/>
                        <a:ea typeface="微软雅黑" panose="020B0503020204020204" pitchFamily="34" charset="-122"/>
                      </a:endParaRPr>
                    </a:p>
                    <a:p>
                      <a:pPr algn="ctr">
                        <a:lnSpc>
                          <a:spcPct val="120000"/>
                        </a:lnSpc>
                        <a:buNone/>
                      </a:pPr>
                      <a:r>
                        <a:rPr lang="zh-CN" altLang="en-US" sz="1400" b="1">
                          <a:latin typeface="微软雅黑" panose="020B0503020204020204" pitchFamily="34" charset="-122"/>
                          <a:ea typeface="微软雅黑" panose="020B0503020204020204" pitchFamily="34" charset="-122"/>
                        </a:rPr>
                        <a:t>风控难准</a:t>
                      </a:r>
                      <a:endParaRPr lang="zh-CN" altLang="en-US" sz="1400" b="1">
                        <a:latin typeface="微软雅黑" panose="020B0503020204020204" pitchFamily="34" charset="-122"/>
                        <a:ea typeface="微软雅黑" panose="020B0503020204020204" pitchFamily="34" charset="-122"/>
                      </a:endParaRPr>
                    </a:p>
                    <a:p>
                      <a:pPr algn="ctr">
                        <a:lnSpc>
                          <a:spcPct val="120000"/>
                        </a:lnSpc>
                        <a:buNone/>
                      </a:pPr>
                      <a:r>
                        <a:rPr lang="zh-CN" altLang="en-US" sz="1400" b="1">
                          <a:latin typeface="微软雅黑" panose="020B0503020204020204" pitchFamily="34" charset="-122"/>
                          <a:ea typeface="微软雅黑" panose="020B0503020204020204" pitchFamily="34" charset="-122"/>
                        </a:rPr>
                        <a:t>产品难做</a:t>
                      </a:r>
                      <a:endParaRPr lang="zh-CN" altLang="en-US" sz="1400" b="1">
                        <a:latin typeface="微软雅黑" panose="020B0503020204020204" pitchFamily="34" charset="-122"/>
                        <a:ea typeface="微软雅黑" panose="020B0503020204020204" pitchFamily="34" charset="-122"/>
                      </a:endParaRPr>
                    </a:p>
                  </a:txBody>
                  <a:tcPr anchor="ctr">
                    <a:noFill/>
                  </a:tcPr>
                </a:tc>
                <a:tc>
                  <a:txBody>
                    <a:bodyPr/>
                    <a:lstStyle/>
                    <a:p>
                      <a:pPr algn="l">
                        <a:lnSpc>
                          <a:spcPct val="120000"/>
                        </a:lnSpc>
                        <a:buNone/>
                      </a:pP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客源不稳定，难以上量                      </a:t>
                      </a:r>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20000"/>
                        </a:lnSpc>
                        <a:buNone/>
                      </a:pP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客群质量参差不齐，银行放款率低，不足</a:t>
                      </a: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rPr>
                        <a:t>30%</a:t>
                      </a:r>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20000"/>
                        </a:lnSpc>
                        <a:buNone/>
                      </a:pP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广东</a:t>
                      </a: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rPr>
                        <a:t>94%</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银行严重缺乏企业经营数据</a:t>
                      </a:r>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20000"/>
                        </a:lnSpc>
                        <a:buNone/>
                      </a:pP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rPr>
                        <a:t>·72%</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银行仍采用纯人工线下审批</a:t>
                      </a:r>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endParaRPr>
                    </a:p>
                  </a:txBody>
                  <a:tcPr anchor="ctr">
                    <a:noFill/>
                  </a:tcPr>
                </a:tc>
              </a:tr>
            </a:tbl>
          </a:graphicData>
        </a:graphic>
      </p:graphicFrame>
      <p:pic>
        <p:nvPicPr>
          <p:cNvPr id="51" name="图片 50" descr="u=3138144614,296674539&amp;fm=214&amp;gp=0"/>
          <p:cNvPicPr>
            <a:picLocks noChangeAspect="1"/>
          </p:cNvPicPr>
          <p:nvPr/>
        </p:nvPicPr>
        <p:blipFill>
          <a:blip r:embed="rId4"/>
          <a:srcRect/>
          <a:stretch>
            <a:fillRect/>
          </a:stretch>
        </p:blipFill>
        <p:spPr>
          <a:xfrm>
            <a:off x="942340" y="1311754"/>
            <a:ext cx="3270885" cy="1802891"/>
          </a:xfrm>
          <a:prstGeom prst="rect">
            <a:avLst/>
          </a:prstGeom>
          <a:ln>
            <a:noFill/>
          </a:ln>
          <a:effectLst>
            <a:outerShdw blurRad="50800" dist="38100" dir="2700000" algn="tl" rotWithShape="0">
              <a:prstClr val="black">
                <a:alpha val="40000"/>
              </a:prstClr>
            </a:outerShdw>
            <a:softEdge rad="31750"/>
          </a:effectLst>
        </p:spPr>
      </p:pic>
      <p:pic>
        <p:nvPicPr>
          <p:cNvPr id="52" name="图片 51"/>
          <p:cNvPicPr>
            <a:picLocks noChangeAspect="1"/>
          </p:cNvPicPr>
          <p:nvPr/>
        </p:nvPicPr>
        <p:blipFill>
          <a:blip r:embed="rId5"/>
          <a:stretch>
            <a:fillRect/>
          </a:stretch>
        </p:blipFill>
        <p:spPr>
          <a:xfrm>
            <a:off x="942340" y="3342387"/>
            <a:ext cx="3270885" cy="2203860"/>
          </a:xfrm>
          <a:prstGeom prst="rect">
            <a:avLst/>
          </a:prstGeom>
          <a:effectLst>
            <a:outerShdw blurRad="50800" dist="38100" dir="2700000" algn="tl" rotWithShape="0">
              <a:prstClr val="black">
                <a:alpha val="40000"/>
              </a:prstClr>
            </a:outerShdw>
            <a:softEdge rad="31750"/>
          </a:effectLst>
        </p:spPr>
      </p:pic>
    </p:spTree>
    <p:custDataLst>
      <p:tags r:id="rId6"/>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0" y="552450"/>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8906934" y="383540"/>
            <a:ext cx="2311400" cy="338554"/>
          </a:xfrm>
          <a:prstGeom prst="rect">
            <a:avLst/>
          </a:prstGeom>
          <a:solidFill>
            <a:schemeClr val="bg1"/>
          </a:solidFill>
        </p:spPr>
        <p:txBody>
          <a:bodyPr wrap="square" lIns="91440" tIns="45720" rIns="91440" bIns="45720" rtlCol="0">
            <a:spAutoFit/>
          </a:bodyPr>
          <a:lstStyle/>
          <a:p>
            <a:pPr algn="ctr">
              <a:buClrTx/>
              <a:buSzTx/>
              <a:buFontTx/>
            </a:pPr>
            <a:r>
              <a:rPr lang="en-US" sz="1600" spc="300" dirty="0">
                <a:solidFill>
                  <a:schemeClr val="bg1">
                    <a:lumMod val="65000"/>
                  </a:schemeClr>
                </a:solidFill>
                <a:sym typeface="+mn-ea"/>
              </a:rPr>
              <a:t>Work overview</a:t>
            </a:r>
            <a:endParaRPr lang="en-US" sz="1600" spc="300" dirty="0">
              <a:solidFill>
                <a:schemeClr val="bg1">
                  <a:lumMod val="65000"/>
                </a:schemeClr>
              </a:solidFill>
              <a:sym typeface="+mn-ea"/>
            </a:endParaRPr>
          </a:p>
        </p:txBody>
      </p:sp>
      <p:sp>
        <p:nvSpPr>
          <p:cNvPr id="34" name="矩形 33"/>
          <p:cNvSpPr/>
          <p:nvPr/>
        </p:nvSpPr>
        <p:spPr>
          <a:xfrm rot="10800000" flipH="1" flipV="1">
            <a:off x="635" y="5875872"/>
            <a:ext cx="12191365" cy="982128"/>
          </a:xfrm>
          <a:prstGeom prst="rect">
            <a:avLst/>
          </a:prstGeom>
          <a:gradFill>
            <a:gsLst>
              <a:gs pos="0">
                <a:schemeClr val="accent1">
                  <a:lumMod val="50000"/>
                </a:schemeClr>
              </a:gs>
              <a:gs pos="100000">
                <a:schemeClr val="accent1">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文本框 2"/>
          <p:cNvSpPr txBox="1"/>
          <p:nvPr/>
        </p:nvSpPr>
        <p:spPr>
          <a:xfrm>
            <a:off x="6643265" y="1556144"/>
            <a:ext cx="4882620" cy="2972737"/>
          </a:xfrm>
          <a:prstGeom prst="rect">
            <a:avLst/>
          </a:prstGeom>
          <a:ln w="12700">
            <a:miter lim="400000"/>
          </a:ln>
        </p:spPr>
        <p:txBody>
          <a:bodyPr wrap="square" lIns="45719" rIns="45719">
            <a:spAutoFit/>
          </a:bodyPr>
          <a:lstStyle/>
          <a:p>
            <a:pPr>
              <a:lnSpc>
                <a:spcPct val="200000"/>
              </a:lnSpc>
              <a:defRPr sz="14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en-US" altLang="zh-CN" sz="1600" dirty="0">
                <a:latin typeface="微软雅黑" panose="020B0503020204020204" pitchFamily="34" charset="-122"/>
                <a:ea typeface="微软雅黑" panose="020B0503020204020204" pitchFamily="34" charset="-122"/>
              </a:rPr>
              <a:t>       </a:t>
            </a:r>
            <a:r>
              <a:rPr lang="zh-CN" sz="1600" dirty="0">
                <a:latin typeface="微软雅黑" panose="020B0503020204020204" pitchFamily="34" charset="-122"/>
                <a:ea typeface="微软雅黑" panose="020B0503020204020204" pitchFamily="34" charset="-122"/>
              </a:rPr>
              <a:t>各地市已成立由常务副市长为负责人的中小融平台落地专项工作小组。</a:t>
            </a:r>
            <a:endParaRPr lang="zh-CN" sz="1600" dirty="0">
              <a:latin typeface="微软雅黑" panose="020B0503020204020204" pitchFamily="34" charset="-122"/>
              <a:ea typeface="微软雅黑" panose="020B0503020204020204" pitchFamily="34" charset="-122"/>
            </a:endParaRPr>
          </a:p>
          <a:p>
            <a:pPr>
              <a:lnSpc>
                <a:spcPct val="200000"/>
              </a:lnSpc>
              <a:defRPr sz="14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lang="zh-CN" sz="1600" dirty="0">
              <a:latin typeface="微软雅黑" panose="020B0503020204020204" pitchFamily="34" charset="-122"/>
              <a:ea typeface="微软雅黑" panose="020B0503020204020204" pitchFamily="34" charset="-122"/>
            </a:endParaRPr>
          </a:p>
          <a:p>
            <a:pPr>
              <a:lnSpc>
                <a:spcPct val="200000"/>
              </a:lnSpc>
              <a:defRPr sz="14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en-US" altLang="zh-CN" sz="1600" dirty="0">
                <a:latin typeface="微软雅黑" panose="020B0503020204020204" pitchFamily="34" charset="-122"/>
                <a:ea typeface="微软雅黑" panose="020B0503020204020204" pitchFamily="34" charset="-122"/>
              </a:rPr>
              <a:t>       </a:t>
            </a:r>
            <a:r>
              <a:rPr lang="zh-CN" sz="1600" dirty="0">
                <a:latin typeface="微软雅黑" panose="020B0503020204020204" pitchFamily="34" charset="-122"/>
                <a:ea typeface="微软雅黑" panose="020B0503020204020204" pitchFamily="34" charset="-122"/>
              </a:rPr>
              <a:t>由各地市金融局牵头，联合政数、工信、发改、科技等部门为成员单位的</a:t>
            </a:r>
            <a:r>
              <a:rPr lang="zh-CN" sz="1600" dirty="0">
                <a:latin typeface="微软雅黑" panose="020B0503020204020204" pitchFamily="34" charset="-122"/>
                <a:ea typeface="微软雅黑" panose="020B0503020204020204" pitchFamily="34" charset="-122"/>
                <a:sym typeface="+mn-ea"/>
              </a:rPr>
              <a:t>中小融平台落地专项工作小组</a:t>
            </a:r>
            <a:r>
              <a:rPr lang="zh-CN" altLang="en-US" sz="1600" dirty="0">
                <a:latin typeface="微软雅黑" panose="020B0503020204020204" pitchFamily="34" charset="-122"/>
                <a:ea typeface="微软雅黑" panose="020B0503020204020204" pitchFamily="34" charset="-122"/>
              </a:rPr>
              <a:t>，推进金融机构、企业、政策、政务数据上平台。</a:t>
            </a:r>
            <a:endParaRPr lang="zh-CN" altLang="en-US" sz="1600" dirty="0">
              <a:latin typeface="微软雅黑" panose="020B0503020204020204" pitchFamily="34" charset="-122"/>
              <a:ea typeface="微软雅黑" panose="020B0503020204020204" pitchFamily="34" charset="-122"/>
            </a:endParaRPr>
          </a:p>
        </p:txBody>
      </p:sp>
      <p:pic>
        <p:nvPicPr>
          <p:cNvPr id="14" name="图片 13" descr="微信图片_20200113153506"/>
          <p:cNvPicPr>
            <a:picLocks noChangeAspect="1"/>
          </p:cNvPicPr>
          <p:nvPr/>
        </p:nvPicPr>
        <p:blipFill>
          <a:blip r:embed="rId1"/>
          <a:srcRect/>
          <a:stretch>
            <a:fillRect/>
          </a:stretch>
        </p:blipFill>
        <p:spPr>
          <a:xfrm>
            <a:off x="0" y="859934"/>
            <a:ext cx="5916718" cy="3904672"/>
          </a:xfrm>
          <a:prstGeom prst="rect">
            <a:avLst/>
          </a:prstGeom>
        </p:spPr>
      </p:pic>
      <p:sp>
        <p:nvSpPr>
          <p:cNvPr id="2" name="矩形 1"/>
          <p:cNvSpPr/>
          <p:nvPr/>
        </p:nvSpPr>
        <p:spPr>
          <a:xfrm>
            <a:off x="549591" y="6168888"/>
            <a:ext cx="11176001" cy="400110"/>
          </a:xfrm>
          <a:prstGeom prst="rect">
            <a:avLst/>
          </a:prstGeom>
        </p:spPr>
        <p:txBody>
          <a:bodyPr wrap="square">
            <a:spAutoFit/>
          </a:bodyPr>
          <a:lstStyle/>
          <a:p>
            <a:r>
              <a:rPr lang="zh-CN" altLang="zh-CN" sz="2000" b="1" spc="200" dirty="0">
                <a:solidFill>
                  <a:schemeClr val="bg1"/>
                </a:solidFill>
                <a:sym typeface="+mn-ea"/>
              </a:rPr>
              <a:t>积极推动广东各地市落地工作，已成立</a:t>
            </a:r>
            <a:r>
              <a:rPr lang="en-US" altLang="zh-CN" sz="2000" b="1" spc="200" dirty="0">
                <a:solidFill>
                  <a:schemeClr val="bg1"/>
                </a:solidFill>
                <a:sym typeface="+mn-ea"/>
              </a:rPr>
              <a:t>15</a:t>
            </a:r>
            <a:r>
              <a:rPr lang="zh-CN" altLang="en-US" sz="2000" b="1" spc="200" dirty="0">
                <a:solidFill>
                  <a:schemeClr val="bg1"/>
                </a:solidFill>
                <a:sym typeface="+mn-ea"/>
              </a:rPr>
              <a:t>个地市专项工作组，推进数据、企业、产品对接。</a:t>
            </a:r>
            <a:endParaRPr lang="zh-CN" altLang="en-US" sz="2000" b="1" spc="200" dirty="0">
              <a:solidFill>
                <a:schemeClr val="bg1"/>
              </a:solidFill>
              <a:sym typeface="+mn-ea"/>
            </a:endParaRPr>
          </a:p>
        </p:txBody>
      </p:sp>
      <p:sp>
        <p:nvSpPr>
          <p:cNvPr id="15" name="文本框 14"/>
          <p:cNvSpPr txBox="1"/>
          <p:nvPr/>
        </p:nvSpPr>
        <p:spPr>
          <a:xfrm>
            <a:off x="1168611" y="367348"/>
            <a:ext cx="2785321" cy="369332"/>
          </a:xfrm>
          <a:prstGeom prst="rect">
            <a:avLst/>
          </a:prstGeom>
          <a:solidFill>
            <a:schemeClr val="bg1"/>
          </a:solidFill>
        </p:spPr>
        <p:txBody>
          <a:bodyPr wrap="square" lIns="0" tIns="0" rIns="0" bIns="0" rtlCol="0">
            <a:spAutoFit/>
          </a:bodyPr>
          <a:lstStyle/>
          <a:p>
            <a:pPr indent="0" algn="ctr">
              <a:buNone/>
            </a:pPr>
            <a:r>
              <a:rPr lang="zh-CN" altLang="en-US" sz="2400" b="1" spc="200" dirty="0">
                <a:solidFill>
                  <a:srgbClr val="174A95"/>
                </a:solidFill>
              </a:rPr>
              <a:t>广东地市工作概况</a:t>
            </a:r>
            <a:endParaRPr lang="zh-CN" altLang="en-US" sz="2400" b="1" spc="200" dirty="0">
              <a:solidFill>
                <a:srgbClr val="174A95"/>
              </a:solidFill>
            </a:endParaRPr>
          </a:p>
        </p:txBody>
      </p:sp>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0" y="552450"/>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1168612" y="367348"/>
            <a:ext cx="1938656" cy="369332"/>
          </a:xfrm>
          <a:prstGeom prst="rect">
            <a:avLst/>
          </a:prstGeom>
          <a:solidFill>
            <a:schemeClr val="bg1"/>
          </a:solidFill>
        </p:spPr>
        <p:txBody>
          <a:bodyPr wrap="square" lIns="0" tIns="0" rIns="0" bIns="0" rtlCol="0">
            <a:spAutoFit/>
          </a:bodyPr>
          <a:lstStyle/>
          <a:p>
            <a:pPr indent="0" algn="ctr">
              <a:buNone/>
            </a:pPr>
            <a:r>
              <a:rPr lang="zh-CN" altLang="en-US" sz="2400" b="1" spc="200" dirty="0">
                <a:solidFill>
                  <a:srgbClr val="174A95"/>
                </a:solidFill>
              </a:rPr>
              <a:t>平台现状</a:t>
            </a:r>
            <a:endParaRPr lang="zh-CN" altLang="en-US" sz="2400" b="1" spc="200" dirty="0">
              <a:solidFill>
                <a:srgbClr val="174A95"/>
              </a:solidFill>
            </a:endParaRPr>
          </a:p>
        </p:txBody>
      </p:sp>
      <p:sp>
        <p:nvSpPr>
          <p:cNvPr id="13" name="文本框 12"/>
          <p:cNvSpPr txBox="1"/>
          <p:nvPr/>
        </p:nvSpPr>
        <p:spPr>
          <a:xfrm>
            <a:off x="9465733" y="383540"/>
            <a:ext cx="2161752" cy="338554"/>
          </a:xfrm>
          <a:prstGeom prst="rect">
            <a:avLst/>
          </a:prstGeom>
          <a:solidFill>
            <a:schemeClr val="bg1"/>
          </a:solidFill>
        </p:spPr>
        <p:txBody>
          <a:bodyPr wrap="square" lIns="91440" tIns="45720" rIns="91440" bIns="45720" rtlCol="0">
            <a:spAutoFit/>
          </a:bodyPr>
          <a:lstStyle/>
          <a:p>
            <a:pPr algn="ctr">
              <a:buClrTx/>
              <a:buSzTx/>
              <a:buFontTx/>
            </a:pPr>
            <a:r>
              <a:rPr lang="en-US" sz="1600" spc="300" dirty="0">
                <a:solidFill>
                  <a:schemeClr val="bg1">
                    <a:lumMod val="65000"/>
                  </a:schemeClr>
                </a:solidFill>
                <a:sym typeface="+mn-ea"/>
              </a:rPr>
              <a:t>Platform status</a:t>
            </a:r>
            <a:endParaRPr lang="en-US" sz="1600" spc="300" dirty="0">
              <a:solidFill>
                <a:schemeClr val="bg1">
                  <a:lumMod val="65000"/>
                </a:schemeClr>
              </a:solidFill>
              <a:sym typeface="+mn-ea"/>
            </a:endParaRPr>
          </a:p>
        </p:txBody>
      </p:sp>
      <p:sp>
        <p:nvSpPr>
          <p:cNvPr id="34" name="矩形 33"/>
          <p:cNvSpPr/>
          <p:nvPr/>
        </p:nvSpPr>
        <p:spPr>
          <a:xfrm rot="10800000" flipH="1" flipV="1">
            <a:off x="635" y="6490652"/>
            <a:ext cx="12191365" cy="367347"/>
          </a:xfrm>
          <a:prstGeom prst="rect">
            <a:avLst/>
          </a:prstGeom>
          <a:gradFill>
            <a:gsLst>
              <a:gs pos="0">
                <a:schemeClr val="accent1">
                  <a:lumMod val="50000"/>
                </a:schemeClr>
              </a:gs>
              <a:gs pos="100000">
                <a:schemeClr val="accent1">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object 12"/>
          <p:cNvSpPr/>
          <p:nvPr/>
        </p:nvSpPr>
        <p:spPr>
          <a:xfrm>
            <a:off x="5125613" y="3531297"/>
            <a:ext cx="1019556" cy="269749"/>
          </a:xfrm>
          <a:prstGeom prst="rect">
            <a:avLst/>
          </a:prstGeom>
          <a:blipFill>
            <a:blip r:embed="rId1"/>
            <a:stretch>
              <a:fillRect/>
            </a:stretch>
          </a:blipFill>
          <a:ln w="12700">
            <a:miter lim="400000"/>
          </a:ln>
        </p:spPr>
        <p:txBody>
          <a:bodyPr lIns="0" tIns="0" rIns="0" bIns="0"/>
          <a:lstStyle/>
          <a:p>
            <a:pPr>
              <a:defRPr sz="1800" b="0">
                <a:solidFill>
                  <a:srgbClr val="000000"/>
                </a:solidFill>
                <a:latin typeface="等线" panose="02010600030101010101"/>
                <a:ea typeface="等线" panose="02010600030101010101"/>
                <a:cs typeface="等线" panose="02010600030101010101"/>
                <a:sym typeface="等线" panose="02010600030101010101"/>
              </a:defRPr>
            </a:pPr>
            <a:endParaRPr sz="2300"/>
          </a:p>
        </p:txBody>
      </p:sp>
      <p:sp>
        <p:nvSpPr>
          <p:cNvPr id="14" name="文本框 2"/>
          <p:cNvSpPr txBox="1"/>
          <p:nvPr/>
        </p:nvSpPr>
        <p:spPr>
          <a:xfrm>
            <a:off x="299402" y="5086285"/>
            <a:ext cx="11593195" cy="1341521"/>
          </a:xfrm>
          <a:prstGeom prst="rect">
            <a:avLst/>
          </a:prstGeom>
          <a:ln w="12700">
            <a:miter lim="400000"/>
          </a:ln>
        </p:spPr>
        <p:txBody>
          <a:bodyPr wrap="square" lIns="45719" rIns="45719">
            <a:spAutoFit/>
          </a:bodyPr>
          <a:lstStyle/>
          <a:p>
            <a:pPr marL="285750" indent="-285750">
              <a:lnSpc>
                <a:spcPct val="150000"/>
              </a:lnSpc>
              <a:buFont typeface="Wingdings" panose="05000000000000000000" charset="0"/>
              <a:buChar char="l"/>
              <a:defRPr sz="14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sz="1600" dirty="0"/>
              <a:t>已成功对接工行、建行、农行等全省</a:t>
            </a:r>
            <a:r>
              <a:rPr lang="en-US" altLang="zh-CN" sz="2000" b="1" dirty="0">
                <a:solidFill>
                  <a:srgbClr val="FF0000"/>
                </a:solidFill>
              </a:rPr>
              <a:t>300</a:t>
            </a:r>
            <a:r>
              <a:rPr lang="zh-CN" altLang="en-US" sz="1600" dirty="0"/>
              <a:t>多家金融机构，推出超</a:t>
            </a:r>
            <a:r>
              <a:rPr lang="en-US" altLang="zh-CN" sz="2000" b="1" dirty="0">
                <a:solidFill>
                  <a:srgbClr val="FF0000"/>
                </a:solidFill>
              </a:rPr>
              <a:t>800</a:t>
            </a:r>
            <a:r>
              <a:rPr lang="zh-CN" altLang="en-US" sz="1600" dirty="0"/>
              <a:t>款金融产品；</a:t>
            </a:r>
            <a:endParaRPr lang="en-US" altLang="zh-CN" sz="1600" dirty="0"/>
          </a:p>
          <a:p>
            <a:pPr marL="285750" indent="-285750">
              <a:lnSpc>
                <a:spcPct val="150000"/>
              </a:lnSpc>
              <a:buFont typeface="Wingdings" panose="05000000000000000000" charset="0"/>
              <a:buChar char="l"/>
              <a:defRPr sz="14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sz="1600" dirty="0">
                <a:sym typeface="+mn-ea"/>
              </a:rPr>
              <a:t>已接入来自</a:t>
            </a:r>
            <a:r>
              <a:rPr lang="en-US" altLang="zh-CN" sz="2000" b="1" dirty="0">
                <a:solidFill>
                  <a:srgbClr val="FF0000"/>
                </a:solidFill>
                <a:sym typeface="+mn-ea"/>
              </a:rPr>
              <a:t>34</a:t>
            </a:r>
            <a:r>
              <a:rPr lang="zh-CN" sz="1600" dirty="0">
                <a:sym typeface="+mn-ea"/>
              </a:rPr>
              <a:t>个政府部门的</a:t>
            </a:r>
            <a:r>
              <a:rPr lang="zh-CN" sz="2000" b="1" dirty="0">
                <a:solidFill>
                  <a:srgbClr val="FF0000"/>
                </a:solidFill>
                <a:sym typeface="+mn-ea"/>
              </a:rPr>
              <a:t>2</a:t>
            </a:r>
            <a:r>
              <a:rPr lang="en-US" altLang="zh-CN" sz="2000" b="1" dirty="0">
                <a:solidFill>
                  <a:srgbClr val="FF0000"/>
                </a:solidFill>
                <a:sym typeface="+mn-ea"/>
              </a:rPr>
              <a:t>38</a:t>
            </a:r>
            <a:r>
              <a:rPr lang="zh-CN" sz="1600" dirty="0">
                <a:sym typeface="+mn-ea"/>
              </a:rPr>
              <a:t>类政府数据，对全省</a:t>
            </a:r>
            <a:r>
              <a:rPr lang="zh-CN" altLang="en-US" sz="1600" dirty="0">
                <a:sym typeface="+mn-ea"/>
              </a:rPr>
              <a:t>超</a:t>
            </a:r>
            <a:r>
              <a:rPr lang="zh-CN" sz="2000" b="1" dirty="0">
                <a:solidFill>
                  <a:srgbClr val="FF0000"/>
                </a:solidFill>
                <a:sym typeface="+mn-ea"/>
              </a:rPr>
              <a:t>1100万</a:t>
            </a:r>
            <a:r>
              <a:rPr lang="zh-CN" sz="1600" dirty="0">
                <a:sym typeface="+mn-ea"/>
              </a:rPr>
              <a:t>家企业信息进行全面采集</a:t>
            </a:r>
            <a:r>
              <a:rPr lang="en-US" altLang="zh-CN" sz="1600" dirty="0">
                <a:sym typeface="+mn-ea"/>
              </a:rPr>
              <a:t>;</a:t>
            </a:r>
            <a:endParaRPr lang="en-US" altLang="zh-CN" sz="1600" dirty="0">
              <a:sym typeface="+mn-ea"/>
            </a:endParaRPr>
          </a:p>
          <a:p>
            <a:pPr marL="285750" indent="-285750">
              <a:lnSpc>
                <a:spcPct val="150000"/>
              </a:lnSpc>
              <a:buFont typeface="Wingdings" panose="05000000000000000000" charset="0"/>
              <a:buChar char="l"/>
              <a:defRPr sz="14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en-US" altLang="zh-CN" sz="1600" dirty="0" err="1">
                <a:sym typeface="+mn-ea"/>
              </a:rPr>
              <a:t>成为有效破解中小企业融资难题的重要载体，以及优化营商环境助力实体经济发展的重要举措</a:t>
            </a:r>
            <a:r>
              <a:rPr lang="en-US" altLang="zh-CN" sz="1600" dirty="0">
                <a:sym typeface="+mn-ea"/>
              </a:rPr>
              <a:t>。</a:t>
            </a:r>
            <a:endParaRPr lang="en-US" altLang="zh-CN" sz="1600" dirty="0">
              <a:sym typeface="+mn-ea"/>
            </a:endParaRPr>
          </a:p>
        </p:txBody>
      </p:sp>
      <p:grpSp>
        <p:nvGrpSpPr>
          <p:cNvPr id="15" name="组合 14"/>
          <p:cNvGrpSpPr/>
          <p:nvPr/>
        </p:nvGrpSpPr>
        <p:grpSpPr>
          <a:xfrm>
            <a:off x="299402" y="920050"/>
            <a:ext cx="11592560" cy="4084955"/>
            <a:chOff x="472" y="3739"/>
            <a:chExt cx="18256" cy="6433"/>
          </a:xfrm>
          <a:effectLst>
            <a:outerShdw blurRad="50800" dist="38100" dir="2700000" algn="tl" rotWithShape="0">
              <a:prstClr val="black">
                <a:alpha val="40000"/>
              </a:prstClr>
            </a:outerShdw>
          </a:effectLst>
        </p:grpSpPr>
        <p:pic>
          <p:nvPicPr>
            <p:cNvPr id="16" name="图片 15"/>
            <p:cNvPicPr>
              <a:picLocks noChangeAspect="1"/>
            </p:cNvPicPr>
            <p:nvPr/>
          </p:nvPicPr>
          <p:blipFill>
            <a:blip r:embed="rId2"/>
            <a:srcRect/>
            <a:stretch>
              <a:fillRect/>
            </a:stretch>
          </p:blipFill>
          <p:spPr>
            <a:xfrm>
              <a:off x="472" y="3739"/>
              <a:ext cx="18256" cy="3345"/>
            </a:xfrm>
            <a:prstGeom prst="rect">
              <a:avLst/>
            </a:prstGeom>
            <a:effectLst/>
          </p:spPr>
        </p:pic>
        <p:pic>
          <p:nvPicPr>
            <p:cNvPr id="17" name="图片 16"/>
            <p:cNvPicPr>
              <a:picLocks noChangeAspect="1"/>
            </p:cNvPicPr>
            <p:nvPr/>
          </p:nvPicPr>
          <p:blipFill>
            <a:blip r:embed="rId3"/>
            <a:stretch>
              <a:fillRect/>
            </a:stretch>
          </p:blipFill>
          <p:spPr>
            <a:xfrm>
              <a:off x="472" y="7084"/>
              <a:ext cx="18256" cy="3089"/>
            </a:xfrm>
            <a:prstGeom prst="rect">
              <a:avLst/>
            </a:prstGeom>
          </p:spPr>
        </p:pic>
      </p:grpSp>
    </p:spTree>
    <p:custDataLst>
      <p:tags r:id="rId4"/>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BEAUTIFY_FLAG" val="#wm#"/>
  <p:tag name="KSO_WM_TEMPLATE_CATEGORY" val="custom"/>
  <p:tag name="KSO_WM_TEMPLATE_INDEX" val="20205081"/>
</p:tagLst>
</file>

<file path=ppt/tags/tag101.xml><?xml version="1.0" encoding="utf-8"?>
<p:tagLst xmlns:p="http://schemas.openxmlformats.org/presentationml/2006/main">
  <p:tag name="KSO_WM_BEAUTIFY_FLAG" val="#wm#"/>
  <p:tag name="KSO_WM_TEMPLATE_CATEGORY" val="custom"/>
  <p:tag name="KSO_WM_TEMPLATE_INDEX" val="20205081"/>
</p:tagLst>
</file>

<file path=ppt/tags/tag102.xml><?xml version="1.0" encoding="utf-8"?>
<p:tagLst xmlns:p="http://schemas.openxmlformats.org/presentationml/2006/main">
  <p:tag name="KSO_WM_BEAUTIFY_FLAG" val="#wm#"/>
  <p:tag name="KSO_WM_TEMPLATE_CATEGORY" val="custom"/>
  <p:tag name="KSO_WM_TEMPLATE_INDEX" val="20205081"/>
</p:tagLst>
</file>

<file path=ppt/tags/tag10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p="http://schemas.openxmlformats.org/presentationml/2006/main">
  <p:tag name="KSO_WM_BEAUTIFY_FLAG" val="#wm#"/>
  <p:tag name="KSO_WM_TEMPLATE_CATEGORY" val="custom"/>
  <p:tag name="KSO_WM_TEMPLATE_INDEX" val="20205081"/>
</p:tagLst>
</file>

<file path=ppt/tags/tag65.xml><?xml version="1.0" encoding="utf-8"?>
<p:tagLst xmlns:p="http://schemas.openxmlformats.org/presentationml/2006/main">
  <p:tag name="KSO_WM_BEAUTIFY_FLAG" val="#wm#"/>
  <p:tag name="KSO_WM_TEMPLATE_CATEGORY" val="custom"/>
  <p:tag name="KSO_WM_TEMPLATE_INDEX" val="20205081"/>
</p:tagLst>
</file>

<file path=ppt/tags/tag66.xml><?xml version="1.0" encoding="utf-8"?>
<p:tagLst xmlns:p="http://schemas.openxmlformats.org/presentationml/2006/main">
  <p:tag name="KSO_WM_BEAUTIFY_FLAG" val="#wm#"/>
  <p:tag name="KSO_WM_TEMPLATE_CATEGORY" val="custom"/>
  <p:tag name="KSO_WM_TEMPLATE_INDEX" val="20205081"/>
</p:tagLst>
</file>

<file path=ppt/tags/tag67.xml><?xml version="1.0" encoding="utf-8"?>
<p:tagLst xmlns:p="http://schemas.openxmlformats.org/presentationml/2006/main">
  <p:tag name="KSO_WM_BEAUTIFY_FLAG" val="#wm#"/>
  <p:tag name="KSO_WM_TEMPLATE_CATEGORY" val="custom"/>
  <p:tag name="KSO_WM_TEMPLATE_INDEX" val="20205081"/>
</p:tagLst>
</file>

<file path=ppt/tags/tag68.xml><?xml version="1.0" encoding="utf-8"?>
<p:tagLst xmlns:p="http://schemas.openxmlformats.org/presentationml/2006/main">
  <p:tag name="KSO_WM_BEAUTIFY_FLAG" val="#wm#"/>
  <p:tag name="KSO_WM_TEMPLATE_CATEGORY" val="custom"/>
  <p:tag name="KSO_WM_TEMPLATE_INDEX" val="20205081"/>
</p:tagLst>
</file>

<file path=ppt/tags/tag69.xml><?xml version="1.0" encoding="utf-8"?>
<p:tagLst xmlns:p="http://schemas.openxmlformats.org/presentationml/2006/main">
  <p:tag name="KSO_WM_UNIT_TABLE_BEAUTIFY" val="smartTable{871df5cc-2e34-46d5-ba76-5179cdc392ad}"/>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TABLE_BEAUTIFY" val="smartTable{c92b1bb5-4964-4e71-8cef-e8705e8d8644}"/>
</p:tagLst>
</file>

<file path=ppt/tags/tag71.xml><?xml version="1.0" encoding="utf-8"?>
<p:tagLst xmlns:p="http://schemas.openxmlformats.org/presentationml/2006/main">
  <p:tag name="KSO_WM_BEAUTIFY_FLAG" val="#wm#"/>
  <p:tag name="KSO_WM_TEMPLATE_CATEGORY" val="custom"/>
  <p:tag name="KSO_WM_TEMPLATE_INDEX" val="20205081"/>
</p:tagLst>
</file>

<file path=ppt/tags/tag72.xml><?xml version="1.0" encoding="utf-8"?>
<p:tagLst xmlns:p="http://schemas.openxmlformats.org/presentationml/2006/main">
  <p:tag name="KSO_WM_BEAUTIFY_FLAG" val="#wm#"/>
  <p:tag name="KSO_WM_TEMPLATE_CATEGORY" val="custom"/>
  <p:tag name="KSO_WM_TEMPLATE_INDEX" val="20205081"/>
</p:tagLst>
</file>

<file path=ppt/tags/tag73.xml><?xml version="1.0" encoding="utf-8"?>
<p:tagLst xmlns:p="http://schemas.openxmlformats.org/presentationml/2006/main">
  <p:tag name="KSO_WM_BEAUTIFY_FLAG" val="#wm#"/>
  <p:tag name="KSO_WM_TEMPLATE_CATEGORY" val="custom"/>
  <p:tag name="KSO_WM_TEMPLATE_INDEX" val="20205081"/>
</p:tagLst>
</file>

<file path=ppt/tags/tag74.xml><?xml version="1.0" encoding="utf-8"?>
<p:tagLst xmlns:p="http://schemas.openxmlformats.org/presentationml/2006/main">
  <p:tag name="KSO_WM_BEAUTIFY_FLAG" val="#wm#"/>
  <p:tag name="KSO_WM_TEMPLATE_CATEGORY" val="custom"/>
  <p:tag name="KSO_WM_TEMPLATE_INDEX" val="20205081"/>
</p:tagLst>
</file>

<file path=ppt/tags/tag75.xml><?xml version="1.0" encoding="utf-8"?>
<p:tagLst xmlns:p="http://schemas.openxmlformats.org/presentationml/2006/main">
  <p:tag name="KSO_WM_UNIT_PLACING_PICTURE_USER_VIEWPORT" val="{&quot;height&quot;:7245,&quot;width&quot;:16515}"/>
</p:tagLst>
</file>

<file path=ppt/tags/tag76.xml><?xml version="1.0" encoding="utf-8"?>
<p:tagLst xmlns:p="http://schemas.openxmlformats.org/presentationml/2006/main">
  <p:tag name="KSO_WM_BEAUTIFY_FLAG" val="#wm#"/>
  <p:tag name="KSO_WM_TEMPLATE_CATEGORY" val="custom"/>
  <p:tag name="KSO_WM_TEMPLATE_INDEX" val="20205081"/>
</p:tagLst>
</file>

<file path=ppt/tags/tag77.xml><?xml version="1.0" encoding="utf-8"?>
<p:tagLst xmlns:p="http://schemas.openxmlformats.org/presentationml/2006/main">
  <p:tag name="KSO_WM_BEAUTIFY_FLAG" val="#wm#"/>
  <p:tag name="KSO_WM_TEMPLATE_CATEGORY" val="custom"/>
  <p:tag name="KSO_WM_TEMPLATE_INDEX" val="20205081"/>
</p:tagLst>
</file>

<file path=ppt/tags/tag78.xml><?xml version="1.0" encoding="utf-8"?>
<p:tagLst xmlns:p="http://schemas.openxmlformats.org/presentationml/2006/main">
  <p:tag name="KSO_WM_BEAUTIFY_FLAG" val="#wm#"/>
  <p:tag name="KSO_WM_TEMPLATE_CATEGORY" val="custom"/>
  <p:tag name="KSO_WM_TEMPLATE_INDEX" val="20205081"/>
</p:tagLst>
</file>

<file path=ppt/tags/tag79.xml><?xml version="1.0" encoding="utf-8"?>
<p:tagLst xmlns:p="http://schemas.openxmlformats.org/presentationml/2006/main">
  <p:tag name="KSO_WM_BEAUTIFY_FLAG" val="#wm#"/>
  <p:tag name="KSO_WM_TEMPLATE_CATEGORY" val="custom"/>
  <p:tag name="KSO_WM_TEMPLATE_INDEX" val="2020508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TABLE_BEAUTIFY" val="smartTable{b0ed39cd-af5c-4931-950d-df91ca98c79f}"/>
</p:tagLst>
</file>

<file path=ppt/tags/tag81.xml><?xml version="1.0" encoding="utf-8"?>
<p:tagLst xmlns:p="http://schemas.openxmlformats.org/presentationml/2006/main">
  <p:tag name="KSO_WM_BEAUTIFY_FLAG" val="#wm#"/>
  <p:tag name="KSO_WM_TEMPLATE_CATEGORY" val="custom"/>
  <p:tag name="KSO_WM_TEMPLATE_INDEX" val="20205081"/>
</p:tagLst>
</file>

<file path=ppt/tags/tag82.xml><?xml version="1.0" encoding="utf-8"?>
<p:tagLst xmlns:p="http://schemas.openxmlformats.org/presentationml/2006/main">
  <p:tag name="PA" val="v5.2.2"/>
</p:tagLst>
</file>

<file path=ppt/tags/tag83.xml><?xml version="1.0" encoding="utf-8"?>
<p:tagLst xmlns:p="http://schemas.openxmlformats.org/presentationml/2006/main">
  <p:tag name="PA" val="v5.2.2"/>
</p:tagLst>
</file>

<file path=ppt/tags/tag84.xml><?xml version="1.0" encoding="utf-8"?>
<p:tagLst xmlns:p="http://schemas.openxmlformats.org/presentationml/2006/main">
  <p:tag name="KSO_WM_BEAUTIFY_FLAG" val="#wm#"/>
  <p:tag name="KSO_WM_TEMPLATE_CATEGORY" val="custom"/>
  <p:tag name="KSO_WM_TEMPLATE_INDEX" val="20205081"/>
</p:tagLst>
</file>

<file path=ppt/tags/tag85.xml><?xml version="1.0" encoding="utf-8"?>
<p:tagLst xmlns:p="http://schemas.openxmlformats.org/presentationml/2006/main">
  <p:tag name="KSO_WM_BEAUTIFY_FLAG" val="#wm#"/>
  <p:tag name="KSO_WM_TEMPLATE_CATEGORY" val="custom"/>
  <p:tag name="KSO_WM_TEMPLATE_INDEX" val="20205081"/>
</p:tagLst>
</file>

<file path=ppt/tags/tag86.xml><?xml version="1.0" encoding="utf-8"?>
<p:tagLst xmlns:p="http://schemas.openxmlformats.org/presentationml/2006/main">
  <p:tag name="KSO_WM_BEAUTIFY_FLAG" val="#wm#"/>
  <p:tag name="KSO_WM_TEMPLATE_CATEGORY" val="custom"/>
  <p:tag name="KSO_WM_TEMPLATE_INDEX" val="20205081"/>
</p:tagLst>
</file>

<file path=ppt/tags/tag87.xml><?xml version="1.0" encoding="utf-8"?>
<p:tagLst xmlns:p="http://schemas.openxmlformats.org/presentationml/2006/main">
  <p:tag name="KSO_WM_BEAUTIFY_FLAG" val="#wm#"/>
  <p:tag name="KSO_WM_TEMPLATE_CATEGORY" val="custom"/>
  <p:tag name="KSO_WM_TEMPLATE_INDEX" val="20205081"/>
</p:tagLst>
</file>

<file path=ppt/tags/tag88.xml><?xml version="1.0" encoding="utf-8"?>
<p:tagLst xmlns:p="http://schemas.openxmlformats.org/presentationml/2006/main">
  <p:tag name="KSO_WM_BEAUTIFY_FLAG" val="#wm#"/>
  <p:tag name="KSO_WM_TEMPLATE_CATEGORY" val="custom"/>
  <p:tag name="KSO_WM_TEMPLATE_INDEX" val="20205081"/>
</p:tagLst>
</file>

<file path=ppt/tags/tag89.xml><?xml version="1.0" encoding="utf-8"?>
<p:tagLst xmlns:p="http://schemas.openxmlformats.org/presentationml/2006/main">
  <p:tag name="KSO_WM_BEAUTIFY_FLAG" val="#wm#"/>
  <p:tag name="KSO_WM_TEMPLATE_CATEGORY" val="custom"/>
  <p:tag name="KSO_WM_TEMPLATE_INDEX" val="2020508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wm#"/>
  <p:tag name="KSO_WM_TEMPLATE_CATEGORY" val="custom"/>
  <p:tag name="KSO_WM_TEMPLATE_INDEX" val="20205081"/>
</p:tagLst>
</file>

<file path=ppt/tags/tag91.xml><?xml version="1.0" encoding="utf-8"?>
<p:tagLst xmlns:p="http://schemas.openxmlformats.org/presentationml/2006/main">
  <p:tag name="KSO_WM_BEAUTIFY_FLAG" val="#wm#"/>
  <p:tag name="KSO_WM_TEMPLATE_CATEGORY" val="custom"/>
  <p:tag name="KSO_WM_TEMPLATE_INDEX" val="20205081"/>
</p:tagLst>
</file>

<file path=ppt/tags/tag92.xml><?xml version="1.0" encoding="utf-8"?>
<p:tagLst xmlns:p="http://schemas.openxmlformats.org/presentationml/2006/main">
  <p:tag name="KSO_WM_BEAUTIFY_FLAG" val="#wm#"/>
  <p:tag name="KSO_WM_TEMPLATE_CATEGORY" val="custom"/>
  <p:tag name="KSO_WM_TEMPLATE_INDEX" val="20205081"/>
</p:tagLst>
</file>

<file path=ppt/tags/tag93.xml><?xml version="1.0" encoding="utf-8"?>
<p:tagLst xmlns:p="http://schemas.openxmlformats.org/presentationml/2006/main">
  <p:tag name="KSO_WM_BEAUTIFY_FLAG" val="#wm#"/>
  <p:tag name="KSO_WM_TEMPLATE_CATEGORY" val="custom"/>
  <p:tag name="KSO_WM_TEMPLATE_INDEX" val="20205081"/>
</p:tagLst>
</file>

<file path=ppt/tags/tag94.xml><?xml version="1.0" encoding="utf-8"?>
<p:tagLst xmlns:p="http://schemas.openxmlformats.org/presentationml/2006/main">
  <p:tag name="KSO_WM_BEAUTIFY_FLAG" val="#wm#"/>
  <p:tag name="KSO_WM_TEMPLATE_CATEGORY" val="custom"/>
  <p:tag name="KSO_WM_TEMPLATE_INDEX" val="20205081"/>
</p:tagLst>
</file>

<file path=ppt/tags/tag95.xml><?xml version="1.0" encoding="utf-8"?>
<p:tagLst xmlns:p="http://schemas.openxmlformats.org/presentationml/2006/main">
  <p:tag name="KSO_WM_BEAUTIFY_FLAG" val="#wm#"/>
  <p:tag name="KSO_WM_TEMPLATE_CATEGORY" val="custom"/>
  <p:tag name="KSO_WM_TEMPLATE_INDEX" val="20205081"/>
</p:tagLst>
</file>

<file path=ppt/tags/tag96.xml><?xml version="1.0" encoding="utf-8"?>
<p:tagLst xmlns:p="http://schemas.openxmlformats.org/presentationml/2006/main">
  <p:tag name="KSO_WM_BEAUTIFY_FLAG" val="#wm#"/>
  <p:tag name="KSO_WM_TEMPLATE_CATEGORY" val="custom"/>
  <p:tag name="KSO_WM_TEMPLATE_INDEX" val="20205081"/>
</p:tagLst>
</file>

<file path=ppt/tags/tag97.xml><?xml version="1.0" encoding="utf-8"?>
<p:tagLst xmlns:p="http://schemas.openxmlformats.org/presentationml/2006/main">
  <p:tag name="KSO_WM_BEAUTIFY_FLAG" val="#wm#"/>
  <p:tag name="KSO_WM_TEMPLATE_CATEGORY" val="custom"/>
  <p:tag name="KSO_WM_TEMPLATE_INDEX" val="20205081"/>
</p:tagLst>
</file>

<file path=ppt/tags/tag98.xml><?xml version="1.0" encoding="utf-8"?>
<p:tagLst xmlns:p="http://schemas.openxmlformats.org/presentationml/2006/main">
  <p:tag name="KSO_WM_BEAUTIFY_FLAG" val="#wm#"/>
  <p:tag name="KSO_WM_TEMPLATE_CATEGORY" val="custom"/>
  <p:tag name="KSO_WM_TEMPLATE_INDEX" val="20205081"/>
</p:tagLst>
</file>

<file path=ppt/tags/tag99.xml><?xml version="1.0" encoding="utf-8"?>
<p:tagLst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4435</Words>
  <Application>WPS 演示</Application>
  <PresentationFormat>宽屏</PresentationFormat>
  <Paragraphs>424</Paragraphs>
  <Slides>35</Slides>
  <Notes>14</Notes>
  <HiddenSlides>0</HiddenSlides>
  <MMClips>0</MMClips>
  <ScaleCrop>false</ScaleCrop>
  <HeadingPairs>
    <vt:vector size="8" baseType="variant">
      <vt:variant>
        <vt:lpstr>已用的字体</vt:lpstr>
      </vt:variant>
      <vt:variant>
        <vt:i4>17</vt:i4>
      </vt:variant>
      <vt:variant>
        <vt:lpstr>主题</vt:lpstr>
      </vt:variant>
      <vt:variant>
        <vt:i4>1</vt:i4>
      </vt:variant>
      <vt:variant>
        <vt:lpstr>嵌入 OLE 服务器</vt:lpstr>
      </vt:variant>
      <vt:variant>
        <vt:i4>1</vt:i4>
      </vt:variant>
      <vt:variant>
        <vt:lpstr>幻灯片标题</vt:lpstr>
      </vt:variant>
      <vt:variant>
        <vt:i4>35</vt:i4>
      </vt:variant>
    </vt:vector>
  </HeadingPairs>
  <TitlesOfParts>
    <vt:vector size="54" baseType="lpstr">
      <vt:lpstr>Arial</vt:lpstr>
      <vt:lpstr>宋体</vt:lpstr>
      <vt:lpstr>Wingdings</vt:lpstr>
      <vt:lpstr>微软雅黑</vt:lpstr>
      <vt:lpstr>Wingdings</vt:lpstr>
      <vt:lpstr>汉仪力量黑简</vt:lpstr>
      <vt:lpstr>等线</vt:lpstr>
      <vt:lpstr>Gill Sans</vt:lpstr>
      <vt:lpstr>Lato</vt:lpstr>
      <vt:lpstr>Arial Unicode MS</vt:lpstr>
      <vt:lpstr>Calibri</vt:lpstr>
      <vt:lpstr>A思源黑体—06</vt:lpstr>
      <vt:lpstr>Agency FB</vt:lpstr>
      <vt:lpstr>Times New Roman</vt:lpstr>
      <vt:lpstr>Verdana</vt:lpstr>
      <vt:lpstr>Segoe Print</vt:lpstr>
      <vt:lpstr>黑体</vt:lpstr>
      <vt:lpstr>Office 主题​​</vt:lpstr>
      <vt:lpstr>Paint.Picture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余利斌</cp:lastModifiedBy>
  <cp:revision>218</cp:revision>
  <dcterms:created xsi:type="dcterms:W3CDTF">2019-06-19T02:08:00Z</dcterms:created>
  <dcterms:modified xsi:type="dcterms:W3CDTF">2020-07-13T02:12:06Z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2052-10.8.0.6470</vt:lpwstr>
  </property>
</Properties>
</file>