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61" r:id="rId2"/>
  </p:sldIdLst>
  <p:sldSz cx="9601200" cy="12801600" type="A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C083E6E3-FA7D-4D7B-A595-EF9225AFEA82}" styleName="浅色样式 1 - 强调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852" autoAdjust="0"/>
    <p:restoredTop sz="94660"/>
  </p:normalViewPr>
  <p:slideViewPr>
    <p:cSldViewPr snapToGrid="0">
      <p:cViewPr>
        <p:scale>
          <a:sx n="100" d="100"/>
          <a:sy n="100" d="100"/>
        </p:scale>
        <p:origin x="915" y="-282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yi sun" userId="be5faec4bf98974b" providerId="LiveId" clId="{E90888A2-8367-4017-BA26-7DD8B4938B77}"/>
    <pc:docChg chg="undo custSel modSld">
      <pc:chgData name="yi sun" userId="be5faec4bf98974b" providerId="LiveId" clId="{E90888A2-8367-4017-BA26-7DD8B4938B77}" dt="2026-01-22T08:42:00.308" v="139" actId="20577"/>
      <pc:docMkLst>
        <pc:docMk/>
      </pc:docMkLst>
      <pc:sldChg chg="modSp mod">
        <pc:chgData name="yi sun" userId="be5faec4bf98974b" providerId="LiveId" clId="{E90888A2-8367-4017-BA26-7DD8B4938B77}" dt="2026-01-22T08:42:00.308" v="139" actId="20577"/>
        <pc:sldMkLst>
          <pc:docMk/>
          <pc:sldMk cId="1401650658" sldId="261"/>
        </pc:sldMkLst>
        <pc:graphicFrameChg chg="mod modGraphic">
          <ac:chgData name="yi sun" userId="be5faec4bf98974b" providerId="LiveId" clId="{E90888A2-8367-4017-BA26-7DD8B4938B77}" dt="2026-01-22T08:42:00.308" v="139" actId="20577"/>
          <ac:graphicFrameMkLst>
            <pc:docMk/>
            <pc:sldMk cId="1401650658" sldId="261"/>
            <ac:graphicFrameMk id="2" creationId="{60E781FB-BD34-FD22-CE7E-74D566DBA020}"/>
          </ac:graphicFrameMkLst>
        </pc:graphicFrame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720090" y="2095078"/>
            <a:ext cx="8161020" cy="4456853"/>
          </a:xfrm>
        </p:spPr>
        <p:txBody>
          <a:bodyPr anchor="b"/>
          <a:lstStyle>
            <a:lvl1pPr algn="ctr">
              <a:defRPr sz="6300"/>
            </a:lvl1pPr>
          </a:lstStyle>
          <a:p>
            <a:r>
              <a:rPr lang="zh-CN" altLang="en-US"/>
              <a:t>单击此处编辑母版标题样式</a:t>
            </a:r>
            <a:endParaRPr lang="en-US" dirty="0"/>
          </a:p>
        </p:txBody>
      </p:sp>
      <p:sp>
        <p:nvSpPr>
          <p:cNvPr id="3" name="Subtitle 2"/>
          <p:cNvSpPr>
            <a:spLocks noGrp="1"/>
          </p:cNvSpPr>
          <p:nvPr>
            <p:ph type="subTitle" idx="1"/>
          </p:nvPr>
        </p:nvSpPr>
        <p:spPr>
          <a:xfrm>
            <a:off x="1200150" y="6723804"/>
            <a:ext cx="7200900" cy="3090756"/>
          </a:xfrm>
        </p:spPr>
        <p:txBody>
          <a:bodyPr/>
          <a:lstStyle>
            <a:lvl1pPr marL="0" indent="0" algn="ctr">
              <a:buNone/>
              <a:defRPr sz="2520"/>
            </a:lvl1pPr>
            <a:lvl2pPr marL="480060" indent="0" algn="ctr">
              <a:buNone/>
              <a:defRPr sz="2100"/>
            </a:lvl2pPr>
            <a:lvl3pPr marL="960120" indent="0" algn="ctr">
              <a:buNone/>
              <a:defRPr sz="1890"/>
            </a:lvl3pPr>
            <a:lvl4pPr marL="1440180" indent="0" algn="ctr">
              <a:buNone/>
              <a:defRPr sz="1680"/>
            </a:lvl4pPr>
            <a:lvl5pPr marL="1920240" indent="0" algn="ctr">
              <a:buNone/>
              <a:defRPr sz="1680"/>
            </a:lvl5pPr>
            <a:lvl6pPr marL="2400300" indent="0" algn="ctr">
              <a:buNone/>
              <a:defRPr sz="1680"/>
            </a:lvl6pPr>
            <a:lvl7pPr marL="2880360" indent="0" algn="ctr">
              <a:buNone/>
              <a:defRPr sz="1680"/>
            </a:lvl7pPr>
            <a:lvl8pPr marL="3360420" indent="0" algn="ctr">
              <a:buNone/>
              <a:defRPr sz="1680"/>
            </a:lvl8pPr>
            <a:lvl9pPr marL="3840480" indent="0" algn="ctr">
              <a:buNone/>
              <a:defRPr sz="168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94950299-3B80-4DE5-AC04-FFA62E6BB4EC}" type="datetimeFigureOut">
              <a:rPr lang="zh-CN" altLang="en-US" smtClean="0"/>
              <a:t>2026/1/22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35E66048-91DE-417C-9C97-B249302A8A42}" type="slidenum">
              <a:rPr lang="zh-CN" altLang="en-US" smtClean="0"/>
              <a:t>‹#›</a:t>
            </a:fld>
            <a:endParaRPr lang="zh-CN" altLang="en-US"/>
          </a:p>
        </p:txBody>
      </p:sp>
    </p:spTree>
    <p:extLst>
      <p:ext uri="{BB962C8B-B14F-4D97-AF65-F5344CB8AC3E}">
        <p14:creationId xmlns:p14="http://schemas.microsoft.com/office/powerpoint/2010/main" val="30956438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94950299-3B80-4DE5-AC04-FFA62E6BB4EC}" type="datetimeFigureOut">
              <a:rPr lang="zh-CN" altLang="en-US" smtClean="0"/>
              <a:t>2026/1/22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35E66048-91DE-417C-9C97-B249302A8A42}" type="slidenum">
              <a:rPr lang="zh-CN" altLang="en-US" smtClean="0"/>
              <a:t>‹#›</a:t>
            </a:fld>
            <a:endParaRPr lang="zh-CN" altLang="en-US"/>
          </a:p>
        </p:txBody>
      </p:sp>
    </p:spTree>
    <p:extLst>
      <p:ext uri="{BB962C8B-B14F-4D97-AF65-F5344CB8AC3E}">
        <p14:creationId xmlns:p14="http://schemas.microsoft.com/office/powerpoint/2010/main" val="2217780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0859" y="681567"/>
            <a:ext cx="2070259" cy="10848764"/>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60083" y="681567"/>
            <a:ext cx="6090761" cy="10848764"/>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94950299-3B80-4DE5-AC04-FFA62E6BB4EC}" type="datetimeFigureOut">
              <a:rPr lang="zh-CN" altLang="en-US" smtClean="0"/>
              <a:t>2026/1/22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35E66048-91DE-417C-9C97-B249302A8A42}" type="slidenum">
              <a:rPr lang="zh-CN" altLang="en-US" smtClean="0"/>
              <a:t>‹#›</a:t>
            </a:fld>
            <a:endParaRPr lang="zh-CN" altLang="en-US"/>
          </a:p>
        </p:txBody>
      </p:sp>
    </p:spTree>
    <p:extLst>
      <p:ext uri="{BB962C8B-B14F-4D97-AF65-F5344CB8AC3E}">
        <p14:creationId xmlns:p14="http://schemas.microsoft.com/office/powerpoint/2010/main" val="39898397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94950299-3B80-4DE5-AC04-FFA62E6BB4EC}" type="datetimeFigureOut">
              <a:rPr lang="zh-CN" altLang="en-US" smtClean="0"/>
              <a:t>2026/1/22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35E66048-91DE-417C-9C97-B249302A8A42}" type="slidenum">
              <a:rPr lang="zh-CN" altLang="en-US" smtClean="0"/>
              <a:t>‹#›</a:t>
            </a:fld>
            <a:endParaRPr lang="zh-CN" altLang="en-US"/>
          </a:p>
        </p:txBody>
      </p:sp>
    </p:spTree>
    <p:extLst>
      <p:ext uri="{BB962C8B-B14F-4D97-AF65-F5344CB8AC3E}">
        <p14:creationId xmlns:p14="http://schemas.microsoft.com/office/powerpoint/2010/main" val="7009504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55082" y="3191514"/>
            <a:ext cx="8281035" cy="5325109"/>
          </a:xfrm>
        </p:spPr>
        <p:txBody>
          <a:bodyPr anchor="b"/>
          <a:lstStyle>
            <a:lvl1pPr>
              <a:defRPr sz="6300"/>
            </a:lvl1pPr>
          </a:lstStyle>
          <a:p>
            <a:r>
              <a:rPr lang="zh-CN" altLang="en-US"/>
              <a:t>单击此处编辑母版标题样式</a:t>
            </a:r>
            <a:endParaRPr lang="en-US" dirty="0"/>
          </a:p>
        </p:txBody>
      </p:sp>
      <p:sp>
        <p:nvSpPr>
          <p:cNvPr id="3" name="Text Placeholder 2"/>
          <p:cNvSpPr>
            <a:spLocks noGrp="1"/>
          </p:cNvSpPr>
          <p:nvPr>
            <p:ph type="body" idx="1"/>
          </p:nvPr>
        </p:nvSpPr>
        <p:spPr>
          <a:xfrm>
            <a:off x="655082" y="8567000"/>
            <a:ext cx="8281035" cy="2800349"/>
          </a:xfrm>
        </p:spPr>
        <p:txBody>
          <a:bodyPr/>
          <a:lstStyle>
            <a:lvl1pPr marL="0" indent="0">
              <a:buNone/>
              <a:defRPr sz="2520">
                <a:solidFill>
                  <a:schemeClr val="tx1"/>
                </a:solidFill>
              </a:defRPr>
            </a:lvl1pPr>
            <a:lvl2pPr marL="480060" indent="0">
              <a:buNone/>
              <a:defRPr sz="2100">
                <a:solidFill>
                  <a:schemeClr val="tx1">
                    <a:tint val="75000"/>
                  </a:schemeClr>
                </a:solidFill>
              </a:defRPr>
            </a:lvl2pPr>
            <a:lvl3pPr marL="960120" indent="0">
              <a:buNone/>
              <a:defRPr sz="1890">
                <a:solidFill>
                  <a:schemeClr val="tx1">
                    <a:tint val="75000"/>
                  </a:schemeClr>
                </a:solidFill>
              </a:defRPr>
            </a:lvl3pPr>
            <a:lvl4pPr marL="1440180" indent="0">
              <a:buNone/>
              <a:defRPr sz="1680">
                <a:solidFill>
                  <a:schemeClr val="tx1">
                    <a:tint val="75000"/>
                  </a:schemeClr>
                </a:solidFill>
              </a:defRPr>
            </a:lvl4pPr>
            <a:lvl5pPr marL="1920240" indent="0">
              <a:buNone/>
              <a:defRPr sz="1680">
                <a:solidFill>
                  <a:schemeClr val="tx1">
                    <a:tint val="75000"/>
                  </a:schemeClr>
                </a:solidFill>
              </a:defRPr>
            </a:lvl5pPr>
            <a:lvl6pPr marL="2400300" indent="0">
              <a:buNone/>
              <a:defRPr sz="1680">
                <a:solidFill>
                  <a:schemeClr val="tx1">
                    <a:tint val="75000"/>
                  </a:schemeClr>
                </a:solidFill>
              </a:defRPr>
            </a:lvl6pPr>
            <a:lvl7pPr marL="2880360" indent="0">
              <a:buNone/>
              <a:defRPr sz="1680">
                <a:solidFill>
                  <a:schemeClr val="tx1">
                    <a:tint val="75000"/>
                  </a:schemeClr>
                </a:solidFill>
              </a:defRPr>
            </a:lvl7pPr>
            <a:lvl8pPr marL="3360420" indent="0">
              <a:buNone/>
              <a:defRPr sz="1680">
                <a:solidFill>
                  <a:schemeClr val="tx1">
                    <a:tint val="75000"/>
                  </a:schemeClr>
                </a:solidFill>
              </a:defRPr>
            </a:lvl8pPr>
            <a:lvl9pPr marL="3840480" indent="0">
              <a:buNone/>
              <a:defRPr sz="168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94950299-3B80-4DE5-AC04-FFA62E6BB4EC}" type="datetimeFigureOut">
              <a:rPr lang="zh-CN" altLang="en-US" smtClean="0"/>
              <a:t>2026/1/22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35E66048-91DE-417C-9C97-B249302A8A42}" type="slidenum">
              <a:rPr lang="zh-CN" altLang="en-US" smtClean="0"/>
              <a:t>‹#›</a:t>
            </a:fld>
            <a:endParaRPr lang="zh-CN" altLang="en-US"/>
          </a:p>
        </p:txBody>
      </p:sp>
    </p:spTree>
    <p:extLst>
      <p:ext uri="{BB962C8B-B14F-4D97-AF65-F5344CB8AC3E}">
        <p14:creationId xmlns:p14="http://schemas.microsoft.com/office/powerpoint/2010/main" val="41397537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60083" y="3407833"/>
            <a:ext cx="4080510" cy="812249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Content Placeholder 3"/>
          <p:cNvSpPr>
            <a:spLocks noGrp="1"/>
          </p:cNvSpPr>
          <p:nvPr>
            <p:ph sz="half" idx="2"/>
          </p:nvPr>
        </p:nvSpPr>
        <p:spPr>
          <a:xfrm>
            <a:off x="4860608" y="3407833"/>
            <a:ext cx="4080510" cy="812249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Date Placeholder 4"/>
          <p:cNvSpPr>
            <a:spLocks noGrp="1"/>
          </p:cNvSpPr>
          <p:nvPr>
            <p:ph type="dt" sz="half" idx="10"/>
          </p:nvPr>
        </p:nvSpPr>
        <p:spPr/>
        <p:txBody>
          <a:bodyPr/>
          <a:lstStyle/>
          <a:p>
            <a:fld id="{94950299-3B80-4DE5-AC04-FFA62E6BB4EC}" type="datetimeFigureOut">
              <a:rPr lang="zh-CN" altLang="en-US" smtClean="0"/>
              <a:t>2026/1/22</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35E66048-91DE-417C-9C97-B249302A8A42}" type="slidenum">
              <a:rPr lang="zh-CN" altLang="en-US" smtClean="0"/>
              <a:t>‹#›</a:t>
            </a:fld>
            <a:endParaRPr lang="zh-CN" altLang="en-US"/>
          </a:p>
        </p:txBody>
      </p:sp>
    </p:spTree>
    <p:extLst>
      <p:ext uri="{BB962C8B-B14F-4D97-AF65-F5344CB8AC3E}">
        <p14:creationId xmlns:p14="http://schemas.microsoft.com/office/powerpoint/2010/main" val="35878220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61333" y="681570"/>
            <a:ext cx="8281035" cy="2474384"/>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61334" y="3138171"/>
            <a:ext cx="4061757" cy="1537969"/>
          </a:xfrm>
        </p:spPr>
        <p:txBody>
          <a:bodyPr anchor="b"/>
          <a:lstStyle>
            <a:lvl1pPr marL="0" indent="0">
              <a:buNone/>
              <a:defRPr sz="2520" b="1"/>
            </a:lvl1pPr>
            <a:lvl2pPr marL="480060" indent="0">
              <a:buNone/>
              <a:defRPr sz="2100" b="1"/>
            </a:lvl2pPr>
            <a:lvl3pPr marL="960120" indent="0">
              <a:buNone/>
              <a:defRPr sz="1890" b="1"/>
            </a:lvl3pPr>
            <a:lvl4pPr marL="1440180" indent="0">
              <a:buNone/>
              <a:defRPr sz="1680" b="1"/>
            </a:lvl4pPr>
            <a:lvl5pPr marL="1920240" indent="0">
              <a:buNone/>
              <a:defRPr sz="1680" b="1"/>
            </a:lvl5pPr>
            <a:lvl6pPr marL="2400300" indent="0">
              <a:buNone/>
              <a:defRPr sz="1680" b="1"/>
            </a:lvl6pPr>
            <a:lvl7pPr marL="2880360" indent="0">
              <a:buNone/>
              <a:defRPr sz="1680" b="1"/>
            </a:lvl7pPr>
            <a:lvl8pPr marL="3360420" indent="0">
              <a:buNone/>
              <a:defRPr sz="1680" b="1"/>
            </a:lvl8pPr>
            <a:lvl9pPr marL="3840480" indent="0">
              <a:buNone/>
              <a:defRPr sz="1680" b="1"/>
            </a:lvl9pPr>
          </a:lstStyle>
          <a:p>
            <a:pPr lvl="0"/>
            <a:r>
              <a:rPr lang="zh-CN" altLang="en-US"/>
              <a:t>单击此处编辑母版文本样式</a:t>
            </a:r>
          </a:p>
        </p:txBody>
      </p:sp>
      <p:sp>
        <p:nvSpPr>
          <p:cNvPr id="4" name="Content Placeholder 3"/>
          <p:cNvSpPr>
            <a:spLocks noGrp="1"/>
          </p:cNvSpPr>
          <p:nvPr>
            <p:ph sz="half" idx="2"/>
          </p:nvPr>
        </p:nvSpPr>
        <p:spPr>
          <a:xfrm>
            <a:off x="661334" y="4676140"/>
            <a:ext cx="4061757" cy="687789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Text Placeholder 4"/>
          <p:cNvSpPr>
            <a:spLocks noGrp="1"/>
          </p:cNvSpPr>
          <p:nvPr>
            <p:ph type="body" sz="quarter" idx="3"/>
          </p:nvPr>
        </p:nvSpPr>
        <p:spPr>
          <a:xfrm>
            <a:off x="4860608" y="3138171"/>
            <a:ext cx="4081761" cy="1537969"/>
          </a:xfrm>
        </p:spPr>
        <p:txBody>
          <a:bodyPr anchor="b"/>
          <a:lstStyle>
            <a:lvl1pPr marL="0" indent="0">
              <a:buNone/>
              <a:defRPr sz="2520" b="1"/>
            </a:lvl1pPr>
            <a:lvl2pPr marL="480060" indent="0">
              <a:buNone/>
              <a:defRPr sz="2100" b="1"/>
            </a:lvl2pPr>
            <a:lvl3pPr marL="960120" indent="0">
              <a:buNone/>
              <a:defRPr sz="1890" b="1"/>
            </a:lvl3pPr>
            <a:lvl4pPr marL="1440180" indent="0">
              <a:buNone/>
              <a:defRPr sz="1680" b="1"/>
            </a:lvl4pPr>
            <a:lvl5pPr marL="1920240" indent="0">
              <a:buNone/>
              <a:defRPr sz="1680" b="1"/>
            </a:lvl5pPr>
            <a:lvl6pPr marL="2400300" indent="0">
              <a:buNone/>
              <a:defRPr sz="1680" b="1"/>
            </a:lvl6pPr>
            <a:lvl7pPr marL="2880360" indent="0">
              <a:buNone/>
              <a:defRPr sz="1680" b="1"/>
            </a:lvl7pPr>
            <a:lvl8pPr marL="3360420" indent="0">
              <a:buNone/>
              <a:defRPr sz="1680" b="1"/>
            </a:lvl8pPr>
            <a:lvl9pPr marL="3840480" indent="0">
              <a:buNone/>
              <a:defRPr sz="1680" b="1"/>
            </a:lvl9pPr>
          </a:lstStyle>
          <a:p>
            <a:pPr lvl="0"/>
            <a:r>
              <a:rPr lang="zh-CN" altLang="en-US"/>
              <a:t>单击此处编辑母版文本样式</a:t>
            </a:r>
          </a:p>
        </p:txBody>
      </p:sp>
      <p:sp>
        <p:nvSpPr>
          <p:cNvPr id="6" name="Content Placeholder 5"/>
          <p:cNvSpPr>
            <a:spLocks noGrp="1"/>
          </p:cNvSpPr>
          <p:nvPr>
            <p:ph sz="quarter" idx="4"/>
          </p:nvPr>
        </p:nvSpPr>
        <p:spPr>
          <a:xfrm>
            <a:off x="4860608" y="4676140"/>
            <a:ext cx="4081761" cy="687789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7" name="Date Placeholder 6"/>
          <p:cNvSpPr>
            <a:spLocks noGrp="1"/>
          </p:cNvSpPr>
          <p:nvPr>
            <p:ph type="dt" sz="half" idx="10"/>
          </p:nvPr>
        </p:nvSpPr>
        <p:spPr/>
        <p:txBody>
          <a:bodyPr/>
          <a:lstStyle/>
          <a:p>
            <a:fld id="{94950299-3B80-4DE5-AC04-FFA62E6BB4EC}" type="datetimeFigureOut">
              <a:rPr lang="zh-CN" altLang="en-US" smtClean="0"/>
              <a:t>2026/1/22</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35E66048-91DE-417C-9C97-B249302A8A42}" type="slidenum">
              <a:rPr lang="zh-CN" altLang="en-US" smtClean="0"/>
              <a:t>‹#›</a:t>
            </a:fld>
            <a:endParaRPr lang="zh-CN" altLang="en-US"/>
          </a:p>
        </p:txBody>
      </p:sp>
    </p:spTree>
    <p:extLst>
      <p:ext uri="{BB962C8B-B14F-4D97-AF65-F5344CB8AC3E}">
        <p14:creationId xmlns:p14="http://schemas.microsoft.com/office/powerpoint/2010/main" val="22308719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94950299-3B80-4DE5-AC04-FFA62E6BB4EC}" type="datetimeFigureOut">
              <a:rPr lang="zh-CN" altLang="en-US" smtClean="0"/>
              <a:t>2026/1/22</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35E66048-91DE-417C-9C97-B249302A8A42}" type="slidenum">
              <a:rPr lang="zh-CN" altLang="en-US" smtClean="0"/>
              <a:t>‹#›</a:t>
            </a:fld>
            <a:endParaRPr lang="zh-CN" altLang="en-US"/>
          </a:p>
        </p:txBody>
      </p:sp>
    </p:spTree>
    <p:extLst>
      <p:ext uri="{BB962C8B-B14F-4D97-AF65-F5344CB8AC3E}">
        <p14:creationId xmlns:p14="http://schemas.microsoft.com/office/powerpoint/2010/main" val="3877718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950299-3B80-4DE5-AC04-FFA62E6BB4EC}" type="datetimeFigureOut">
              <a:rPr lang="zh-CN" altLang="en-US" smtClean="0"/>
              <a:t>2026/1/22</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35E66048-91DE-417C-9C97-B249302A8A42}" type="slidenum">
              <a:rPr lang="zh-CN" altLang="en-US" smtClean="0"/>
              <a:t>‹#›</a:t>
            </a:fld>
            <a:endParaRPr lang="zh-CN" altLang="en-US"/>
          </a:p>
        </p:txBody>
      </p:sp>
    </p:spTree>
    <p:extLst>
      <p:ext uri="{BB962C8B-B14F-4D97-AF65-F5344CB8AC3E}">
        <p14:creationId xmlns:p14="http://schemas.microsoft.com/office/powerpoint/2010/main" val="19440097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61333" y="853440"/>
            <a:ext cx="3096637" cy="2987040"/>
          </a:xfrm>
        </p:spPr>
        <p:txBody>
          <a:bodyPr anchor="b"/>
          <a:lstStyle>
            <a:lvl1pPr>
              <a:defRPr sz="3360"/>
            </a:lvl1pPr>
          </a:lstStyle>
          <a:p>
            <a:r>
              <a:rPr lang="zh-CN" altLang="en-US"/>
              <a:t>单击此处编辑母版标题样式</a:t>
            </a:r>
            <a:endParaRPr lang="en-US" dirty="0"/>
          </a:p>
        </p:txBody>
      </p:sp>
      <p:sp>
        <p:nvSpPr>
          <p:cNvPr id="3" name="Content Placeholder 2"/>
          <p:cNvSpPr>
            <a:spLocks noGrp="1"/>
          </p:cNvSpPr>
          <p:nvPr>
            <p:ph idx="1"/>
          </p:nvPr>
        </p:nvSpPr>
        <p:spPr>
          <a:xfrm>
            <a:off x="4081760" y="1843196"/>
            <a:ext cx="4860608" cy="9097433"/>
          </a:xfrm>
        </p:spPr>
        <p:txBody>
          <a:bodyPr/>
          <a:lstStyle>
            <a:lvl1pPr>
              <a:defRPr sz="3360"/>
            </a:lvl1pPr>
            <a:lvl2pPr>
              <a:defRPr sz="2940"/>
            </a:lvl2pPr>
            <a:lvl3pPr>
              <a:defRPr sz="2520"/>
            </a:lvl3pPr>
            <a:lvl4pPr>
              <a:defRPr sz="2100"/>
            </a:lvl4pPr>
            <a:lvl5pPr>
              <a:defRPr sz="2100"/>
            </a:lvl5pPr>
            <a:lvl6pPr>
              <a:defRPr sz="2100"/>
            </a:lvl6pPr>
            <a:lvl7pPr>
              <a:defRPr sz="2100"/>
            </a:lvl7pPr>
            <a:lvl8pPr>
              <a:defRPr sz="2100"/>
            </a:lvl8pPr>
            <a:lvl9pPr>
              <a:defRPr sz="21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Text Placeholder 3"/>
          <p:cNvSpPr>
            <a:spLocks noGrp="1"/>
          </p:cNvSpPr>
          <p:nvPr>
            <p:ph type="body" sz="half" idx="2"/>
          </p:nvPr>
        </p:nvSpPr>
        <p:spPr>
          <a:xfrm>
            <a:off x="661333" y="3840480"/>
            <a:ext cx="3096637" cy="7114964"/>
          </a:xfrm>
        </p:spPr>
        <p:txBody>
          <a:bodyPr/>
          <a:lstStyle>
            <a:lvl1pPr marL="0" indent="0">
              <a:buNone/>
              <a:defRPr sz="1680"/>
            </a:lvl1pPr>
            <a:lvl2pPr marL="480060" indent="0">
              <a:buNone/>
              <a:defRPr sz="1470"/>
            </a:lvl2pPr>
            <a:lvl3pPr marL="960120" indent="0">
              <a:buNone/>
              <a:defRPr sz="1260"/>
            </a:lvl3pPr>
            <a:lvl4pPr marL="1440180" indent="0">
              <a:buNone/>
              <a:defRPr sz="1050"/>
            </a:lvl4pPr>
            <a:lvl5pPr marL="1920240" indent="0">
              <a:buNone/>
              <a:defRPr sz="1050"/>
            </a:lvl5pPr>
            <a:lvl6pPr marL="2400300" indent="0">
              <a:buNone/>
              <a:defRPr sz="1050"/>
            </a:lvl6pPr>
            <a:lvl7pPr marL="2880360" indent="0">
              <a:buNone/>
              <a:defRPr sz="1050"/>
            </a:lvl7pPr>
            <a:lvl8pPr marL="3360420" indent="0">
              <a:buNone/>
              <a:defRPr sz="1050"/>
            </a:lvl8pPr>
            <a:lvl9pPr marL="3840480" indent="0">
              <a:buNone/>
              <a:defRPr sz="105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94950299-3B80-4DE5-AC04-FFA62E6BB4EC}" type="datetimeFigureOut">
              <a:rPr lang="zh-CN" altLang="en-US" smtClean="0"/>
              <a:t>2026/1/22</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35E66048-91DE-417C-9C97-B249302A8A42}" type="slidenum">
              <a:rPr lang="zh-CN" altLang="en-US" smtClean="0"/>
              <a:t>‹#›</a:t>
            </a:fld>
            <a:endParaRPr lang="zh-CN" altLang="en-US"/>
          </a:p>
        </p:txBody>
      </p:sp>
    </p:spTree>
    <p:extLst>
      <p:ext uri="{BB962C8B-B14F-4D97-AF65-F5344CB8AC3E}">
        <p14:creationId xmlns:p14="http://schemas.microsoft.com/office/powerpoint/2010/main" val="942786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61333" y="853440"/>
            <a:ext cx="3096637" cy="2987040"/>
          </a:xfrm>
        </p:spPr>
        <p:txBody>
          <a:bodyPr anchor="b"/>
          <a:lstStyle>
            <a:lvl1pPr>
              <a:defRPr sz="336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4081760" y="1843196"/>
            <a:ext cx="4860608" cy="9097433"/>
          </a:xfrm>
        </p:spPr>
        <p:txBody>
          <a:bodyPr anchor="t"/>
          <a:lstStyle>
            <a:lvl1pPr marL="0" indent="0">
              <a:buNone/>
              <a:defRPr sz="3360"/>
            </a:lvl1pPr>
            <a:lvl2pPr marL="480060" indent="0">
              <a:buNone/>
              <a:defRPr sz="2940"/>
            </a:lvl2pPr>
            <a:lvl3pPr marL="960120" indent="0">
              <a:buNone/>
              <a:defRPr sz="2520"/>
            </a:lvl3pPr>
            <a:lvl4pPr marL="1440180" indent="0">
              <a:buNone/>
              <a:defRPr sz="2100"/>
            </a:lvl4pPr>
            <a:lvl5pPr marL="1920240" indent="0">
              <a:buNone/>
              <a:defRPr sz="2100"/>
            </a:lvl5pPr>
            <a:lvl6pPr marL="2400300" indent="0">
              <a:buNone/>
              <a:defRPr sz="2100"/>
            </a:lvl6pPr>
            <a:lvl7pPr marL="2880360" indent="0">
              <a:buNone/>
              <a:defRPr sz="2100"/>
            </a:lvl7pPr>
            <a:lvl8pPr marL="3360420" indent="0">
              <a:buNone/>
              <a:defRPr sz="2100"/>
            </a:lvl8pPr>
            <a:lvl9pPr marL="3840480" indent="0">
              <a:buNone/>
              <a:defRPr sz="2100"/>
            </a:lvl9pPr>
          </a:lstStyle>
          <a:p>
            <a:r>
              <a:rPr lang="zh-CN" altLang="en-US"/>
              <a:t>单击图标添加图片</a:t>
            </a:r>
            <a:endParaRPr lang="en-US" dirty="0"/>
          </a:p>
        </p:txBody>
      </p:sp>
      <p:sp>
        <p:nvSpPr>
          <p:cNvPr id="4" name="Text Placeholder 3"/>
          <p:cNvSpPr>
            <a:spLocks noGrp="1"/>
          </p:cNvSpPr>
          <p:nvPr>
            <p:ph type="body" sz="half" idx="2"/>
          </p:nvPr>
        </p:nvSpPr>
        <p:spPr>
          <a:xfrm>
            <a:off x="661333" y="3840480"/>
            <a:ext cx="3096637" cy="7114964"/>
          </a:xfrm>
        </p:spPr>
        <p:txBody>
          <a:bodyPr/>
          <a:lstStyle>
            <a:lvl1pPr marL="0" indent="0">
              <a:buNone/>
              <a:defRPr sz="1680"/>
            </a:lvl1pPr>
            <a:lvl2pPr marL="480060" indent="0">
              <a:buNone/>
              <a:defRPr sz="1470"/>
            </a:lvl2pPr>
            <a:lvl3pPr marL="960120" indent="0">
              <a:buNone/>
              <a:defRPr sz="1260"/>
            </a:lvl3pPr>
            <a:lvl4pPr marL="1440180" indent="0">
              <a:buNone/>
              <a:defRPr sz="1050"/>
            </a:lvl4pPr>
            <a:lvl5pPr marL="1920240" indent="0">
              <a:buNone/>
              <a:defRPr sz="1050"/>
            </a:lvl5pPr>
            <a:lvl6pPr marL="2400300" indent="0">
              <a:buNone/>
              <a:defRPr sz="1050"/>
            </a:lvl6pPr>
            <a:lvl7pPr marL="2880360" indent="0">
              <a:buNone/>
              <a:defRPr sz="1050"/>
            </a:lvl7pPr>
            <a:lvl8pPr marL="3360420" indent="0">
              <a:buNone/>
              <a:defRPr sz="1050"/>
            </a:lvl8pPr>
            <a:lvl9pPr marL="3840480" indent="0">
              <a:buNone/>
              <a:defRPr sz="105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94950299-3B80-4DE5-AC04-FFA62E6BB4EC}" type="datetimeFigureOut">
              <a:rPr lang="zh-CN" altLang="en-US" smtClean="0"/>
              <a:t>2026/1/22</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35E66048-91DE-417C-9C97-B249302A8A42}" type="slidenum">
              <a:rPr lang="zh-CN" altLang="en-US" smtClean="0"/>
              <a:t>‹#›</a:t>
            </a:fld>
            <a:endParaRPr lang="zh-CN" altLang="en-US"/>
          </a:p>
        </p:txBody>
      </p:sp>
    </p:spTree>
    <p:extLst>
      <p:ext uri="{BB962C8B-B14F-4D97-AF65-F5344CB8AC3E}">
        <p14:creationId xmlns:p14="http://schemas.microsoft.com/office/powerpoint/2010/main" val="1314416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60083" y="681570"/>
            <a:ext cx="8281035" cy="2474384"/>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60083" y="3407833"/>
            <a:ext cx="8281035" cy="812249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2"/>
          </p:nvPr>
        </p:nvSpPr>
        <p:spPr>
          <a:xfrm>
            <a:off x="660083" y="11865189"/>
            <a:ext cx="2160270" cy="681567"/>
          </a:xfrm>
          <a:prstGeom prst="rect">
            <a:avLst/>
          </a:prstGeom>
        </p:spPr>
        <p:txBody>
          <a:bodyPr vert="horz" lIns="91440" tIns="45720" rIns="91440" bIns="45720" rtlCol="0" anchor="ctr"/>
          <a:lstStyle>
            <a:lvl1pPr algn="l">
              <a:defRPr sz="1260">
                <a:solidFill>
                  <a:schemeClr val="tx1">
                    <a:tint val="75000"/>
                  </a:schemeClr>
                </a:solidFill>
              </a:defRPr>
            </a:lvl1pPr>
          </a:lstStyle>
          <a:p>
            <a:fld id="{94950299-3B80-4DE5-AC04-FFA62E6BB4EC}" type="datetimeFigureOut">
              <a:rPr lang="zh-CN" altLang="en-US" smtClean="0"/>
              <a:t>2026/1/22</a:t>
            </a:fld>
            <a:endParaRPr lang="zh-CN" altLang="en-US"/>
          </a:p>
        </p:txBody>
      </p:sp>
      <p:sp>
        <p:nvSpPr>
          <p:cNvPr id="5" name="Footer Placeholder 4"/>
          <p:cNvSpPr>
            <a:spLocks noGrp="1"/>
          </p:cNvSpPr>
          <p:nvPr>
            <p:ph type="ftr" sz="quarter" idx="3"/>
          </p:nvPr>
        </p:nvSpPr>
        <p:spPr>
          <a:xfrm>
            <a:off x="3180398" y="11865189"/>
            <a:ext cx="3240405" cy="681567"/>
          </a:xfrm>
          <a:prstGeom prst="rect">
            <a:avLst/>
          </a:prstGeom>
        </p:spPr>
        <p:txBody>
          <a:bodyPr vert="horz" lIns="91440" tIns="45720" rIns="91440" bIns="45720" rtlCol="0" anchor="ctr"/>
          <a:lstStyle>
            <a:lvl1pPr algn="ctr">
              <a:defRPr sz="126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780848" y="11865189"/>
            <a:ext cx="2160270" cy="681567"/>
          </a:xfrm>
          <a:prstGeom prst="rect">
            <a:avLst/>
          </a:prstGeom>
        </p:spPr>
        <p:txBody>
          <a:bodyPr vert="horz" lIns="91440" tIns="45720" rIns="91440" bIns="45720" rtlCol="0" anchor="ctr"/>
          <a:lstStyle>
            <a:lvl1pPr algn="r">
              <a:defRPr sz="1260">
                <a:solidFill>
                  <a:schemeClr val="tx1">
                    <a:tint val="75000"/>
                  </a:schemeClr>
                </a:solidFill>
              </a:defRPr>
            </a:lvl1pPr>
          </a:lstStyle>
          <a:p>
            <a:fld id="{35E66048-91DE-417C-9C97-B249302A8A42}" type="slidenum">
              <a:rPr lang="zh-CN" altLang="en-US" smtClean="0"/>
              <a:t>‹#›</a:t>
            </a:fld>
            <a:endParaRPr lang="zh-CN" altLang="en-US"/>
          </a:p>
        </p:txBody>
      </p:sp>
    </p:spTree>
    <p:extLst>
      <p:ext uri="{BB962C8B-B14F-4D97-AF65-F5344CB8AC3E}">
        <p14:creationId xmlns:p14="http://schemas.microsoft.com/office/powerpoint/2010/main" val="2741419830"/>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60120" rtl="0" eaLnBrk="1" latinLnBrk="0" hangingPunct="1">
        <a:lnSpc>
          <a:spcPct val="90000"/>
        </a:lnSpc>
        <a:spcBef>
          <a:spcPct val="0"/>
        </a:spcBef>
        <a:buNone/>
        <a:defRPr sz="4620" kern="1200">
          <a:solidFill>
            <a:schemeClr val="tx1"/>
          </a:solidFill>
          <a:latin typeface="+mj-lt"/>
          <a:ea typeface="+mj-ea"/>
          <a:cs typeface="+mj-cs"/>
        </a:defRPr>
      </a:lvl1pPr>
    </p:titleStyle>
    <p:bodyStyle>
      <a:lvl1pPr marL="240030" indent="-240030" algn="l" defTabSz="960120" rtl="0" eaLnBrk="1" latinLnBrk="0" hangingPunct="1">
        <a:lnSpc>
          <a:spcPct val="90000"/>
        </a:lnSpc>
        <a:spcBef>
          <a:spcPts val="1050"/>
        </a:spcBef>
        <a:buFont typeface="Arial" panose="020B0604020202020204" pitchFamily="34" charset="0"/>
        <a:buChar char="•"/>
        <a:defRPr sz="2940" kern="1200">
          <a:solidFill>
            <a:schemeClr val="tx1"/>
          </a:solidFill>
          <a:latin typeface="+mn-lt"/>
          <a:ea typeface="+mn-ea"/>
          <a:cs typeface="+mn-cs"/>
        </a:defRPr>
      </a:lvl1pPr>
      <a:lvl2pPr marL="720090" indent="-240030" algn="l" defTabSz="960120" rtl="0" eaLnBrk="1" latinLnBrk="0" hangingPunct="1">
        <a:lnSpc>
          <a:spcPct val="90000"/>
        </a:lnSpc>
        <a:spcBef>
          <a:spcPts val="525"/>
        </a:spcBef>
        <a:buFont typeface="Arial" panose="020B0604020202020204" pitchFamily="34" charset="0"/>
        <a:buChar char="•"/>
        <a:defRPr sz="2520" kern="1200">
          <a:solidFill>
            <a:schemeClr val="tx1"/>
          </a:solidFill>
          <a:latin typeface="+mn-lt"/>
          <a:ea typeface="+mn-ea"/>
          <a:cs typeface="+mn-cs"/>
        </a:defRPr>
      </a:lvl2pPr>
      <a:lvl3pPr marL="1200150" indent="-240030" algn="l" defTabSz="960120" rtl="0" eaLnBrk="1" latinLnBrk="0" hangingPunct="1">
        <a:lnSpc>
          <a:spcPct val="90000"/>
        </a:lnSpc>
        <a:spcBef>
          <a:spcPts val="525"/>
        </a:spcBef>
        <a:buFont typeface="Arial" panose="020B0604020202020204" pitchFamily="34" charset="0"/>
        <a:buChar char="•"/>
        <a:defRPr sz="2100" kern="1200">
          <a:solidFill>
            <a:schemeClr val="tx1"/>
          </a:solidFill>
          <a:latin typeface="+mn-lt"/>
          <a:ea typeface="+mn-ea"/>
          <a:cs typeface="+mn-cs"/>
        </a:defRPr>
      </a:lvl3pPr>
      <a:lvl4pPr marL="168021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4pPr>
      <a:lvl5pPr marL="216027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5pPr>
      <a:lvl6pPr marL="264033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6pPr>
      <a:lvl7pPr marL="312039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7pPr>
      <a:lvl8pPr marL="360045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8pPr>
      <a:lvl9pPr marL="408051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9pPr>
    </p:bodyStyle>
    <p:otherStyle>
      <a:defPPr>
        <a:defRPr lang="en-US"/>
      </a:defPPr>
      <a:lvl1pPr marL="0" algn="l" defTabSz="960120" rtl="0" eaLnBrk="1" latinLnBrk="0" hangingPunct="1">
        <a:defRPr sz="1890" kern="1200">
          <a:solidFill>
            <a:schemeClr val="tx1"/>
          </a:solidFill>
          <a:latin typeface="+mn-lt"/>
          <a:ea typeface="+mn-ea"/>
          <a:cs typeface="+mn-cs"/>
        </a:defRPr>
      </a:lvl1pPr>
      <a:lvl2pPr marL="480060" algn="l" defTabSz="960120" rtl="0" eaLnBrk="1" latinLnBrk="0" hangingPunct="1">
        <a:defRPr sz="1890" kern="1200">
          <a:solidFill>
            <a:schemeClr val="tx1"/>
          </a:solidFill>
          <a:latin typeface="+mn-lt"/>
          <a:ea typeface="+mn-ea"/>
          <a:cs typeface="+mn-cs"/>
        </a:defRPr>
      </a:lvl2pPr>
      <a:lvl3pPr marL="960120" algn="l" defTabSz="960120" rtl="0" eaLnBrk="1" latinLnBrk="0" hangingPunct="1">
        <a:defRPr sz="1890" kern="1200">
          <a:solidFill>
            <a:schemeClr val="tx1"/>
          </a:solidFill>
          <a:latin typeface="+mn-lt"/>
          <a:ea typeface="+mn-ea"/>
          <a:cs typeface="+mn-cs"/>
        </a:defRPr>
      </a:lvl3pPr>
      <a:lvl4pPr marL="1440180" algn="l" defTabSz="960120" rtl="0" eaLnBrk="1" latinLnBrk="0" hangingPunct="1">
        <a:defRPr sz="1890" kern="1200">
          <a:solidFill>
            <a:schemeClr val="tx1"/>
          </a:solidFill>
          <a:latin typeface="+mn-lt"/>
          <a:ea typeface="+mn-ea"/>
          <a:cs typeface="+mn-cs"/>
        </a:defRPr>
      </a:lvl4pPr>
      <a:lvl5pPr marL="1920240" algn="l" defTabSz="960120" rtl="0" eaLnBrk="1" latinLnBrk="0" hangingPunct="1">
        <a:defRPr sz="1890" kern="1200">
          <a:solidFill>
            <a:schemeClr val="tx1"/>
          </a:solidFill>
          <a:latin typeface="+mn-lt"/>
          <a:ea typeface="+mn-ea"/>
          <a:cs typeface="+mn-cs"/>
        </a:defRPr>
      </a:lvl5pPr>
      <a:lvl6pPr marL="2400300" algn="l" defTabSz="960120" rtl="0" eaLnBrk="1" latinLnBrk="0" hangingPunct="1">
        <a:defRPr sz="1890" kern="1200">
          <a:solidFill>
            <a:schemeClr val="tx1"/>
          </a:solidFill>
          <a:latin typeface="+mn-lt"/>
          <a:ea typeface="+mn-ea"/>
          <a:cs typeface="+mn-cs"/>
        </a:defRPr>
      </a:lvl6pPr>
      <a:lvl7pPr marL="2880360" algn="l" defTabSz="960120" rtl="0" eaLnBrk="1" latinLnBrk="0" hangingPunct="1">
        <a:defRPr sz="1890" kern="1200">
          <a:solidFill>
            <a:schemeClr val="tx1"/>
          </a:solidFill>
          <a:latin typeface="+mn-lt"/>
          <a:ea typeface="+mn-ea"/>
          <a:cs typeface="+mn-cs"/>
        </a:defRPr>
      </a:lvl7pPr>
      <a:lvl8pPr marL="3360420" algn="l" defTabSz="960120" rtl="0" eaLnBrk="1" latinLnBrk="0" hangingPunct="1">
        <a:defRPr sz="1890" kern="1200">
          <a:solidFill>
            <a:schemeClr val="tx1"/>
          </a:solidFill>
          <a:latin typeface="+mn-lt"/>
          <a:ea typeface="+mn-ea"/>
          <a:cs typeface="+mn-cs"/>
        </a:defRPr>
      </a:lvl8pPr>
      <a:lvl9pPr marL="3840480" algn="l" defTabSz="960120" rtl="0" eaLnBrk="1" latinLnBrk="0" hangingPunct="1">
        <a:defRPr sz="189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4CA23C-ED83-7584-2BC6-BC703F3676FE}"/>
            </a:ext>
          </a:extLst>
        </p:cNvPr>
        <p:cNvGrpSpPr/>
        <p:nvPr/>
      </p:nvGrpSpPr>
      <p:grpSpPr>
        <a:xfrm>
          <a:off x="0" y="0"/>
          <a:ext cx="0" cy="0"/>
          <a:chOff x="0" y="0"/>
          <a:chExt cx="0" cy="0"/>
        </a:xfrm>
      </p:grpSpPr>
      <p:graphicFrame>
        <p:nvGraphicFramePr>
          <p:cNvPr id="2" name="表格 1">
            <a:extLst>
              <a:ext uri="{FF2B5EF4-FFF2-40B4-BE49-F238E27FC236}">
                <a16:creationId xmlns:a16="http://schemas.microsoft.com/office/drawing/2014/main" id="{60E781FB-BD34-FD22-CE7E-74D566DBA020}"/>
              </a:ext>
            </a:extLst>
          </p:cNvPr>
          <p:cNvGraphicFramePr>
            <a:graphicFrameLocks noGrp="1"/>
          </p:cNvGraphicFramePr>
          <p:nvPr>
            <p:extLst>
              <p:ext uri="{D42A27DB-BD31-4B8C-83A1-F6EECF244321}">
                <p14:modId xmlns:p14="http://schemas.microsoft.com/office/powerpoint/2010/main" val="919821342"/>
              </p:ext>
            </p:extLst>
          </p:nvPr>
        </p:nvGraphicFramePr>
        <p:xfrm>
          <a:off x="280198" y="743363"/>
          <a:ext cx="9040803" cy="11791748"/>
        </p:xfrm>
        <a:graphic>
          <a:graphicData uri="http://schemas.openxmlformats.org/drawingml/2006/table">
            <a:tbl>
              <a:tblPr firstRow="1" firstCol="1" bandRow="1">
                <a:tableStyleId>{C083E6E3-FA7D-4D7B-A595-EF9225AFEA82}</a:tableStyleId>
              </a:tblPr>
              <a:tblGrid>
                <a:gridCol w="250311">
                  <a:extLst>
                    <a:ext uri="{9D8B030D-6E8A-4147-A177-3AD203B41FA5}">
                      <a16:colId xmlns:a16="http://schemas.microsoft.com/office/drawing/2014/main" val="434345204"/>
                    </a:ext>
                  </a:extLst>
                </a:gridCol>
                <a:gridCol w="3954847">
                  <a:extLst>
                    <a:ext uri="{9D8B030D-6E8A-4147-A177-3AD203B41FA5}">
                      <a16:colId xmlns:a16="http://schemas.microsoft.com/office/drawing/2014/main" val="3363954455"/>
                    </a:ext>
                  </a:extLst>
                </a:gridCol>
                <a:gridCol w="2025650">
                  <a:extLst>
                    <a:ext uri="{9D8B030D-6E8A-4147-A177-3AD203B41FA5}">
                      <a16:colId xmlns:a16="http://schemas.microsoft.com/office/drawing/2014/main" val="4078773920"/>
                    </a:ext>
                  </a:extLst>
                </a:gridCol>
                <a:gridCol w="1917700">
                  <a:extLst>
                    <a:ext uri="{9D8B030D-6E8A-4147-A177-3AD203B41FA5}">
                      <a16:colId xmlns:a16="http://schemas.microsoft.com/office/drawing/2014/main" val="878579329"/>
                    </a:ext>
                  </a:extLst>
                </a:gridCol>
                <a:gridCol w="892295">
                  <a:extLst>
                    <a:ext uri="{9D8B030D-6E8A-4147-A177-3AD203B41FA5}">
                      <a16:colId xmlns:a16="http://schemas.microsoft.com/office/drawing/2014/main" val="600114181"/>
                    </a:ext>
                  </a:extLst>
                </a:gridCol>
              </a:tblGrid>
              <a:tr h="222968">
                <a:tc>
                  <a:txBody>
                    <a:bodyPr/>
                    <a:lstStyle/>
                    <a:p>
                      <a:pPr algn="ctr" latinLnBrk="1">
                        <a:buNone/>
                      </a:pPr>
                      <a:r>
                        <a:rPr lang="zh-CN" sz="700" b="1" kern="100" dirty="0">
                          <a:effectLst/>
                        </a:rPr>
                        <a:t>序号</a:t>
                      </a:r>
                      <a:endParaRPr lang="zh-CN" sz="700" b="1"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26897" marR="26897" marT="0" marB="0" anchor="ctr"/>
                </a:tc>
                <a:tc>
                  <a:txBody>
                    <a:bodyPr/>
                    <a:lstStyle/>
                    <a:p>
                      <a:pPr algn="ctr" latinLnBrk="1">
                        <a:buNone/>
                      </a:pPr>
                      <a:r>
                        <a:rPr lang="zh-CN" sz="700" b="1" kern="100" dirty="0">
                          <a:effectLst/>
                        </a:rPr>
                        <a:t>流程阶段</a:t>
                      </a:r>
                      <a:endParaRPr lang="zh-CN" sz="700" b="1"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26897" marR="26897" marT="0" marB="0" anchor="ctr"/>
                </a:tc>
                <a:tc>
                  <a:txBody>
                    <a:bodyPr/>
                    <a:lstStyle/>
                    <a:p>
                      <a:pPr algn="ctr" latinLnBrk="1">
                        <a:buNone/>
                      </a:pPr>
                      <a:r>
                        <a:rPr lang="zh-CN" sz="700" b="1" kern="100" dirty="0">
                          <a:effectLst/>
                        </a:rPr>
                        <a:t>流程指引</a:t>
                      </a:r>
                      <a:endParaRPr lang="zh-CN" sz="700" b="1"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26897" marR="26897" marT="0" marB="0" anchor="ctr"/>
                </a:tc>
                <a:tc>
                  <a:txBody>
                    <a:bodyPr/>
                    <a:lstStyle/>
                    <a:p>
                      <a:pPr algn="ctr" latinLnBrk="1">
                        <a:buNone/>
                      </a:pPr>
                      <a:r>
                        <a:rPr lang="zh-CN" altLang="en-US" sz="700" b="1" kern="100" dirty="0">
                          <a:effectLst/>
                        </a:rPr>
                        <a:t>准备</a:t>
                      </a:r>
                      <a:r>
                        <a:rPr lang="zh-CN" sz="700" b="1" kern="100" dirty="0">
                          <a:effectLst/>
                        </a:rPr>
                        <a:t>材料</a:t>
                      </a:r>
                      <a:endParaRPr lang="zh-CN" sz="700" b="1"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26897" marR="26897" marT="0" marB="0" anchor="ctr"/>
                </a:tc>
                <a:tc>
                  <a:txBody>
                    <a:bodyPr/>
                    <a:lstStyle/>
                    <a:p>
                      <a:pPr algn="ctr" latinLnBrk="1">
                        <a:buNone/>
                      </a:pPr>
                      <a:r>
                        <a:rPr lang="zh-CN" altLang="en-US" sz="700" b="1" kern="100" dirty="0">
                          <a:effectLst/>
                          <a:latin typeface="等线" panose="02010600030101010101" pitchFamily="2" charset="-122"/>
                          <a:ea typeface="等线" panose="02010600030101010101" pitchFamily="2" charset="-122"/>
                          <a:cs typeface="Times New Roman" panose="02020603050405020304" pitchFamily="18" charset="0"/>
                        </a:rPr>
                        <a:t>获得权益</a:t>
                      </a:r>
                      <a:endParaRPr lang="zh-CN" sz="700" b="1"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26897" marR="26897" marT="0" marB="0" anchor="ctr"/>
                </a:tc>
                <a:extLst>
                  <a:ext uri="{0D108BD9-81ED-4DB2-BD59-A6C34878D82A}">
                    <a16:rowId xmlns:a16="http://schemas.microsoft.com/office/drawing/2014/main" val="1111246217"/>
                  </a:ext>
                </a:extLst>
              </a:tr>
              <a:tr h="602896">
                <a:tc>
                  <a:txBody>
                    <a:bodyPr/>
                    <a:lstStyle/>
                    <a:p>
                      <a:pPr algn="ctr" latinLnBrk="1">
                        <a:buNone/>
                      </a:pPr>
                      <a:r>
                        <a:rPr lang="en-US" sz="700" kern="100" dirty="0">
                          <a:effectLst/>
                        </a:rPr>
                        <a:t> 1</a:t>
                      </a:r>
                      <a:endParaRPr lang="zh-CN" sz="70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26897" marR="26897" marT="0" marB="0" anchor="ctr"/>
                </a:tc>
                <a:tc>
                  <a:txBody>
                    <a:bodyPr/>
                    <a:lstStyle/>
                    <a:p>
                      <a:pPr algn="l" latinLnBrk="1">
                        <a:buNone/>
                      </a:pPr>
                      <a:endParaRPr lang="zh-CN" sz="70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26897" marR="26897" marT="0" marB="0"/>
                </a:tc>
                <a:tc>
                  <a:txBody>
                    <a:bodyPr/>
                    <a:lstStyle/>
                    <a:p>
                      <a:pPr marL="0" lvl="0" indent="0" algn="just" latinLnBrk="1">
                        <a:lnSpc>
                          <a:spcPct val="150000"/>
                        </a:lnSpc>
                        <a:buFont typeface="+mj-lt"/>
                        <a:buNone/>
                      </a:pPr>
                      <a:r>
                        <a:rPr lang="en-US" altLang="zh-CN" sz="600" kern="100" dirty="0">
                          <a:effectLst/>
                        </a:rPr>
                        <a:t>1</a:t>
                      </a:r>
                      <a:r>
                        <a:rPr lang="zh-CN" altLang="en-US" sz="600" kern="100" dirty="0">
                          <a:effectLst/>
                        </a:rPr>
                        <a:t>、</a:t>
                      </a:r>
                      <a:r>
                        <a:rPr lang="zh-CN" sz="600" kern="100" dirty="0">
                          <a:effectLst/>
                        </a:rPr>
                        <a:t>企业登录</a:t>
                      </a:r>
                      <a:r>
                        <a:rPr lang="zh-CN" altLang="en-US" sz="600" kern="100" dirty="0">
                          <a:effectLst/>
                        </a:rPr>
                        <a:t>中山市中小企业数字化转型城市试点项目管理平台</a:t>
                      </a:r>
                      <a:r>
                        <a:rPr lang="zh-CN" sz="600" kern="100" dirty="0">
                          <a:effectLst/>
                        </a:rPr>
                        <a:t>注册用户</a:t>
                      </a:r>
                    </a:p>
                    <a:p>
                      <a:pPr marL="0" lvl="0" indent="0" algn="just" latinLnBrk="1">
                        <a:lnSpc>
                          <a:spcPct val="150000"/>
                        </a:lnSpc>
                        <a:buFont typeface="+mj-lt"/>
                        <a:buNone/>
                      </a:pPr>
                      <a:r>
                        <a:rPr lang="en-US" altLang="zh-CN" sz="600" kern="100" dirty="0">
                          <a:effectLst/>
                        </a:rPr>
                        <a:t>2</a:t>
                      </a:r>
                      <a:r>
                        <a:rPr lang="zh-CN" altLang="en-US" sz="600" kern="100" dirty="0">
                          <a:effectLst/>
                        </a:rPr>
                        <a:t>、</a:t>
                      </a:r>
                      <a:r>
                        <a:rPr lang="zh-CN" sz="600" kern="100" dirty="0">
                          <a:effectLst/>
                        </a:rPr>
                        <a:t>在平台上</a:t>
                      </a:r>
                      <a:r>
                        <a:rPr lang="zh-CN" altLang="en-US" sz="600" kern="100" dirty="0">
                          <a:effectLst/>
                        </a:rPr>
                        <a:t>发起试点项目备案，填报中山市中小企业数字化转型城市试点备案信息</a:t>
                      </a:r>
                      <a:endParaRPr lang="zh-CN" sz="60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34290" marB="34290"/>
                </a:tc>
                <a:tc>
                  <a:txBody>
                    <a:bodyPr/>
                    <a:lstStyle/>
                    <a:p>
                      <a:pPr algn="just" latinLnBrk="1">
                        <a:lnSpc>
                          <a:spcPct val="150000"/>
                        </a:lnSpc>
                        <a:buNone/>
                      </a:pPr>
                      <a:r>
                        <a:rPr lang="zh-CN" altLang="en-US" sz="600" kern="100" dirty="0">
                          <a:effectLst/>
                        </a:rPr>
                        <a:t>备案信息，于中山市中小企业数字化转型城市试点项目管理平台“我的工作台</a:t>
                      </a:r>
                      <a:r>
                        <a:rPr lang="en-US" altLang="zh-CN" sz="600" kern="100" dirty="0">
                          <a:effectLst/>
                        </a:rPr>
                        <a:t>-</a:t>
                      </a:r>
                      <a:r>
                        <a:rPr lang="zh-CN" altLang="en-US" sz="600" kern="100" dirty="0">
                          <a:effectLst/>
                        </a:rPr>
                        <a:t>项目管理</a:t>
                      </a:r>
                      <a:r>
                        <a:rPr lang="en-US" altLang="zh-CN" sz="600" kern="100" dirty="0">
                          <a:effectLst/>
                        </a:rPr>
                        <a:t>-</a:t>
                      </a:r>
                      <a:r>
                        <a:rPr lang="zh-CN" altLang="en-US" sz="600" kern="100" dirty="0">
                          <a:effectLst/>
                        </a:rPr>
                        <a:t>项目备案”中，点击发起备案完成填报</a:t>
                      </a:r>
                      <a:endParaRPr lang="zh-CN" sz="60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34290" marB="34290"/>
                </a:tc>
                <a:tc>
                  <a:txBody>
                    <a:bodyPr/>
                    <a:lstStyle/>
                    <a:p>
                      <a:pPr algn="just" latinLnBrk="1">
                        <a:lnSpc>
                          <a:spcPct val="150000"/>
                        </a:lnSpc>
                        <a:buNone/>
                      </a:pPr>
                      <a:r>
                        <a:rPr lang="zh-CN" altLang="en-US" sz="600" kern="100" dirty="0">
                          <a:solidFill>
                            <a:schemeClr val="accent2">
                              <a:lumMod val="75000"/>
                            </a:schemeClr>
                          </a:solidFill>
                          <a:effectLst/>
                          <a:latin typeface="等线" panose="02010600030101010101" pitchFamily="2" charset="-122"/>
                          <a:ea typeface="等线" panose="02010600030101010101" pitchFamily="2" charset="-122"/>
                          <a:cs typeface="Times New Roman" panose="02020603050405020304" pitchFamily="18" charset="0"/>
                        </a:rPr>
                        <a:t>赋予企业备案号，备案项目在市工信局网站发布</a:t>
                      </a:r>
                      <a:endParaRPr lang="zh-CN" sz="600" kern="100" dirty="0">
                        <a:solidFill>
                          <a:schemeClr val="accent2">
                            <a:lumMod val="75000"/>
                          </a:schemeClr>
                        </a:solidFill>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34290" marB="34290"/>
                </a:tc>
                <a:extLst>
                  <a:ext uri="{0D108BD9-81ED-4DB2-BD59-A6C34878D82A}">
                    <a16:rowId xmlns:a16="http://schemas.microsoft.com/office/drawing/2014/main" val="1213442224"/>
                  </a:ext>
                </a:extLst>
              </a:tr>
              <a:tr h="2378310">
                <a:tc>
                  <a:txBody>
                    <a:bodyPr/>
                    <a:lstStyle/>
                    <a:p>
                      <a:pPr algn="ctr" latinLnBrk="1">
                        <a:buNone/>
                      </a:pPr>
                      <a:r>
                        <a:rPr lang="en-US" sz="700" kern="100" dirty="0">
                          <a:effectLst/>
                        </a:rPr>
                        <a:t> 2</a:t>
                      </a:r>
                      <a:endParaRPr lang="zh-CN" sz="70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26897" marR="26897" marT="0" marB="0" anchor="ctr"/>
                </a:tc>
                <a:tc>
                  <a:txBody>
                    <a:bodyPr/>
                    <a:lstStyle/>
                    <a:p>
                      <a:pPr algn="just" latinLnBrk="1">
                        <a:buNone/>
                      </a:pPr>
                      <a:endParaRPr lang="zh-CN" sz="70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26897" marR="26897" marT="0" marB="0"/>
                </a:tc>
                <a:tc>
                  <a:txBody>
                    <a:bodyPr/>
                    <a:lstStyle/>
                    <a:p>
                      <a:pPr marL="0" lvl="0" indent="0" algn="just" latinLnBrk="1">
                        <a:lnSpc>
                          <a:spcPct val="150000"/>
                        </a:lnSpc>
                        <a:buFont typeface="+mj-lt"/>
                        <a:buNone/>
                      </a:pPr>
                      <a:r>
                        <a:rPr lang="zh-CN" sz="600" kern="100" dirty="0">
                          <a:effectLst/>
                        </a:rPr>
                        <a:t>企业</a:t>
                      </a:r>
                      <a:r>
                        <a:rPr lang="zh-CN" altLang="en-US" sz="600" kern="100" dirty="0">
                          <a:effectLst/>
                        </a:rPr>
                        <a:t>备案时</a:t>
                      </a:r>
                      <a:r>
                        <a:rPr lang="zh-CN" sz="600" kern="100" dirty="0">
                          <a:effectLst/>
                        </a:rPr>
                        <a:t>选择自行诊断或机构诊断（二选一）</a:t>
                      </a:r>
                      <a:r>
                        <a:rPr lang="zh-CN" altLang="en-US" sz="600" kern="100" dirty="0">
                          <a:effectLst/>
                        </a:rPr>
                        <a:t>：</a:t>
                      </a:r>
                      <a:endParaRPr lang="zh-CN" sz="600" kern="100" dirty="0">
                        <a:effectLst/>
                      </a:endParaRPr>
                    </a:p>
                    <a:p>
                      <a:pPr marL="10800" lvl="0" indent="-144000" algn="just" latinLnBrk="1">
                        <a:lnSpc>
                          <a:spcPct val="150000"/>
                        </a:lnSpc>
                        <a:buFont typeface="Wingdings" panose="05000000000000000000" pitchFamily="2" charset="2"/>
                        <a:buChar char=""/>
                      </a:pPr>
                      <a:r>
                        <a:rPr lang="zh-CN" sz="600" b="1" kern="100" dirty="0">
                          <a:effectLst/>
                        </a:rPr>
                        <a:t>自诊断：</a:t>
                      </a:r>
                      <a:r>
                        <a:rPr lang="zh-CN" sz="600" kern="100" dirty="0">
                          <a:effectLst/>
                        </a:rPr>
                        <a:t>企业登录</a:t>
                      </a:r>
                      <a:r>
                        <a:rPr lang="zh-CN" altLang="en-US" sz="600" kern="100" dirty="0">
                          <a:effectLst/>
                        </a:rPr>
                        <a:t>中山市中小企业数字化转型城市试点项目管理平台</a:t>
                      </a:r>
                      <a:r>
                        <a:rPr lang="zh-CN" sz="600" kern="100" dirty="0">
                          <a:effectLst/>
                        </a:rPr>
                        <a:t>，根据平台指引</a:t>
                      </a:r>
                      <a:r>
                        <a:rPr lang="zh-CN" altLang="en-US" sz="600" kern="100" dirty="0">
                          <a:effectLst/>
                        </a:rPr>
                        <a:t>开展改造前数字化水平评测</a:t>
                      </a:r>
                      <a:r>
                        <a:rPr lang="zh-CN" sz="600" kern="100" dirty="0">
                          <a:effectLst/>
                        </a:rPr>
                        <a:t>，提交后平台出具企业诊断报告</a:t>
                      </a:r>
                      <a:r>
                        <a:rPr lang="zh-CN" altLang="en-US" sz="600" kern="100" dirty="0">
                          <a:effectLst/>
                        </a:rPr>
                        <a:t>，企业自行下载</a:t>
                      </a:r>
                      <a:r>
                        <a:rPr lang="zh-CN" sz="600" kern="100" dirty="0">
                          <a:effectLst/>
                        </a:rPr>
                        <a:t>。</a:t>
                      </a:r>
                    </a:p>
                    <a:p>
                      <a:pPr marL="10800" lvl="0" indent="-144000" algn="just" latinLnBrk="1">
                        <a:lnSpc>
                          <a:spcPct val="150000"/>
                        </a:lnSpc>
                        <a:buFont typeface="Wingdings" panose="05000000000000000000" pitchFamily="2" charset="2"/>
                        <a:buChar char=""/>
                      </a:pPr>
                      <a:r>
                        <a:rPr lang="zh-CN" sz="600" b="1" kern="100" dirty="0">
                          <a:effectLst/>
                        </a:rPr>
                        <a:t>机构诊断：</a:t>
                      </a:r>
                      <a:r>
                        <a:rPr lang="zh-CN" sz="600" kern="100" dirty="0">
                          <a:effectLst/>
                        </a:rPr>
                        <a:t>由经认定的综合型、诊断</a:t>
                      </a:r>
                      <a:r>
                        <a:rPr lang="zh-CN" altLang="en-US" sz="600" kern="100" dirty="0">
                          <a:effectLst/>
                        </a:rPr>
                        <a:t>型</a:t>
                      </a:r>
                      <a:r>
                        <a:rPr lang="zh-CN" sz="600" kern="100" dirty="0">
                          <a:effectLst/>
                        </a:rPr>
                        <a:t>服务机构入企开展数字化诊断，</a:t>
                      </a:r>
                      <a:r>
                        <a:rPr lang="zh-CN" altLang="en-US" sz="600" kern="100" dirty="0">
                          <a:effectLst/>
                        </a:rPr>
                        <a:t>提供更为全面的诊断咨询服务。</a:t>
                      </a:r>
                      <a:r>
                        <a:rPr lang="zh-CN" sz="600" kern="100" dirty="0">
                          <a:effectLst/>
                        </a:rPr>
                        <a:t>企业需配合</a:t>
                      </a:r>
                      <a:r>
                        <a:rPr lang="zh-CN" altLang="en-US" sz="600" kern="100" dirty="0">
                          <a:effectLst/>
                        </a:rPr>
                        <a:t>服务</a:t>
                      </a:r>
                      <a:r>
                        <a:rPr lang="zh-CN" sz="600" kern="100" dirty="0">
                          <a:effectLst/>
                        </a:rPr>
                        <a:t>机构提供相关情况及佐证材料，服务机构出具企业诊断报告，提出改造建议。</a:t>
                      </a:r>
                      <a:endParaRPr lang="en-US" altLang="zh-CN" sz="600" kern="100" dirty="0">
                        <a:effectLst/>
                      </a:endParaRPr>
                    </a:p>
                    <a:p>
                      <a:pPr marL="0" lvl="0" indent="0" algn="just" latinLnBrk="1">
                        <a:lnSpc>
                          <a:spcPct val="150000"/>
                        </a:lnSpc>
                        <a:buFont typeface="Wingdings" panose="05000000000000000000" pitchFamily="2" charset="2"/>
                        <a:buNone/>
                      </a:pPr>
                      <a:r>
                        <a:rPr lang="en-US" altLang="zh-CN" sz="600" b="1" kern="100" dirty="0">
                          <a:effectLst/>
                          <a:latin typeface="等线" panose="02010600030101010101" pitchFamily="2" charset="-122"/>
                          <a:ea typeface="等线" panose="02010600030101010101" pitchFamily="2" charset="-122"/>
                          <a:cs typeface="Times New Roman" panose="02020603050405020304" pitchFamily="18" charset="0"/>
                        </a:rPr>
                        <a:t>--</a:t>
                      </a:r>
                      <a:r>
                        <a:rPr lang="zh-CN" altLang="en-US" sz="600" b="1" kern="100" dirty="0">
                          <a:effectLst/>
                          <a:latin typeface="等线" panose="02010600030101010101" pitchFamily="2" charset="-122"/>
                          <a:ea typeface="等线" panose="02010600030101010101" pitchFamily="2" charset="-122"/>
                          <a:cs typeface="Times New Roman" panose="02020603050405020304" pitchFamily="18" charset="0"/>
                        </a:rPr>
                        <a:t>综合型诊断机构（</a:t>
                      </a:r>
                      <a:r>
                        <a:rPr lang="en-US" altLang="zh-CN" sz="600" b="1" kern="100" dirty="0">
                          <a:effectLst/>
                          <a:latin typeface="等线" panose="02010600030101010101" pitchFamily="2" charset="-122"/>
                          <a:ea typeface="等线" panose="02010600030101010101" pitchFamily="2" charset="-122"/>
                          <a:cs typeface="Times New Roman" panose="02020603050405020304" pitchFamily="18" charset="0"/>
                        </a:rPr>
                        <a:t>5</a:t>
                      </a:r>
                      <a:r>
                        <a:rPr lang="zh-CN" altLang="en-US" sz="600" b="1" kern="100" dirty="0">
                          <a:effectLst/>
                          <a:latin typeface="等线" panose="02010600030101010101" pitchFamily="2" charset="-122"/>
                          <a:ea typeface="+mn-ea"/>
                          <a:cs typeface="Times New Roman" panose="02020603050405020304" pitchFamily="18" charset="0"/>
                        </a:rPr>
                        <a:t>家）：</a:t>
                      </a:r>
                      <a:r>
                        <a:rPr lang="zh-CN" altLang="en-US" sz="600" kern="100" dirty="0">
                          <a:effectLst/>
                          <a:latin typeface="等线" panose="02010600030101010101" pitchFamily="2" charset="-122"/>
                          <a:ea typeface="+mn-ea"/>
                          <a:cs typeface="Times New Roman" panose="02020603050405020304" pitchFamily="18" charset="0"/>
                        </a:rPr>
                        <a:t>中国信息通信研究院、工业和信息化部电子第五研究所、中国工业互联网研究院、中国电子信息产业发展研究院、国家工业信息安全发展研究中心</a:t>
                      </a:r>
                      <a:endParaRPr lang="en-US" altLang="zh-CN" sz="600" kern="100" dirty="0">
                        <a:effectLst/>
                        <a:latin typeface="等线" panose="02010600030101010101" pitchFamily="2" charset="-122"/>
                        <a:ea typeface="+mn-ea"/>
                        <a:cs typeface="Times New Roman" panose="02020603050405020304" pitchFamily="18" charset="0"/>
                      </a:endParaRPr>
                    </a:p>
                    <a:p>
                      <a:pPr marL="0" lvl="0" indent="0" algn="just" latinLnBrk="1">
                        <a:lnSpc>
                          <a:spcPct val="150000"/>
                        </a:lnSpc>
                        <a:buFont typeface="Wingdings" panose="05000000000000000000" pitchFamily="2" charset="2"/>
                        <a:buNone/>
                      </a:pPr>
                      <a:r>
                        <a:rPr lang="en-US" altLang="zh-CN" sz="600" b="1" kern="100" dirty="0">
                          <a:effectLst/>
                          <a:latin typeface="等线" panose="02010600030101010101" pitchFamily="2" charset="-122"/>
                          <a:ea typeface="+mn-ea"/>
                          <a:cs typeface="Times New Roman" panose="02020603050405020304" pitchFamily="18" charset="0"/>
                        </a:rPr>
                        <a:t>--</a:t>
                      </a:r>
                      <a:r>
                        <a:rPr lang="zh-CN" altLang="zh-CN" sz="600" b="1" kern="100" dirty="0">
                          <a:effectLst/>
                        </a:rPr>
                        <a:t>诊断</a:t>
                      </a:r>
                      <a:r>
                        <a:rPr lang="zh-CN" altLang="en-US" sz="600" b="1" kern="100" dirty="0">
                          <a:effectLst/>
                        </a:rPr>
                        <a:t>型</a:t>
                      </a:r>
                      <a:r>
                        <a:rPr lang="zh-CN" altLang="zh-CN" sz="600" b="1" kern="100" dirty="0">
                          <a:effectLst/>
                        </a:rPr>
                        <a:t>服务机构</a:t>
                      </a:r>
                      <a:r>
                        <a:rPr lang="zh-CN" altLang="en-US" sz="600" b="1" kern="100" dirty="0">
                          <a:effectLst/>
                        </a:rPr>
                        <a:t>（</a:t>
                      </a:r>
                      <a:r>
                        <a:rPr lang="en-US" altLang="zh-CN" sz="600" b="1" kern="100" dirty="0">
                          <a:effectLst/>
                        </a:rPr>
                        <a:t>4</a:t>
                      </a:r>
                      <a:r>
                        <a:rPr lang="zh-CN" altLang="en-US" sz="600" b="1" kern="100" dirty="0">
                          <a:effectLst/>
                        </a:rPr>
                        <a:t>家）：</a:t>
                      </a:r>
                      <a:r>
                        <a:rPr lang="zh-CN" altLang="en-US" sz="600" kern="100" dirty="0">
                          <a:effectLst/>
                        </a:rPr>
                        <a:t>北京机械工业自动化研究所有限公司、广东省电信规划设计院有限公司、中国质量认证中心有限公司、泰尔认证中心有限公司</a:t>
                      </a:r>
                      <a:endParaRPr lang="zh-CN" sz="60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34290" marB="34290"/>
                </a:tc>
                <a:tc>
                  <a:txBody>
                    <a:bodyPr/>
                    <a:lstStyle/>
                    <a:p>
                      <a:pPr marL="171450" indent="-171450" algn="just" latinLnBrk="1">
                        <a:lnSpc>
                          <a:spcPct val="150000"/>
                        </a:lnSpc>
                        <a:buFont typeface="Arial" panose="020B0604020202020204" pitchFamily="34" charset="0"/>
                        <a:buChar char="•"/>
                      </a:pPr>
                      <a:r>
                        <a:rPr lang="zh-CN" sz="600" b="1" kern="100" dirty="0">
                          <a:effectLst/>
                        </a:rPr>
                        <a:t>自诊断：</a:t>
                      </a:r>
                      <a:r>
                        <a:rPr lang="zh-CN" sz="600" kern="100" dirty="0">
                          <a:effectLst/>
                        </a:rPr>
                        <a:t>提供平台出具的报告（示例如下）</a:t>
                      </a:r>
                      <a:endParaRPr lang="en-US" altLang="zh-CN" sz="600" kern="100" dirty="0">
                        <a:effectLst/>
                      </a:endParaRPr>
                    </a:p>
                    <a:p>
                      <a:pPr algn="just" latinLnBrk="1">
                        <a:lnSpc>
                          <a:spcPct val="150000"/>
                        </a:lnSpc>
                        <a:buNone/>
                      </a:pPr>
                      <a:endParaRPr lang="en-US" altLang="zh-CN" sz="600" kern="100" dirty="0">
                        <a:effectLst/>
                      </a:endParaRPr>
                    </a:p>
                    <a:p>
                      <a:pPr algn="just" latinLnBrk="1">
                        <a:lnSpc>
                          <a:spcPct val="150000"/>
                        </a:lnSpc>
                        <a:buNone/>
                      </a:pPr>
                      <a:endParaRPr lang="en-US" altLang="zh-CN" sz="600" kern="100" dirty="0">
                        <a:effectLst/>
                      </a:endParaRPr>
                    </a:p>
                    <a:p>
                      <a:pPr algn="just" latinLnBrk="1">
                        <a:lnSpc>
                          <a:spcPct val="150000"/>
                        </a:lnSpc>
                        <a:buNone/>
                      </a:pPr>
                      <a:endParaRPr lang="en-US" altLang="zh-CN" sz="600" kern="100" dirty="0">
                        <a:effectLst/>
                      </a:endParaRPr>
                    </a:p>
                    <a:p>
                      <a:pPr algn="just" latinLnBrk="1">
                        <a:lnSpc>
                          <a:spcPct val="150000"/>
                        </a:lnSpc>
                        <a:buNone/>
                      </a:pPr>
                      <a:endParaRPr lang="en-US" altLang="zh-CN" sz="600" kern="100" dirty="0">
                        <a:effectLst/>
                      </a:endParaRPr>
                    </a:p>
                    <a:p>
                      <a:pPr algn="just" latinLnBrk="1">
                        <a:lnSpc>
                          <a:spcPct val="150000"/>
                        </a:lnSpc>
                        <a:buNone/>
                      </a:pPr>
                      <a:endParaRPr lang="zh-CN" sz="600" kern="100" dirty="0">
                        <a:effectLst/>
                      </a:endParaRPr>
                    </a:p>
                    <a:p>
                      <a:pPr marL="171450" indent="-171450" algn="just" latinLnBrk="1">
                        <a:lnSpc>
                          <a:spcPct val="150000"/>
                        </a:lnSpc>
                        <a:buFont typeface="Arial" panose="020B0604020202020204" pitchFamily="34" charset="0"/>
                        <a:buChar char="•"/>
                      </a:pPr>
                      <a:r>
                        <a:rPr lang="zh-CN" sz="600" b="1" kern="100" dirty="0">
                          <a:effectLst/>
                        </a:rPr>
                        <a:t>机构诊断：</a:t>
                      </a:r>
                      <a:r>
                        <a:rPr lang="zh-CN" altLang="zh-CN" sz="600" kern="100" dirty="0">
                          <a:effectLst/>
                        </a:rPr>
                        <a:t>企业需向服务机构提供</a:t>
                      </a:r>
                      <a:r>
                        <a:rPr lang="zh-CN" altLang="en-US" sz="600" kern="100" dirty="0">
                          <a:effectLst/>
                        </a:rPr>
                        <a:t>诊断</a:t>
                      </a:r>
                      <a:r>
                        <a:rPr lang="zh-CN" altLang="zh-CN" sz="600" kern="100" dirty="0">
                          <a:effectLst/>
                        </a:rPr>
                        <a:t>所需的佐证材料，包括：</a:t>
                      </a:r>
                      <a:endParaRPr lang="en-US" altLang="zh-CN" sz="600" kern="100" dirty="0">
                        <a:effectLst/>
                      </a:endParaRPr>
                    </a:p>
                    <a:p>
                      <a:pPr marL="396000" lvl="1" indent="-171450" algn="just" latinLnBrk="1">
                        <a:lnSpc>
                          <a:spcPct val="150000"/>
                        </a:lnSpc>
                        <a:buFont typeface="Arial" panose="020B0604020202020204" pitchFamily="34" charset="0"/>
                        <a:buChar char="•"/>
                      </a:pPr>
                      <a:r>
                        <a:rPr lang="zh-CN" altLang="zh-CN" sz="600" kern="100" dirty="0">
                          <a:effectLst/>
                        </a:rPr>
                        <a:t>相关制度文件</a:t>
                      </a:r>
                      <a:r>
                        <a:rPr lang="zh-CN" altLang="en-US" sz="600" kern="100" dirty="0">
                          <a:effectLst/>
                        </a:rPr>
                        <a:t>、组织架构文件等</a:t>
                      </a:r>
                      <a:endParaRPr lang="en-US" altLang="zh-CN" sz="600" kern="100" dirty="0">
                        <a:effectLst/>
                      </a:endParaRPr>
                    </a:p>
                    <a:p>
                      <a:pPr marL="396000" lvl="1" indent="-171450" algn="just" latinLnBrk="1">
                        <a:lnSpc>
                          <a:spcPct val="150000"/>
                        </a:lnSpc>
                        <a:buFont typeface="Arial" panose="020B0604020202020204" pitchFamily="34" charset="0"/>
                        <a:buChar char="•"/>
                      </a:pPr>
                      <a:r>
                        <a:rPr lang="zh-CN" altLang="zh-CN" sz="600" kern="100" dirty="0">
                          <a:effectLst/>
                        </a:rPr>
                        <a:t>系统软件截图</a:t>
                      </a:r>
                      <a:r>
                        <a:rPr lang="zh-CN" altLang="en-US" sz="600" kern="100" dirty="0">
                          <a:effectLst/>
                        </a:rPr>
                        <a:t>、设备清单、软件设备购买证明、数据台账等</a:t>
                      </a:r>
                      <a:endParaRPr lang="en-US" altLang="zh-CN" sz="600" kern="100" dirty="0">
                        <a:effectLst/>
                      </a:endParaRPr>
                    </a:p>
                    <a:p>
                      <a:pPr marL="396000" lvl="1" indent="-171450" algn="just" latinLnBrk="1">
                        <a:lnSpc>
                          <a:spcPct val="150000"/>
                        </a:lnSpc>
                        <a:buFont typeface="Arial" panose="020B0604020202020204" pitchFamily="34" charset="0"/>
                        <a:buChar char="•"/>
                      </a:pPr>
                      <a:r>
                        <a:rPr lang="zh-CN" altLang="zh-CN" sz="600" kern="100" dirty="0">
                          <a:effectLst/>
                        </a:rPr>
                        <a:t>改造现场照片</a:t>
                      </a:r>
                      <a:r>
                        <a:rPr lang="zh-CN" altLang="en-US" sz="600" kern="100" dirty="0">
                          <a:effectLst/>
                        </a:rPr>
                        <a:t>、相关培训交流照片等</a:t>
                      </a:r>
                      <a:endParaRPr lang="en-US" altLang="zh-CN" sz="600" kern="100" dirty="0">
                        <a:effectLst/>
                      </a:endParaRPr>
                    </a:p>
                    <a:p>
                      <a:pPr marL="396000" lvl="1" indent="-171450" algn="just" latinLnBrk="1">
                        <a:lnSpc>
                          <a:spcPct val="150000"/>
                        </a:lnSpc>
                        <a:buFont typeface="Arial" panose="020B0604020202020204" pitchFamily="34" charset="0"/>
                        <a:buChar char="•"/>
                      </a:pPr>
                      <a:r>
                        <a:rPr lang="zh-CN" altLang="en-US" sz="600" kern="100" dirty="0">
                          <a:effectLst/>
                        </a:rPr>
                        <a:t>审计报告或财务报表、数字化投入证明等</a:t>
                      </a:r>
                      <a:endParaRPr lang="en-US" altLang="zh-CN" sz="600" kern="100" dirty="0">
                        <a:effectLst/>
                      </a:endParaRPr>
                    </a:p>
                    <a:p>
                      <a:pPr algn="just" latinLnBrk="1">
                        <a:lnSpc>
                          <a:spcPct val="150000"/>
                        </a:lnSpc>
                        <a:buNone/>
                      </a:pPr>
                      <a:r>
                        <a:rPr lang="zh-CN" sz="600" kern="100" dirty="0">
                          <a:solidFill>
                            <a:schemeClr val="accent2">
                              <a:lumMod val="75000"/>
                            </a:schemeClr>
                          </a:solidFill>
                          <a:effectLst/>
                        </a:rPr>
                        <a:t>（自诊断</a:t>
                      </a:r>
                      <a:r>
                        <a:rPr lang="zh-CN" altLang="en-US" sz="600" kern="100" dirty="0">
                          <a:solidFill>
                            <a:schemeClr val="accent2">
                              <a:lumMod val="75000"/>
                            </a:schemeClr>
                          </a:solidFill>
                          <a:effectLst/>
                        </a:rPr>
                        <a:t>报告于平台自动生成</a:t>
                      </a:r>
                      <a:r>
                        <a:rPr lang="zh-CN" sz="600" kern="100" dirty="0">
                          <a:solidFill>
                            <a:schemeClr val="accent2">
                              <a:lumMod val="75000"/>
                            </a:schemeClr>
                          </a:solidFill>
                          <a:effectLst/>
                        </a:rPr>
                        <a:t>；机构诊断报告由综合型、诊断型服务机构</a:t>
                      </a:r>
                      <a:r>
                        <a:rPr lang="zh-CN" altLang="en-US" sz="600" kern="100" dirty="0">
                          <a:solidFill>
                            <a:schemeClr val="accent2">
                              <a:lumMod val="75000"/>
                            </a:schemeClr>
                          </a:solidFill>
                          <a:effectLst/>
                        </a:rPr>
                        <a:t>上传至平台，经企业确认后完成诊断环节，并将报告</a:t>
                      </a:r>
                      <a:r>
                        <a:rPr lang="zh-CN" sz="600" kern="100" dirty="0">
                          <a:solidFill>
                            <a:schemeClr val="accent2">
                              <a:lumMod val="75000"/>
                            </a:schemeClr>
                          </a:solidFill>
                          <a:effectLst/>
                        </a:rPr>
                        <a:t>提交给工信部门）</a:t>
                      </a:r>
                      <a:endParaRPr lang="zh-CN" sz="600" kern="100" dirty="0">
                        <a:solidFill>
                          <a:schemeClr val="accent2">
                            <a:lumMod val="75000"/>
                          </a:schemeClr>
                        </a:solidFill>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34290" marB="34290"/>
                </a:tc>
                <a:tc>
                  <a:txBody>
                    <a:bodyPr/>
                    <a:lstStyle/>
                    <a:p>
                      <a:pPr algn="just" latinLnBrk="1">
                        <a:lnSpc>
                          <a:spcPct val="150000"/>
                        </a:lnSpc>
                        <a:buNone/>
                      </a:pPr>
                      <a:r>
                        <a:rPr lang="zh-CN" altLang="en-US" sz="600" kern="100" dirty="0">
                          <a:solidFill>
                            <a:schemeClr val="accent2">
                              <a:lumMod val="75000"/>
                            </a:schemeClr>
                          </a:solidFill>
                          <a:effectLst/>
                          <a:latin typeface="等线" panose="02010600030101010101" pitchFamily="2" charset="-122"/>
                          <a:ea typeface="+mn-ea"/>
                          <a:cs typeface="Times New Roman" panose="02020603050405020304" pitchFamily="18" charset="0"/>
                        </a:rPr>
                        <a:t>综合型、诊断型服务机构为</a:t>
                      </a:r>
                      <a:r>
                        <a:rPr lang="zh-CN" altLang="en-US" sz="600" kern="100" dirty="0">
                          <a:solidFill>
                            <a:schemeClr val="accent2">
                              <a:lumMod val="75000"/>
                            </a:schemeClr>
                          </a:solidFill>
                          <a:effectLst/>
                          <a:latin typeface="等线" panose="02010600030101010101" pitchFamily="2" charset="-122"/>
                          <a:ea typeface="等线" panose="02010600030101010101" pitchFamily="2" charset="-122"/>
                          <a:cs typeface="Times New Roman" panose="02020603050405020304" pitchFamily="18" charset="0"/>
                        </a:rPr>
                        <a:t>企业数字化改造提供指导</a:t>
                      </a:r>
                      <a:endParaRPr lang="zh-CN" sz="600" kern="100" dirty="0">
                        <a:solidFill>
                          <a:schemeClr val="accent2">
                            <a:lumMod val="75000"/>
                          </a:schemeClr>
                        </a:solidFill>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34290" marB="34290"/>
                </a:tc>
                <a:extLst>
                  <a:ext uri="{0D108BD9-81ED-4DB2-BD59-A6C34878D82A}">
                    <a16:rowId xmlns:a16="http://schemas.microsoft.com/office/drawing/2014/main" val="671653720"/>
                  </a:ext>
                </a:extLst>
              </a:tr>
              <a:tr h="2651709">
                <a:tc>
                  <a:txBody>
                    <a:bodyPr/>
                    <a:lstStyle/>
                    <a:p>
                      <a:pPr algn="ctr" latinLnBrk="1">
                        <a:buNone/>
                      </a:pPr>
                      <a:r>
                        <a:rPr lang="en-US" sz="700" kern="100" dirty="0">
                          <a:effectLst/>
                        </a:rPr>
                        <a:t> 3</a:t>
                      </a:r>
                      <a:endParaRPr lang="zh-CN" sz="70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26897" marR="26897" marT="0" marB="0" anchor="ctr"/>
                </a:tc>
                <a:tc>
                  <a:txBody>
                    <a:bodyPr/>
                    <a:lstStyle/>
                    <a:p>
                      <a:pPr algn="just" latinLnBrk="1">
                        <a:buNone/>
                      </a:pPr>
                      <a:endParaRPr lang="zh-CN" sz="70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26897" marR="26897" marT="0" marB="0"/>
                </a:tc>
                <a:tc>
                  <a:txBody>
                    <a:bodyPr/>
                    <a:lstStyle/>
                    <a:p>
                      <a:pPr marL="0" lvl="0" indent="0" algn="just" latinLnBrk="1">
                        <a:lnSpc>
                          <a:spcPct val="150000"/>
                        </a:lnSpc>
                        <a:buFont typeface="+mj-lt"/>
                        <a:buNone/>
                      </a:pPr>
                      <a:r>
                        <a:rPr lang="zh-CN" altLang="en-US" sz="600" kern="100" dirty="0">
                          <a:effectLst/>
                          <a:latin typeface="等线" panose="02010600030101010101" pitchFamily="2" charset="-122"/>
                          <a:ea typeface="等线" panose="02010600030101010101" pitchFamily="2" charset="-122"/>
                          <a:cs typeface="Times New Roman" panose="02020603050405020304" pitchFamily="18" charset="0"/>
                        </a:rPr>
                        <a:t>企业可通过市场化机制自行选择数字化服务商或与经市工信局认定的数字化牵引单位、行业型服务商开展合作。</a:t>
                      </a:r>
                      <a:endParaRPr lang="en-US" altLang="zh-CN" sz="600" kern="100" dirty="0">
                        <a:effectLst/>
                        <a:latin typeface="等线" panose="02010600030101010101" pitchFamily="2" charset="-122"/>
                        <a:ea typeface="等线" panose="02010600030101010101" pitchFamily="2" charset="-122"/>
                        <a:cs typeface="Times New Roman" panose="02020603050405020304" pitchFamily="18" charset="0"/>
                      </a:endParaRPr>
                    </a:p>
                    <a:p>
                      <a:pPr marL="0" lvl="0" indent="0" algn="just" latinLnBrk="1">
                        <a:lnSpc>
                          <a:spcPct val="150000"/>
                        </a:lnSpc>
                        <a:buFont typeface="+mj-lt"/>
                        <a:buNone/>
                      </a:pPr>
                      <a:r>
                        <a:rPr lang="zh-CN" altLang="en-US" sz="600" b="1" kern="100" dirty="0">
                          <a:effectLst/>
                          <a:latin typeface="等线" panose="02010600030101010101" pitchFamily="2" charset="-122"/>
                          <a:ea typeface="等线" panose="02010600030101010101" pitchFamily="2" charset="-122"/>
                          <a:cs typeface="Times New Roman" panose="02020603050405020304" pitchFamily="18" charset="0"/>
                        </a:rPr>
                        <a:t>经认定的数字化牵引单位</a:t>
                      </a:r>
                      <a:r>
                        <a:rPr lang="en-US" altLang="zh-CN" sz="600" b="1" kern="100" dirty="0">
                          <a:effectLst/>
                          <a:latin typeface="等线" panose="02010600030101010101" pitchFamily="2" charset="-122"/>
                          <a:ea typeface="等线" panose="02010600030101010101" pitchFamily="2" charset="-122"/>
                          <a:cs typeface="Times New Roman" panose="02020603050405020304" pitchFamily="18" charset="0"/>
                        </a:rPr>
                        <a:t>/</a:t>
                      </a:r>
                      <a:r>
                        <a:rPr lang="zh-CN" altLang="en-US" sz="600" b="1" kern="100" dirty="0">
                          <a:effectLst/>
                          <a:latin typeface="等线" panose="02010600030101010101" pitchFamily="2" charset="-122"/>
                          <a:ea typeface="等线" panose="02010600030101010101" pitchFamily="2" charset="-122"/>
                          <a:cs typeface="Times New Roman" panose="02020603050405020304" pitchFamily="18" charset="0"/>
                        </a:rPr>
                        <a:t>行业型服务商（</a:t>
                      </a:r>
                      <a:r>
                        <a:rPr lang="en-US" altLang="zh-CN" sz="600" b="1" kern="100" dirty="0">
                          <a:effectLst/>
                          <a:latin typeface="等线" panose="02010600030101010101" pitchFamily="2" charset="-122"/>
                          <a:ea typeface="等线" panose="02010600030101010101" pitchFamily="2" charset="-122"/>
                          <a:cs typeface="Times New Roman" panose="02020603050405020304" pitchFamily="18" charset="0"/>
                        </a:rPr>
                        <a:t>18</a:t>
                      </a:r>
                      <a:r>
                        <a:rPr lang="zh-CN" altLang="en-US" sz="600" b="1" kern="100" dirty="0">
                          <a:effectLst/>
                          <a:latin typeface="等线" panose="02010600030101010101" pitchFamily="2" charset="-122"/>
                          <a:ea typeface="+mn-ea"/>
                          <a:cs typeface="Times New Roman" panose="02020603050405020304" pitchFamily="18" charset="0"/>
                        </a:rPr>
                        <a:t>家）：</a:t>
                      </a:r>
                      <a:r>
                        <a:rPr lang="zh-CN" altLang="en-US" sz="600" kern="100" dirty="0">
                          <a:effectLst/>
                          <a:latin typeface="等线" panose="02010600030101010101" pitchFamily="2" charset="-122"/>
                          <a:ea typeface="+mn-ea"/>
                          <a:cs typeface="Times New Roman" panose="02020603050405020304" pitchFamily="18" charset="0"/>
                        </a:rPr>
                        <a:t>中国电信股份有限公司中山分公司、中国移动通信集团广东有限公司中山分公司、中国联合网络通信有限公司中山分公司、华为云计算技术有限公司、重庆忽米网络科技有限公司、浪潮云洲工业互联网有限公司、广东伊莱特电器有限公司、中山泽东照明有限公司、广东钜豪照明电器有限公司、广东惠利普智能科技股份有限公司、中山市铧禧电子科技有限公司、中山黑湖网络科技有限公司、南京维拓科技股份有限公司、中山市古镇灯饰文化传播有限公司、广东繸子产业投资集团有限公司、广东知业科技有限公司、中山中软国际信息技术有限公司、广东盘古信息科技股份有限公司等</a:t>
                      </a:r>
                      <a:endParaRPr lang="en-US" altLang="zh-CN" sz="600" kern="100" dirty="0">
                        <a:effectLst/>
                        <a:latin typeface="等线" panose="02010600030101010101" pitchFamily="2" charset="-122"/>
                        <a:ea typeface="+mn-ea"/>
                        <a:cs typeface="Times New Roman" panose="02020603050405020304" pitchFamily="18" charset="0"/>
                      </a:endParaRPr>
                    </a:p>
                    <a:p>
                      <a:pPr marL="0" lvl="0" indent="0" algn="just" latinLnBrk="1">
                        <a:lnSpc>
                          <a:spcPct val="150000"/>
                        </a:lnSpc>
                        <a:buFont typeface="+mj-lt"/>
                        <a:buNone/>
                      </a:pPr>
                      <a:r>
                        <a:rPr lang="zh-CN" altLang="en-US" sz="600" kern="100" dirty="0">
                          <a:solidFill>
                            <a:schemeClr val="accent2">
                              <a:lumMod val="75000"/>
                            </a:schemeClr>
                          </a:solidFill>
                          <a:effectLst/>
                          <a:latin typeface="等线" panose="02010600030101010101" pitchFamily="2" charset="-122"/>
                          <a:ea typeface="+mn-ea"/>
                          <a:cs typeface="Times New Roman" panose="02020603050405020304" pitchFamily="18" charset="0"/>
                        </a:rPr>
                        <a:t>服务商联系方式详见中山市工业和信息化局关于公布中山市中小企业数字化转型城市试点（国家级）行业型服务商名单的通知</a:t>
                      </a:r>
                      <a:r>
                        <a:rPr lang="zh-CN" altLang="en-US" sz="600" kern="100" dirty="0">
                          <a:solidFill>
                            <a:schemeClr val="accent2">
                              <a:lumMod val="75000"/>
                            </a:schemeClr>
                          </a:solidFill>
                          <a:effectLst/>
                          <a:latin typeface="等线" panose="02010600030101010101" pitchFamily="2" charset="-122"/>
                          <a:ea typeface="等线" panose="02010600030101010101" pitchFamily="2" charset="-122"/>
                          <a:cs typeface="Times New Roman" panose="02020603050405020304" pitchFamily="18" charset="0"/>
                        </a:rPr>
                        <a:t>。</a:t>
                      </a:r>
                      <a:endParaRPr lang="zh-CN" sz="60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34290" marB="34290"/>
                </a:tc>
                <a:tc>
                  <a:txBody>
                    <a:bodyPr/>
                    <a:lstStyle/>
                    <a:p>
                      <a:pPr marL="0" indent="0" algn="just" latinLnBrk="1">
                        <a:lnSpc>
                          <a:spcPct val="150000"/>
                        </a:lnSpc>
                        <a:buFont typeface="Arial" panose="020B0604020202020204" pitchFamily="34" charset="0"/>
                        <a:buNone/>
                      </a:pPr>
                      <a:r>
                        <a:rPr lang="zh-CN" altLang="en-US" sz="600" kern="100" dirty="0">
                          <a:effectLst/>
                          <a:latin typeface="等线" panose="02010600030101010101" pitchFamily="2" charset="-122"/>
                          <a:ea typeface="+mn-ea"/>
                          <a:cs typeface="Times New Roman" panose="02020603050405020304" pitchFamily="18" charset="0"/>
                        </a:rPr>
                        <a:t>若企业自行选择未入库的数字化服务商及产品，需联系经市工信局认定的数字化牵引单位、行业型服务商，填写推荐函，将企业自行选择的产品入库。</a:t>
                      </a:r>
                      <a:endParaRPr lang="zh-CN" sz="600" kern="100" dirty="0">
                        <a:solidFill>
                          <a:schemeClr val="accent2">
                            <a:lumMod val="75000"/>
                          </a:schemeClr>
                        </a:solidFill>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34290" marB="34290"/>
                </a:tc>
                <a:tc>
                  <a:txBody>
                    <a:bodyPr/>
                    <a:lstStyle/>
                    <a:p>
                      <a:pPr algn="just" latinLnBrk="1">
                        <a:lnSpc>
                          <a:spcPct val="150000"/>
                        </a:lnSpc>
                        <a:buNone/>
                      </a:pPr>
                      <a:r>
                        <a:rPr lang="zh-CN" altLang="en-US" sz="600" kern="100" dirty="0">
                          <a:solidFill>
                            <a:schemeClr val="accent2">
                              <a:lumMod val="75000"/>
                            </a:schemeClr>
                          </a:solidFill>
                          <a:effectLst/>
                          <a:latin typeface="等线" panose="02010600030101010101" pitchFamily="2" charset="-122"/>
                          <a:ea typeface="+mn-ea"/>
                          <a:cs typeface="Times New Roman" panose="02020603050405020304" pitchFamily="18" charset="0"/>
                        </a:rPr>
                        <a:t>完成此环节企业将纳入试点管理，享受三大利好：</a:t>
                      </a:r>
                      <a:endParaRPr lang="en-US" altLang="zh-CN" sz="600" kern="100" dirty="0">
                        <a:solidFill>
                          <a:schemeClr val="accent2">
                            <a:lumMod val="75000"/>
                          </a:schemeClr>
                        </a:solidFill>
                        <a:effectLst/>
                        <a:latin typeface="等线" panose="02010600030101010101" pitchFamily="2" charset="-122"/>
                        <a:ea typeface="+mn-ea"/>
                        <a:cs typeface="Times New Roman" panose="02020603050405020304" pitchFamily="18" charset="0"/>
                      </a:endParaRPr>
                    </a:p>
                    <a:p>
                      <a:pPr algn="just" latinLnBrk="1">
                        <a:lnSpc>
                          <a:spcPct val="150000"/>
                        </a:lnSpc>
                        <a:buNone/>
                      </a:pPr>
                      <a:r>
                        <a:rPr lang="en-US" altLang="zh-CN" sz="600" kern="100" dirty="0">
                          <a:solidFill>
                            <a:schemeClr val="accent2">
                              <a:lumMod val="75000"/>
                            </a:schemeClr>
                          </a:solidFill>
                          <a:effectLst/>
                          <a:latin typeface="等线" panose="02010600030101010101" pitchFamily="2" charset="-122"/>
                          <a:ea typeface="+mn-ea"/>
                          <a:cs typeface="Times New Roman" panose="02020603050405020304" pitchFamily="18" charset="0"/>
                        </a:rPr>
                        <a:t>1</a:t>
                      </a:r>
                      <a:r>
                        <a:rPr lang="zh-CN" altLang="en-US" sz="600" kern="100" dirty="0">
                          <a:solidFill>
                            <a:schemeClr val="accent2">
                              <a:lumMod val="75000"/>
                            </a:schemeClr>
                          </a:solidFill>
                          <a:effectLst/>
                          <a:latin typeface="等线" panose="02010600030101010101" pitchFamily="2" charset="-122"/>
                          <a:ea typeface="+mn-ea"/>
                          <a:cs typeface="Times New Roman" panose="02020603050405020304" pitchFamily="18" charset="0"/>
                        </a:rPr>
                        <a:t>、有机会获得财政资金奖补支持</a:t>
                      </a:r>
                      <a:endParaRPr lang="en-US" altLang="zh-CN" sz="600" kern="100" dirty="0">
                        <a:solidFill>
                          <a:schemeClr val="accent2">
                            <a:lumMod val="75000"/>
                          </a:schemeClr>
                        </a:solidFill>
                        <a:effectLst/>
                        <a:latin typeface="等线" panose="02010600030101010101" pitchFamily="2" charset="-122"/>
                        <a:ea typeface="+mn-ea"/>
                        <a:cs typeface="Times New Roman" panose="02020603050405020304" pitchFamily="18" charset="0"/>
                      </a:endParaRPr>
                    </a:p>
                    <a:p>
                      <a:pPr algn="just" latinLnBrk="1">
                        <a:lnSpc>
                          <a:spcPct val="150000"/>
                        </a:lnSpc>
                        <a:buNone/>
                      </a:pPr>
                      <a:r>
                        <a:rPr lang="en-US" altLang="zh-CN" sz="600" kern="100" dirty="0">
                          <a:solidFill>
                            <a:schemeClr val="accent2">
                              <a:lumMod val="75000"/>
                            </a:schemeClr>
                          </a:solidFill>
                          <a:effectLst/>
                          <a:latin typeface="等线" panose="02010600030101010101" pitchFamily="2" charset="-122"/>
                          <a:ea typeface="+mn-ea"/>
                          <a:cs typeface="Times New Roman" panose="02020603050405020304" pitchFamily="18" charset="0"/>
                        </a:rPr>
                        <a:t>2</a:t>
                      </a:r>
                      <a:r>
                        <a:rPr lang="zh-CN" altLang="en-US" sz="600" kern="100" dirty="0">
                          <a:solidFill>
                            <a:schemeClr val="accent2">
                              <a:lumMod val="75000"/>
                            </a:schemeClr>
                          </a:solidFill>
                          <a:effectLst/>
                          <a:latin typeface="等线" panose="02010600030101010101" pitchFamily="2" charset="-122"/>
                          <a:ea typeface="+mn-ea"/>
                          <a:cs typeface="Times New Roman" panose="02020603050405020304" pitchFamily="18" charset="0"/>
                        </a:rPr>
                        <a:t>、获得经工信部门评审入库的服务商及产品推荐</a:t>
                      </a:r>
                      <a:endParaRPr lang="en-US" altLang="zh-CN" sz="600" kern="100" dirty="0">
                        <a:solidFill>
                          <a:schemeClr val="accent2">
                            <a:lumMod val="75000"/>
                          </a:schemeClr>
                        </a:solidFill>
                        <a:effectLst/>
                        <a:latin typeface="等线" panose="02010600030101010101" pitchFamily="2" charset="-122"/>
                        <a:ea typeface="+mn-ea"/>
                        <a:cs typeface="Times New Roman" panose="02020603050405020304" pitchFamily="18" charset="0"/>
                      </a:endParaRPr>
                    </a:p>
                    <a:p>
                      <a:pPr algn="just" latinLnBrk="1">
                        <a:lnSpc>
                          <a:spcPct val="150000"/>
                        </a:lnSpc>
                        <a:buNone/>
                      </a:pPr>
                      <a:r>
                        <a:rPr lang="en-US" altLang="zh-CN" sz="600" kern="100" dirty="0">
                          <a:solidFill>
                            <a:schemeClr val="accent2">
                              <a:lumMod val="75000"/>
                            </a:schemeClr>
                          </a:solidFill>
                          <a:effectLst/>
                          <a:latin typeface="等线" panose="02010600030101010101" pitchFamily="2" charset="-122"/>
                          <a:ea typeface="+mn-ea"/>
                          <a:cs typeface="Times New Roman" panose="02020603050405020304" pitchFamily="18" charset="0"/>
                        </a:rPr>
                        <a:t>3</a:t>
                      </a:r>
                      <a:r>
                        <a:rPr lang="zh-CN" altLang="en-US" sz="600" kern="100" dirty="0">
                          <a:solidFill>
                            <a:schemeClr val="accent2">
                              <a:lumMod val="75000"/>
                            </a:schemeClr>
                          </a:solidFill>
                          <a:effectLst/>
                          <a:latin typeface="等线" panose="02010600030101010101" pitchFamily="2" charset="-122"/>
                          <a:ea typeface="+mn-ea"/>
                          <a:cs typeface="Times New Roman" panose="02020603050405020304" pitchFamily="18" charset="0"/>
                        </a:rPr>
                        <a:t>、获得试点全过程服务：免费诊断、免费成效评价、牵引单位全流程跟进服务、镇街服务</a:t>
                      </a:r>
                      <a:endParaRPr lang="en-US" altLang="zh-CN" sz="600" kern="100" dirty="0">
                        <a:solidFill>
                          <a:schemeClr val="accent2">
                            <a:lumMod val="75000"/>
                          </a:schemeClr>
                        </a:solidFill>
                        <a:effectLst/>
                        <a:latin typeface="等线" panose="02010600030101010101" pitchFamily="2" charset="-122"/>
                        <a:ea typeface="+mn-ea"/>
                        <a:cs typeface="Times New Roman" panose="02020603050405020304" pitchFamily="18" charset="0"/>
                      </a:endParaRPr>
                    </a:p>
                  </a:txBody>
                  <a:tcPr marL="68580" marR="68580" marT="34290" marB="34290"/>
                </a:tc>
                <a:extLst>
                  <a:ext uri="{0D108BD9-81ED-4DB2-BD59-A6C34878D82A}">
                    <a16:rowId xmlns:a16="http://schemas.microsoft.com/office/drawing/2014/main" val="1348110392"/>
                  </a:ext>
                </a:extLst>
              </a:tr>
              <a:tr h="464524">
                <a:tc>
                  <a:txBody>
                    <a:bodyPr/>
                    <a:lstStyle/>
                    <a:p>
                      <a:pPr algn="ctr" latinLnBrk="1">
                        <a:buNone/>
                      </a:pPr>
                      <a:r>
                        <a:rPr lang="en-US" sz="700" kern="100" dirty="0">
                          <a:effectLst/>
                        </a:rPr>
                        <a:t> 4</a:t>
                      </a:r>
                      <a:endParaRPr lang="zh-CN" sz="70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26897" marR="26897" marT="0" marB="0" anchor="ctr"/>
                </a:tc>
                <a:tc>
                  <a:txBody>
                    <a:bodyPr/>
                    <a:lstStyle/>
                    <a:p>
                      <a:pPr algn="just" latinLnBrk="1">
                        <a:buNone/>
                      </a:pPr>
                      <a:endParaRPr lang="zh-CN" sz="700" kern="100">
                        <a:effectLst/>
                        <a:latin typeface="等线" panose="02010600030101010101" pitchFamily="2" charset="-122"/>
                        <a:ea typeface="等线" panose="02010600030101010101" pitchFamily="2" charset="-122"/>
                        <a:cs typeface="Times New Roman" panose="02020603050405020304" pitchFamily="18" charset="0"/>
                      </a:endParaRPr>
                    </a:p>
                  </a:txBody>
                  <a:tcPr marL="26897" marR="26897" marT="0" marB="0"/>
                </a:tc>
                <a:tc>
                  <a:txBody>
                    <a:bodyPr/>
                    <a:lstStyle/>
                    <a:p>
                      <a:pPr algn="just" latinLnBrk="1">
                        <a:lnSpc>
                          <a:spcPct val="150000"/>
                        </a:lnSpc>
                        <a:buNone/>
                      </a:pPr>
                      <a:r>
                        <a:rPr lang="zh-CN" sz="600" kern="100" dirty="0">
                          <a:effectLst/>
                        </a:rPr>
                        <a:t>企业与数字化牵引单位</a:t>
                      </a:r>
                      <a:r>
                        <a:rPr lang="en-US" sz="600" kern="100" dirty="0">
                          <a:effectLst/>
                        </a:rPr>
                        <a:t>/</a:t>
                      </a:r>
                      <a:r>
                        <a:rPr lang="zh-CN" sz="600" kern="100" dirty="0">
                          <a:effectLst/>
                        </a:rPr>
                        <a:t>行业型服务商签订改造合同</a:t>
                      </a:r>
                      <a:endParaRPr lang="zh-CN" sz="60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34290" marB="34290"/>
                </a:tc>
                <a:tc>
                  <a:txBody>
                    <a:bodyPr/>
                    <a:lstStyle/>
                    <a:p>
                      <a:pPr marL="0" marR="0" lvl="0" indent="0" algn="just" defTabSz="960120" rtl="0" eaLnBrk="1" fontAlgn="auto" latinLnBrk="1" hangingPunct="1">
                        <a:lnSpc>
                          <a:spcPct val="150000"/>
                        </a:lnSpc>
                        <a:spcBef>
                          <a:spcPts val="0"/>
                        </a:spcBef>
                        <a:spcAft>
                          <a:spcPts val="0"/>
                        </a:spcAft>
                        <a:buClrTx/>
                        <a:buSzTx/>
                        <a:buFontTx/>
                        <a:buNone/>
                        <a:tabLst/>
                        <a:defRPr/>
                      </a:pPr>
                      <a:r>
                        <a:rPr lang="zh-CN" sz="600" kern="100" dirty="0">
                          <a:effectLst/>
                        </a:rPr>
                        <a:t>项目合同</a:t>
                      </a:r>
                      <a:r>
                        <a:rPr lang="zh-CN" altLang="en-US" sz="600" kern="100" dirty="0">
                          <a:effectLst/>
                        </a:rPr>
                        <a:t>及签约信息，于中山市中小企业数字化转型城市试点项目管理平台“我的工作台</a:t>
                      </a:r>
                      <a:r>
                        <a:rPr lang="en-US" altLang="zh-CN" sz="600" kern="100" dirty="0">
                          <a:effectLst/>
                        </a:rPr>
                        <a:t>-</a:t>
                      </a:r>
                      <a:r>
                        <a:rPr lang="zh-CN" altLang="en-US" sz="600" kern="100" dirty="0">
                          <a:effectLst/>
                        </a:rPr>
                        <a:t>项目管理</a:t>
                      </a:r>
                      <a:r>
                        <a:rPr lang="en-US" altLang="zh-CN" sz="600" kern="100" dirty="0">
                          <a:effectLst/>
                        </a:rPr>
                        <a:t>-</a:t>
                      </a:r>
                      <a:r>
                        <a:rPr lang="zh-CN" altLang="en-US" sz="600" kern="100" dirty="0">
                          <a:effectLst/>
                        </a:rPr>
                        <a:t>项目签约”中上传与填报</a:t>
                      </a:r>
                      <a:r>
                        <a:rPr lang="zh-CN" altLang="zh-CN" sz="600" kern="100" dirty="0">
                          <a:solidFill>
                            <a:schemeClr val="accent2">
                              <a:lumMod val="75000"/>
                            </a:schemeClr>
                          </a:solidFill>
                          <a:effectLst/>
                        </a:rPr>
                        <a:t>（以上材料</a:t>
                      </a:r>
                      <a:r>
                        <a:rPr lang="zh-CN" altLang="en-US" sz="600" kern="100" dirty="0">
                          <a:solidFill>
                            <a:schemeClr val="accent2">
                              <a:lumMod val="75000"/>
                            </a:schemeClr>
                          </a:solidFill>
                          <a:effectLst/>
                        </a:rPr>
                        <a:t>可</a:t>
                      </a:r>
                      <a:r>
                        <a:rPr lang="zh-CN" altLang="zh-CN" sz="600" kern="100" dirty="0">
                          <a:solidFill>
                            <a:schemeClr val="accent2">
                              <a:lumMod val="75000"/>
                            </a:schemeClr>
                          </a:solidFill>
                          <a:effectLst/>
                        </a:rPr>
                        <a:t>由牵引单位</a:t>
                      </a:r>
                      <a:r>
                        <a:rPr lang="en-US" altLang="zh-CN" sz="600" kern="100" dirty="0">
                          <a:solidFill>
                            <a:schemeClr val="accent2">
                              <a:lumMod val="75000"/>
                            </a:schemeClr>
                          </a:solidFill>
                          <a:effectLst/>
                        </a:rPr>
                        <a:t>/</a:t>
                      </a:r>
                      <a:r>
                        <a:rPr lang="zh-CN" altLang="zh-CN" sz="600" kern="100" dirty="0">
                          <a:solidFill>
                            <a:schemeClr val="accent2">
                              <a:lumMod val="75000"/>
                            </a:schemeClr>
                          </a:solidFill>
                          <a:effectLst/>
                        </a:rPr>
                        <a:t>行业服务商协助企业线上提交）</a:t>
                      </a:r>
                      <a:endParaRPr lang="zh-CN" altLang="zh-CN" sz="600" kern="100" dirty="0">
                        <a:solidFill>
                          <a:schemeClr val="accent2">
                            <a:lumMod val="75000"/>
                          </a:schemeClr>
                        </a:solidFill>
                        <a:effectLst/>
                        <a:latin typeface="等线" panose="02010600030101010101" pitchFamily="2" charset="-122"/>
                        <a:ea typeface="+mn-ea"/>
                        <a:cs typeface="Times New Roman" panose="02020603050405020304" pitchFamily="18" charset="0"/>
                      </a:endParaRPr>
                    </a:p>
                  </a:txBody>
                  <a:tcPr marL="68580" marR="68580" marT="34290" marB="34290"/>
                </a:tc>
                <a:tc>
                  <a:txBody>
                    <a:bodyPr/>
                    <a:lstStyle/>
                    <a:p>
                      <a:pPr algn="just" latinLnBrk="1">
                        <a:lnSpc>
                          <a:spcPct val="150000"/>
                        </a:lnSpc>
                        <a:buNone/>
                      </a:pPr>
                      <a:endParaRPr lang="zh-CN" sz="600" kern="100" dirty="0">
                        <a:solidFill>
                          <a:schemeClr val="accent2">
                            <a:lumMod val="75000"/>
                          </a:schemeClr>
                        </a:solidFill>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34290" marB="34290"/>
                </a:tc>
                <a:extLst>
                  <a:ext uri="{0D108BD9-81ED-4DB2-BD59-A6C34878D82A}">
                    <a16:rowId xmlns:a16="http://schemas.microsoft.com/office/drawing/2014/main" val="359369937"/>
                  </a:ext>
                </a:extLst>
              </a:tr>
              <a:tr h="864000">
                <a:tc>
                  <a:txBody>
                    <a:bodyPr/>
                    <a:lstStyle/>
                    <a:p>
                      <a:pPr algn="ctr" latinLnBrk="1">
                        <a:buNone/>
                      </a:pPr>
                      <a:r>
                        <a:rPr lang="en-US" sz="700" kern="100" dirty="0">
                          <a:effectLst/>
                        </a:rPr>
                        <a:t> 5</a:t>
                      </a:r>
                      <a:endParaRPr lang="zh-CN" sz="70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26897" marR="26897" marT="0" marB="0" anchor="ctr"/>
                </a:tc>
                <a:tc>
                  <a:txBody>
                    <a:bodyPr/>
                    <a:lstStyle/>
                    <a:p>
                      <a:pPr algn="just" latinLnBrk="1">
                        <a:buNone/>
                      </a:pPr>
                      <a:endParaRPr lang="zh-CN" sz="70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26897" marR="26897" marT="0" marB="0"/>
                </a:tc>
                <a:tc>
                  <a:txBody>
                    <a:bodyPr/>
                    <a:lstStyle/>
                    <a:p>
                      <a:pPr algn="just" latinLnBrk="1">
                        <a:lnSpc>
                          <a:spcPct val="150000"/>
                        </a:lnSpc>
                        <a:buNone/>
                      </a:pPr>
                      <a:r>
                        <a:rPr lang="zh-CN" sz="600" kern="100" dirty="0">
                          <a:effectLst/>
                        </a:rPr>
                        <a:t>签订改造合同的企业，</a:t>
                      </a:r>
                      <a:r>
                        <a:rPr lang="zh-CN" altLang="en-US" sz="600" kern="100" dirty="0">
                          <a:effectLst/>
                        </a:rPr>
                        <a:t>可</a:t>
                      </a:r>
                      <a:r>
                        <a:rPr lang="zh-CN" sz="600" kern="100" dirty="0">
                          <a:effectLst/>
                        </a:rPr>
                        <a:t>按照《</a:t>
                      </a:r>
                      <a:r>
                        <a:rPr lang="zh-CN" altLang="en-US" sz="600" kern="100" dirty="0">
                          <a:effectLst/>
                        </a:rPr>
                        <a:t>关于开展</a:t>
                      </a:r>
                      <a:r>
                        <a:rPr lang="en-US" altLang="zh-CN" sz="600" kern="100" dirty="0">
                          <a:effectLst/>
                        </a:rPr>
                        <a:t>2025</a:t>
                      </a:r>
                      <a:r>
                        <a:rPr lang="zh-CN" altLang="en-US" sz="600" kern="100" dirty="0">
                          <a:effectLst/>
                        </a:rPr>
                        <a:t>年中山市中小企业数字化转型城市试点数字化改造预奖补项目（第二批）入库申报的</a:t>
                      </a:r>
                      <a:r>
                        <a:rPr lang="zh-CN" altLang="en-US" sz="600" kern="100">
                          <a:effectLst/>
                        </a:rPr>
                        <a:t>通知</a:t>
                      </a:r>
                      <a:r>
                        <a:rPr lang="zh-CN" sz="600" kern="100">
                          <a:effectLst/>
                        </a:rPr>
                        <a:t>》，</a:t>
                      </a:r>
                      <a:r>
                        <a:rPr lang="zh-CN" sz="600" kern="100" dirty="0">
                          <a:effectLst/>
                        </a:rPr>
                        <a:t>申请预奖补资金</a:t>
                      </a:r>
                      <a:r>
                        <a:rPr lang="zh-CN" altLang="en-US" sz="600" kern="100" dirty="0">
                          <a:effectLst/>
                        </a:rPr>
                        <a:t>。</a:t>
                      </a:r>
                      <a:endParaRPr lang="zh-CN" sz="60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34290" marB="34290"/>
                </a:tc>
                <a:tc>
                  <a:txBody>
                    <a:bodyPr/>
                    <a:lstStyle/>
                    <a:p>
                      <a:pPr marL="0" marR="0" lvl="0" indent="0" algn="just" defTabSz="1280160" rtl="0" eaLnBrk="1" fontAlgn="auto" latinLnBrk="1" hangingPunct="1">
                        <a:lnSpc>
                          <a:spcPct val="150000"/>
                        </a:lnSpc>
                        <a:spcBef>
                          <a:spcPts val="0"/>
                        </a:spcBef>
                        <a:spcAft>
                          <a:spcPts val="0"/>
                        </a:spcAft>
                        <a:buClrTx/>
                        <a:buSzTx/>
                        <a:buFont typeface="+mj-lt"/>
                        <a:buNone/>
                        <a:tabLst/>
                        <a:defRPr/>
                      </a:pPr>
                      <a:r>
                        <a:rPr lang="zh-CN" altLang="en-US" sz="600" kern="100" dirty="0">
                          <a:solidFill>
                            <a:schemeClr val="tx1"/>
                          </a:solidFill>
                          <a:effectLst/>
                          <a:latin typeface="+mn-lt"/>
                          <a:ea typeface="+mn-ea"/>
                          <a:cs typeface="+mn-cs"/>
                        </a:rPr>
                        <a:t>项目合同及签约信息，预奖补申请表，改造承诺书，信用报告等材料，</a:t>
                      </a:r>
                      <a:r>
                        <a:rPr lang="zh-CN" altLang="en-US" sz="600" kern="100" dirty="0">
                          <a:effectLst/>
                        </a:rPr>
                        <a:t>于中山市中小企业数字化转型城市试点项目管理平台申报</a:t>
                      </a:r>
                      <a:r>
                        <a:rPr lang="zh-CN" sz="600" kern="100" dirty="0">
                          <a:solidFill>
                            <a:schemeClr val="accent2">
                              <a:lumMod val="75000"/>
                            </a:schemeClr>
                          </a:solidFill>
                          <a:effectLst/>
                        </a:rPr>
                        <a:t>（以上材料</a:t>
                      </a:r>
                      <a:r>
                        <a:rPr lang="zh-CN" altLang="en-US" sz="600" kern="100" dirty="0">
                          <a:solidFill>
                            <a:schemeClr val="accent2">
                              <a:lumMod val="75000"/>
                            </a:schemeClr>
                          </a:solidFill>
                          <a:effectLst/>
                        </a:rPr>
                        <a:t>可</a:t>
                      </a:r>
                      <a:r>
                        <a:rPr lang="zh-CN" sz="600" kern="100" dirty="0">
                          <a:solidFill>
                            <a:schemeClr val="accent2">
                              <a:lumMod val="75000"/>
                            </a:schemeClr>
                          </a:solidFill>
                          <a:effectLst/>
                        </a:rPr>
                        <a:t>由牵引单位</a:t>
                      </a:r>
                      <a:r>
                        <a:rPr lang="en-US" sz="600" kern="100" dirty="0">
                          <a:solidFill>
                            <a:schemeClr val="accent2">
                              <a:lumMod val="75000"/>
                            </a:schemeClr>
                          </a:solidFill>
                          <a:effectLst/>
                        </a:rPr>
                        <a:t>/</a:t>
                      </a:r>
                      <a:r>
                        <a:rPr lang="zh-CN" sz="600" kern="100" dirty="0">
                          <a:solidFill>
                            <a:schemeClr val="accent2">
                              <a:lumMod val="75000"/>
                            </a:schemeClr>
                          </a:solidFill>
                          <a:effectLst/>
                        </a:rPr>
                        <a:t>行业服务商协助企业线上提交）</a:t>
                      </a:r>
                      <a:endParaRPr lang="zh-CN" sz="600" kern="100" dirty="0">
                        <a:solidFill>
                          <a:schemeClr val="accent2">
                            <a:lumMod val="75000"/>
                          </a:schemeClr>
                        </a:solidFill>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34290" marB="34290"/>
                </a:tc>
                <a:tc>
                  <a:txBody>
                    <a:bodyPr/>
                    <a:lstStyle/>
                    <a:p>
                      <a:pPr marL="0" marR="0" lvl="0" indent="0" algn="just" defTabSz="1280160" rtl="0" eaLnBrk="1" fontAlgn="auto" latinLnBrk="1" hangingPunct="1">
                        <a:lnSpc>
                          <a:spcPct val="150000"/>
                        </a:lnSpc>
                        <a:spcBef>
                          <a:spcPts val="0"/>
                        </a:spcBef>
                        <a:spcAft>
                          <a:spcPts val="0"/>
                        </a:spcAft>
                        <a:buClrTx/>
                        <a:buSzTx/>
                        <a:buFontTx/>
                        <a:buNone/>
                        <a:tabLst/>
                        <a:defRPr/>
                      </a:pPr>
                      <a:r>
                        <a:rPr lang="zh-CN" altLang="en-US" sz="600" kern="100" dirty="0">
                          <a:solidFill>
                            <a:schemeClr val="accent2">
                              <a:lumMod val="75000"/>
                            </a:schemeClr>
                          </a:solidFill>
                          <a:effectLst/>
                          <a:latin typeface="等线" panose="02010600030101010101" pitchFamily="2" charset="-122"/>
                          <a:ea typeface="等线" panose="02010600030101010101" pitchFamily="2" charset="-122"/>
                          <a:cs typeface="Times New Roman" panose="02020603050405020304" pitchFamily="18" charset="0"/>
                        </a:rPr>
                        <a:t>通过预奖补审核的立即拨付</a:t>
                      </a:r>
                      <a:r>
                        <a:rPr lang="en-US" altLang="zh-CN" sz="600" kern="100" dirty="0">
                          <a:solidFill>
                            <a:schemeClr val="accent2">
                              <a:lumMod val="75000"/>
                            </a:schemeClr>
                          </a:solidFill>
                          <a:effectLst/>
                          <a:latin typeface="等线" panose="02010600030101010101" pitchFamily="2" charset="-122"/>
                          <a:ea typeface="等线" panose="02010600030101010101" pitchFamily="2" charset="-122"/>
                          <a:cs typeface="Times New Roman" panose="02020603050405020304" pitchFamily="18" charset="0"/>
                        </a:rPr>
                        <a:t>20%</a:t>
                      </a:r>
                      <a:r>
                        <a:rPr lang="zh-CN" altLang="en-US" sz="600" kern="100" dirty="0">
                          <a:solidFill>
                            <a:schemeClr val="accent2">
                              <a:lumMod val="75000"/>
                            </a:schemeClr>
                          </a:solidFill>
                          <a:effectLst/>
                          <a:latin typeface="等线" panose="02010600030101010101" pitchFamily="2" charset="-122"/>
                          <a:ea typeface="等线" panose="02010600030101010101" pitchFamily="2" charset="-122"/>
                          <a:cs typeface="Times New Roman" panose="02020603050405020304" pitchFamily="18" charset="0"/>
                        </a:rPr>
                        <a:t>的奖补资金</a:t>
                      </a:r>
                      <a:endParaRPr lang="zh-CN" altLang="zh-CN" sz="600" kern="100" dirty="0">
                        <a:effectLst/>
                      </a:endParaRPr>
                    </a:p>
                    <a:p>
                      <a:pPr algn="just" latinLnBrk="1">
                        <a:lnSpc>
                          <a:spcPct val="150000"/>
                        </a:lnSpc>
                        <a:buNone/>
                      </a:pPr>
                      <a:endParaRPr lang="zh-CN" sz="600" kern="100" dirty="0">
                        <a:solidFill>
                          <a:schemeClr val="accent2">
                            <a:lumMod val="75000"/>
                          </a:schemeClr>
                        </a:solidFill>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34290" marB="34290"/>
                </a:tc>
                <a:extLst>
                  <a:ext uri="{0D108BD9-81ED-4DB2-BD59-A6C34878D82A}">
                    <a16:rowId xmlns:a16="http://schemas.microsoft.com/office/drawing/2014/main" val="3204368423"/>
                  </a:ext>
                </a:extLst>
              </a:tr>
              <a:tr h="462598">
                <a:tc>
                  <a:txBody>
                    <a:bodyPr/>
                    <a:lstStyle/>
                    <a:p>
                      <a:pPr algn="ctr" latinLnBrk="1">
                        <a:buNone/>
                      </a:pPr>
                      <a:r>
                        <a:rPr lang="en-US" altLang="zh-CN" sz="700" kern="100" dirty="0">
                          <a:effectLst/>
                          <a:latin typeface="等线" panose="02010600030101010101" pitchFamily="2" charset="-122"/>
                          <a:ea typeface="等线" panose="02010600030101010101" pitchFamily="2" charset="-122"/>
                          <a:cs typeface="Times New Roman" panose="02020603050405020304" pitchFamily="18" charset="0"/>
                        </a:rPr>
                        <a:t>6</a:t>
                      </a:r>
                      <a:endParaRPr lang="zh-CN" sz="70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26897" marR="26897" marT="0" marB="0" anchor="ctr"/>
                </a:tc>
                <a:tc>
                  <a:txBody>
                    <a:bodyPr/>
                    <a:lstStyle/>
                    <a:p>
                      <a:pPr algn="just" latinLnBrk="1">
                        <a:buNone/>
                      </a:pPr>
                      <a:endParaRPr lang="zh-CN" sz="70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26897" marR="26897" marT="0" marB="0"/>
                </a:tc>
                <a:tc>
                  <a:txBody>
                    <a:bodyPr/>
                    <a:lstStyle/>
                    <a:p>
                      <a:pPr algn="just" latinLnBrk="1">
                        <a:lnSpc>
                          <a:spcPct val="150000"/>
                        </a:lnSpc>
                        <a:buNone/>
                      </a:pPr>
                      <a:r>
                        <a:rPr lang="en-US" altLang="zh-CN" sz="600" kern="100" dirty="0">
                          <a:effectLst/>
                          <a:latin typeface="等线" panose="02010600030101010101" pitchFamily="2" charset="-122"/>
                          <a:ea typeface="等线" panose="02010600030101010101" pitchFamily="2" charset="-122"/>
                          <a:cs typeface="Times New Roman" panose="02020603050405020304" pitchFamily="18" charset="0"/>
                        </a:rPr>
                        <a:t>1</a:t>
                      </a:r>
                      <a:r>
                        <a:rPr lang="zh-CN" altLang="en-US" sz="600" kern="100" dirty="0">
                          <a:effectLst/>
                          <a:latin typeface="等线" panose="02010600030101010101" pitchFamily="2" charset="-122"/>
                          <a:ea typeface="等线" panose="02010600030101010101" pitchFamily="2" charset="-122"/>
                          <a:cs typeface="Times New Roman" panose="02020603050405020304" pitchFamily="18" charset="0"/>
                        </a:rPr>
                        <a:t>、服务商按照合同及改造方案帮助企业完成数字化改造，同步面向企业关键人员开展数字化产品使用培训。</a:t>
                      </a:r>
                      <a:endParaRPr lang="en-US" altLang="zh-CN" sz="6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latinLnBrk="1">
                        <a:lnSpc>
                          <a:spcPct val="150000"/>
                        </a:lnSpc>
                        <a:buNone/>
                      </a:pPr>
                      <a:r>
                        <a:rPr lang="en-US" altLang="zh-CN" sz="600" kern="100" dirty="0">
                          <a:effectLst/>
                          <a:latin typeface="等线" panose="02010600030101010101" pitchFamily="2" charset="-122"/>
                          <a:ea typeface="等线" panose="02010600030101010101" pitchFamily="2" charset="-122"/>
                          <a:cs typeface="Times New Roman" panose="02020603050405020304" pitchFamily="18" charset="0"/>
                        </a:rPr>
                        <a:t>2</a:t>
                      </a:r>
                      <a:r>
                        <a:rPr lang="zh-CN" altLang="en-US" sz="600" kern="100" dirty="0">
                          <a:effectLst/>
                          <a:latin typeface="等线" panose="02010600030101010101" pitchFamily="2" charset="-122"/>
                          <a:ea typeface="等线" panose="02010600030101010101" pitchFamily="2" charset="-122"/>
                          <a:cs typeface="Times New Roman" panose="02020603050405020304" pitchFamily="18" charset="0"/>
                        </a:rPr>
                        <a:t>、服务商完成项目实施后，企业出具内部验收报告。</a:t>
                      </a:r>
                      <a:endParaRPr lang="zh-CN" sz="60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34290" marB="34290"/>
                </a:tc>
                <a:tc>
                  <a:txBody>
                    <a:bodyPr/>
                    <a:lstStyle/>
                    <a:p>
                      <a:pPr marL="0" lvl="1" indent="0" algn="just" latinLnBrk="1">
                        <a:lnSpc>
                          <a:spcPct val="150000"/>
                        </a:lnSpc>
                        <a:buFont typeface="Arial" panose="020B0604020202020204" pitchFamily="34" charset="0"/>
                        <a:buNone/>
                      </a:pPr>
                      <a:r>
                        <a:rPr lang="zh-CN" altLang="en-US" sz="600" kern="100" dirty="0">
                          <a:effectLst/>
                        </a:rPr>
                        <a:t>培训记录、内部验收报告</a:t>
                      </a:r>
                      <a:endParaRPr lang="zh-CN" sz="600" kern="100" dirty="0">
                        <a:effectLst/>
                      </a:endParaRPr>
                    </a:p>
                  </a:txBody>
                  <a:tcPr marL="68580" marR="68580" marT="34290" marB="34290"/>
                </a:tc>
                <a:tc>
                  <a:txBody>
                    <a:bodyPr/>
                    <a:lstStyle/>
                    <a:p>
                      <a:pPr algn="just" latinLnBrk="1">
                        <a:lnSpc>
                          <a:spcPct val="150000"/>
                        </a:lnSpc>
                        <a:buNone/>
                      </a:pPr>
                      <a:endParaRPr lang="zh-CN" sz="600" kern="100" dirty="0">
                        <a:solidFill>
                          <a:schemeClr val="accent2">
                            <a:lumMod val="75000"/>
                          </a:schemeClr>
                        </a:solidFill>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34290" marB="34290"/>
                </a:tc>
                <a:extLst>
                  <a:ext uri="{0D108BD9-81ED-4DB2-BD59-A6C34878D82A}">
                    <a16:rowId xmlns:a16="http://schemas.microsoft.com/office/drawing/2014/main" val="1357207904"/>
                  </a:ext>
                </a:extLst>
              </a:tr>
              <a:tr h="1476000">
                <a:tc>
                  <a:txBody>
                    <a:bodyPr/>
                    <a:lstStyle/>
                    <a:p>
                      <a:pPr algn="ctr" latinLnBrk="1">
                        <a:buNone/>
                      </a:pPr>
                      <a:r>
                        <a:rPr lang="en-US" sz="700" kern="100" dirty="0">
                          <a:effectLst/>
                        </a:rPr>
                        <a:t> 7</a:t>
                      </a:r>
                      <a:endParaRPr lang="zh-CN" sz="70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26897" marR="26897" marT="0" marB="0" anchor="ctr"/>
                </a:tc>
                <a:tc>
                  <a:txBody>
                    <a:bodyPr/>
                    <a:lstStyle/>
                    <a:p>
                      <a:pPr algn="just" latinLnBrk="1">
                        <a:buNone/>
                      </a:pPr>
                      <a:endParaRPr lang="zh-CN" sz="70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26897" marR="26897" marT="0" marB="0"/>
                </a:tc>
                <a:tc>
                  <a:txBody>
                    <a:bodyPr/>
                    <a:lstStyle/>
                    <a:p>
                      <a:pPr algn="just" latinLnBrk="1">
                        <a:lnSpc>
                          <a:spcPct val="150000"/>
                        </a:lnSpc>
                        <a:buNone/>
                      </a:pPr>
                      <a:r>
                        <a:rPr lang="en-US" altLang="zh-CN" sz="600" kern="100" dirty="0">
                          <a:effectLst/>
                        </a:rPr>
                        <a:t>1</a:t>
                      </a:r>
                      <a:r>
                        <a:rPr lang="zh-CN" altLang="en-US" sz="600" kern="100" dirty="0">
                          <a:effectLst/>
                        </a:rPr>
                        <a:t>、</a:t>
                      </a:r>
                      <a:r>
                        <a:rPr lang="zh-CN" sz="600" kern="100" dirty="0">
                          <a:effectLst/>
                        </a:rPr>
                        <a:t>完成改造的企业，</a:t>
                      </a:r>
                      <a:r>
                        <a:rPr lang="zh-CN" altLang="en-US" sz="600" kern="100" dirty="0">
                          <a:effectLst/>
                        </a:rPr>
                        <a:t>在平台提出水平评估需求</a:t>
                      </a:r>
                      <a:endParaRPr lang="en-US" altLang="zh-CN" sz="600" kern="100" dirty="0">
                        <a:effectLst/>
                      </a:endParaRPr>
                    </a:p>
                    <a:p>
                      <a:pPr algn="just" latinLnBrk="1">
                        <a:lnSpc>
                          <a:spcPct val="150000"/>
                        </a:lnSpc>
                        <a:buNone/>
                      </a:pPr>
                      <a:r>
                        <a:rPr lang="en-US" altLang="zh-CN" sz="600" kern="100" dirty="0">
                          <a:effectLst/>
                        </a:rPr>
                        <a:t>2</a:t>
                      </a:r>
                      <a:r>
                        <a:rPr lang="zh-CN" altLang="en-US" sz="600" kern="100" dirty="0">
                          <a:effectLst/>
                        </a:rPr>
                        <a:t>、</a:t>
                      </a:r>
                      <a:r>
                        <a:rPr lang="zh-CN" sz="600" kern="100" dirty="0">
                          <a:effectLst/>
                        </a:rPr>
                        <a:t>由经认定的综合型服务机构入企开展数字化诊断，企业需配合机构提供相关情况及佐证材料</a:t>
                      </a:r>
                      <a:endParaRPr lang="en-US" altLang="zh-CN" sz="600" kern="100" dirty="0">
                        <a:effectLst/>
                      </a:endParaRPr>
                    </a:p>
                    <a:p>
                      <a:pPr algn="just" latinLnBrk="1">
                        <a:lnSpc>
                          <a:spcPct val="150000"/>
                        </a:lnSpc>
                        <a:buNone/>
                      </a:pPr>
                      <a:r>
                        <a:rPr lang="en-US" altLang="zh-CN" sz="600" kern="100" dirty="0">
                          <a:effectLst/>
                        </a:rPr>
                        <a:t>3</a:t>
                      </a:r>
                      <a:r>
                        <a:rPr lang="zh-CN" altLang="en-US" sz="600" kern="100" dirty="0">
                          <a:effectLst/>
                        </a:rPr>
                        <a:t>、</a:t>
                      </a:r>
                      <a:r>
                        <a:rPr lang="zh-CN" sz="600" kern="100" dirty="0">
                          <a:effectLst/>
                        </a:rPr>
                        <a:t>服务机构</a:t>
                      </a:r>
                      <a:r>
                        <a:rPr lang="zh-CN" altLang="en-US" sz="600" kern="100" dirty="0">
                          <a:effectLst/>
                        </a:rPr>
                        <a:t>免费开展改造成效评估，</a:t>
                      </a:r>
                      <a:r>
                        <a:rPr lang="zh-CN" sz="600" kern="100" dirty="0">
                          <a:effectLst/>
                        </a:rPr>
                        <a:t>出具企业评估报告</a:t>
                      </a:r>
                      <a:endParaRPr lang="en-US" altLang="zh-CN" sz="600" kern="100" dirty="0">
                        <a:effectLst/>
                      </a:endParaRPr>
                    </a:p>
                    <a:p>
                      <a:pPr algn="just" latinLnBrk="1">
                        <a:lnSpc>
                          <a:spcPct val="150000"/>
                        </a:lnSpc>
                        <a:buNone/>
                      </a:pPr>
                      <a:r>
                        <a:rPr lang="en-US" altLang="zh-CN" sz="600" kern="100" dirty="0">
                          <a:effectLst/>
                        </a:rPr>
                        <a:t>4</a:t>
                      </a:r>
                      <a:r>
                        <a:rPr lang="zh-CN" altLang="en-US" sz="600" kern="100" dirty="0">
                          <a:effectLst/>
                        </a:rPr>
                        <a:t>、企业评估达到二级则通过评估，否则可继续完善材料或查漏补缺改造</a:t>
                      </a:r>
                      <a:endParaRPr lang="en-US" altLang="zh-CN" sz="600" kern="100" dirty="0">
                        <a:effectLst/>
                      </a:endParaRPr>
                    </a:p>
                    <a:p>
                      <a:pPr algn="just" latinLnBrk="1">
                        <a:lnSpc>
                          <a:spcPct val="150000"/>
                        </a:lnSpc>
                        <a:buNone/>
                      </a:pPr>
                      <a:r>
                        <a:rPr lang="en-US" altLang="zh-CN" sz="600" kern="100" dirty="0">
                          <a:effectLst/>
                          <a:latin typeface="等线" panose="02010600030101010101" pitchFamily="2" charset="-122"/>
                          <a:ea typeface="等线" panose="02010600030101010101" pitchFamily="2" charset="-122"/>
                          <a:cs typeface="Times New Roman" panose="02020603050405020304" pitchFamily="18" charset="0"/>
                        </a:rPr>
                        <a:t>5</a:t>
                      </a:r>
                      <a:r>
                        <a:rPr lang="zh-CN" altLang="en-US" sz="600" kern="100" dirty="0">
                          <a:effectLst/>
                          <a:latin typeface="等线" panose="02010600030101010101" pitchFamily="2" charset="-122"/>
                          <a:ea typeface="+mn-ea"/>
                          <a:cs typeface="Times New Roman" panose="02020603050405020304" pitchFamily="18" charset="0"/>
                        </a:rPr>
                        <a:t>、达到一定标准的企业，由综合型服务机构推荐纳入数字化车间、智能车间标杆</a:t>
                      </a:r>
                      <a:endParaRPr lang="zh-CN" sz="60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34290" marB="34290"/>
                </a:tc>
                <a:tc>
                  <a:txBody>
                    <a:bodyPr/>
                    <a:lstStyle/>
                    <a:p>
                      <a:pPr algn="just" latinLnBrk="1">
                        <a:lnSpc>
                          <a:spcPct val="150000"/>
                        </a:lnSpc>
                        <a:buNone/>
                      </a:pPr>
                      <a:r>
                        <a:rPr lang="en-US" altLang="zh-CN" sz="600" kern="100" dirty="0">
                          <a:effectLst/>
                        </a:rPr>
                        <a:t>1</a:t>
                      </a:r>
                      <a:r>
                        <a:rPr lang="zh-CN" altLang="en-US" sz="600" kern="100" dirty="0">
                          <a:effectLst/>
                        </a:rPr>
                        <a:t>、</a:t>
                      </a:r>
                      <a:r>
                        <a:rPr lang="zh-CN" sz="600" kern="100" dirty="0">
                          <a:effectLst/>
                        </a:rPr>
                        <a:t>企业需向综合型服务机构提供水平评估所需的佐证材料，包括：</a:t>
                      </a:r>
                      <a:endParaRPr lang="en-US" altLang="zh-CN" sz="600" kern="100" dirty="0">
                        <a:effectLst/>
                      </a:endParaRPr>
                    </a:p>
                    <a:p>
                      <a:pPr marL="396000" lvl="1" indent="-171450" algn="just" latinLnBrk="1">
                        <a:lnSpc>
                          <a:spcPct val="150000"/>
                        </a:lnSpc>
                        <a:buFont typeface="Arial" panose="020B0604020202020204" pitchFamily="34" charset="0"/>
                        <a:buChar char="•"/>
                      </a:pPr>
                      <a:r>
                        <a:rPr lang="zh-CN" sz="600" kern="100" dirty="0">
                          <a:effectLst/>
                        </a:rPr>
                        <a:t>相关制度文件</a:t>
                      </a:r>
                      <a:r>
                        <a:rPr lang="zh-CN" altLang="en-US" sz="600" kern="100" dirty="0">
                          <a:effectLst/>
                        </a:rPr>
                        <a:t>、组织架构文件等</a:t>
                      </a:r>
                      <a:endParaRPr lang="en-US" altLang="zh-CN" sz="600" kern="100" dirty="0">
                        <a:effectLst/>
                      </a:endParaRPr>
                    </a:p>
                    <a:p>
                      <a:pPr marL="396000" lvl="1" indent="-171450" algn="just" latinLnBrk="1">
                        <a:lnSpc>
                          <a:spcPct val="150000"/>
                        </a:lnSpc>
                        <a:buFont typeface="Arial" panose="020B0604020202020204" pitchFamily="34" charset="0"/>
                        <a:buChar char="•"/>
                      </a:pPr>
                      <a:r>
                        <a:rPr lang="zh-CN" sz="600" kern="100" dirty="0">
                          <a:effectLst/>
                        </a:rPr>
                        <a:t>系统软件截图</a:t>
                      </a:r>
                      <a:r>
                        <a:rPr lang="zh-CN" altLang="en-US" sz="600" kern="100" dirty="0">
                          <a:effectLst/>
                        </a:rPr>
                        <a:t>、设备清单、软件设备购买证明、数据台账等</a:t>
                      </a:r>
                      <a:endParaRPr lang="en-US" altLang="zh-CN" sz="600" kern="100" dirty="0">
                        <a:effectLst/>
                      </a:endParaRPr>
                    </a:p>
                    <a:p>
                      <a:pPr marL="396000" lvl="1" indent="-171450" algn="just" latinLnBrk="1">
                        <a:lnSpc>
                          <a:spcPct val="150000"/>
                        </a:lnSpc>
                        <a:buFont typeface="Arial" panose="020B0604020202020204" pitchFamily="34" charset="0"/>
                        <a:buChar char="•"/>
                      </a:pPr>
                      <a:r>
                        <a:rPr lang="zh-CN" sz="600" kern="100" dirty="0">
                          <a:effectLst/>
                        </a:rPr>
                        <a:t>改造现场照片</a:t>
                      </a:r>
                      <a:r>
                        <a:rPr lang="zh-CN" altLang="en-US" sz="600" kern="100" dirty="0">
                          <a:effectLst/>
                        </a:rPr>
                        <a:t>、相关培训交流照片等</a:t>
                      </a:r>
                      <a:endParaRPr lang="en-US" altLang="zh-CN" sz="600" kern="100" dirty="0">
                        <a:effectLst/>
                      </a:endParaRPr>
                    </a:p>
                    <a:p>
                      <a:pPr marL="396000" lvl="1" indent="-171450" algn="just" latinLnBrk="1">
                        <a:lnSpc>
                          <a:spcPct val="150000"/>
                        </a:lnSpc>
                        <a:buFont typeface="Arial" panose="020B0604020202020204" pitchFamily="34" charset="0"/>
                        <a:buChar char="•"/>
                      </a:pPr>
                      <a:r>
                        <a:rPr lang="zh-CN" altLang="en-US" sz="600" kern="100" dirty="0">
                          <a:effectLst/>
                        </a:rPr>
                        <a:t>审计报告或财务报表、数字化投入证明等</a:t>
                      </a:r>
                      <a:endParaRPr lang="en-US" altLang="zh-CN" sz="600" kern="100" dirty="0">
                        <a:effectLst/>
                      </a:endParaRPr>
                    </a:p>
                    <a:p>
                      <a:pPr marL="224550" marR="0" lvl="1" indent="0" algn="just" defTabSz="1280160" rtl="0" eaLnBrk="1" fontAlgn="auto" latinLnBrk="1" hangingPunct="1">
                        <a:lnSpc>
                          <a:spcPct val="150000"/>
                        </a:lnSpc>
                        <a:spcBef>
                          <a:spcPts val="0"/>
                        </a:spcBef>
                        <a:spcAft>
                          <a:spcPts val="0"/>
                        </a:spcAft>
                        <a:buClrTx/>
                        <a:buSzTx/>
                        <a:buFont typeface="Arial" panose="020B0604020202020204" pitchFamily="34" charset="0"/>
                        <a:buNone/>
                        <a:tabLst/>
                        <a:defRPr/>
                      </a:pPr>
                      <a:r>
                        <a:rPr lang="zh-CN" altLang="zh-CN" sz="600" kern="100" dirty="0">
                          <a:solidFill>
                            <a:schemeClr val="accent2">
                              <a:lumMod val="75000"/>
                            </a:schemeClr>
                          </a:solidFill>
                          <a:effectLst/>
                        </a:rPr>
                        <a:t>（</a:t>
                      </a:r>
                      <a:r>
                        <a:rPr lang="zh-CN" altLang="en-US" sz="600" kern="100" dirty="0">
                          <a:solidFill>
                            <a:schemeClr val="accent2">
                              <a:lumMod val="75000"/>
                            </a:schemeClr>
                          </a:solidFill>
                          <a:effectLst/>
                        </a:rPr>
                        <a:t>以上材料</a:t>
                      </a:r>
                      <a:r>
                        <a:rPr lang="zh-CN" altLang="zh-CN" sz="600" kern="100" dirty="0">
                          <a:solidFill>
                            <a:schemeClr val="accent2">
                              <a:lumMod val="75000"/>
                            </a:schemeClr>
                          </a:solidFill>
                          <a:effectLst/>
                        </a:rPr>
                        <a:t>由牵引单位</a:t>
                      </a:r>
                      <a:r>
                        <a:rPr lang="en-US" altLang="zh-CN" sz="600" kern="100" dirty="0">
                          <a:solidFill>
                            <a:schemeClr val="accent2">
                              <a:lumMod val="75000"/>
                            </a:schemeClr>
                          </a:solidFill>
                          <a:effectLst/>
                        </a:rPr>
                        <a:t>/</a:t>
                      </a:r>
                      <a:r>
                        <a:rPr lang="zh-CN" altLang="zh-CN" sz="600" kern="100" dirty="0">
                          <a:solidFill>
                            <a:schemeClr val="accent2">
                              <a:lumMod val="75000"/>
                            </a:schemeClr>
                          </a:solidFill>
                          <a:effectLst/>
                        </a:rPr>
                        <a:t>行业服务商协助企业</a:t>
                      </a:r>
                      <a:r>
                        <a:rPr lang="zh-CN" altLang="en-US" sz="600" kern="100" dirty="0">
                          <a:solidFill>
                            <a:schemeClr val="accent2">
                              <a:lumMod val="75000"/>
                            </a:schemeClr>
                          </a:solidFill>
                          <a:effectLst/>
                        </a:rPr>
                        <a:t>向综合型服务机构提供</a:t>
                      </a:r>
                      <a:r>
                        <a:rPr lang="zh-CN" altLang="zh-CN" sz="600" kern="100" dirty="0">
                          <a:solidFill>
                            <a:schemeClr val="accent2">
                              <a:lumMod val="75000"/>
                            </a:schemeClr>
                          </a:solidFill>
                          <a:effectLst/>
                        </a:rPr>
                        <a:t>）</a:t>
                      </a:r>
                      <a:endParaRPr lang="zh-CN" altLang="zh-CN" sz="600" kern="100" dirty="0">
                        <a:solidFill>
                          <a:schemeClr val="accent2">
                            <a:lumMod val="75000"/>
                          </a:schemeClr>
                        </a:solidFill>
                        <a:effectLst/>
                        <a:latin typeface="等线" panose="02010600030101010101" pitchFamily="2" charset="-122"/>
                        <a:ea typeface="+mn-ea"/>
                        <a:cs typeface="Times New Roman" panose="02020603050405020304" pitchFamily="18" charset="0"/>
                      </a:endParaRPr>
                    </a:p>
                    <a:p>
                      <a:pPr marL="0" lvl="1" indent="0" algn="just" latinLnBrk="1">
                        <a:lnSpc>
                          <a:spcPct val="150000"/>
                        </a:lnSpc>
                        <a:buFont typeface="Arial" panose="020B0604020202020204" pitchFamily="34" charset="0"/>
                        <a:buNone/>
                      </a:pPr>
                      <a:r>
                        <a:rPr lang="en-US" altLang="zh-CN" sz="600" kern="100" dirty="0">
                          <a:effectLst/>
                        </a:rPr>
                        <a:t>2</a:t>
                      </a:r>
                      <a:r>
                        <a:rPr lang="zh-CN" altLang="en-US" sz="600" kern="100" dirty="0">
                          <a:effectLst/>
                        </a:rPr>
                        <a:t>、评估完成后，</a:t>
                      </a:r>
                      <a:r>
                        <a:rPr lang="zh-CN" altLang="zh-CN" sz="600" kern="100" dirty="0">
                          <a:effectLst/>
                        </a:rPr>
                        <a:t>综合型服务机构</a:t>
                      </a:r>
                      <a:r>
                        <a:rPr lang="zh-CN" altLang="en-US" sz="600" kern="100" dirty="0">
                          <a:effectLst/>
                        </a:rPr>
                        <a:t>于平台上传评估报告，经企业确认后完成评估环节，并向工信部门提交评估报告</a:t>
                      </a:r>
                      <a:endParaRPr lang="zh-CN" sz="600" kern="100" dirty="0">
                        <a:effectLst/>
                      </a:endParaRPr>
                    </a:p>
                  </a:txBody>
                  <a:tcPr marL="68580" marR="68580" marT="34290" marB="34290"/>
                </a:tc>
                <a:tc>
                  <a:txBody>
                    <a:bodyPr/>
                    <a:lstStyle/>
                    <a:p>
                      <a:pPr algn="just" latinLnBrk="1">
                        <a:lnSpc>
                          <a:spcPct val="150000"/>
                        </a:lnSpc>
                        <a:buNone/>
                      </a:pPr>
                      <a:r>
                        <a:rPr lang="zh-CN" altLang="en-US" sz="600" kern="100" dirty="0">
                          <a:solidFill>
                            <a:schemeClr val="accent2">
                              <a:lumMod val="75000"/>
                            </a:schemeClr>
                          </a:solidFill>
                          <a:effectLst/>
                          <a:latin typeface="等线" panose="02010600030101010101" pitchFamily="2" charset="-122"/>
                          <a:ea typeface="等线" panose="02010600030101010101" pitchFamily="2" charset="-122"/>
                          <a:cs typeface="Times New Roman" panose="02020603050405020304" pitchFamily="18" charset="0"/>
                        </a:rPr>
                        <a:t>经评估达到二级的企业，纳入试点企业范畴</a:t>
                      </a:r>
                      <a:endParaRPr lang="zh-CN" sz="600" kern="100" dirty="0">
                        <a:solidFill>
                          <a:schemeClr val="accent2">
                            <a:lumMod val="75000"/>
                          </a:schemeClr>
                        </a:solidFill>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34290" marB="34290"/>
                </a:tc>
                <a:extLst>
                  <a:ext uri="{0D108BD9-81ED-4DB2-BD59-A6C34878D82A}">
                    <a16:rowId xmlns:a16="http://schemas.microsoft.com/office/drawing/2014/main" val="1627343344"/>
                  </a:ext>
                </a:extLst>
              </a:tr>
              <a:tr h="1835614">
                <a:tc>
                  <a:txBody>
                    <a:bodyPr/>
                    <a:lstStyle/>
                    <a:p>
                      <a:pPr algn="ctr" latinLnBrk="1">
                        <a:buNone/>
                      </a:pPr>
                      <a:r>
                        <a:rPr lang="en-US" sz="700" kern="100" dirty="0">
                          <a:effectLst/>
                        </a:rPr>
                        <a:t> 8</a:t>
                      </a:r>
                      <a:endParaRPr lang="zh-CN" sz="70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26897" marR="26897" marT="0" marB="0" anchor="ctr"/>
                </a:tc>
                <a:tc>
                  <a:txBody>
                    <a:bodyPr/>
                    <a:lstStyle/>
                    <a:p>
                      <a:pPr algn="just" latinLnBrk="1">
                        <a:buNone/>
                      </a:pPr>
                      <a:endParaRPr lang="zh-CN" sz="70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26897" marR="26897" marT="0" marB="0"/>
                </a:tc>
                <a:tc>
                  <a:txBody>
                    <a:bodyPr/>
                    <a:lstStyle/>
                    <a:p>
                      <a:pPr algn="just" latinLnBrk="1">
                        <a:lnSpc>
                          <a:spcPct val="150000"/>
                        </a:lnSpc>
                        <a:buNone/>
                      </a:pPr>
                      <a:r>
                        <a:rPr lang="en-US" altLang="zh-CN" sz="600" kern="100" dirty="0">
                          <a:effectLst/>
                        </a:rPr>
                        <a:t>1</a:t>
                      </a:r>
                      <a:r>
                        <a:rPr lang="zh-CN" altLang="en-US" sz="600" kern="100" dirty="0">
                          <a:effectLst/>
                        </a:rPr>
                        <a:t>、</a:t>
                      </a:r>
                      <a:r>
                        <a:rPr lang="zh-CN" sz="600" kern="100" dirty="0">
                          <a:effectLst/>
                        </a:rPr>
                        <a:t>经</a:t>
                      </a:r>
                      <a:r>
                        <a:rPr lang="zh-CN" altLang="en-US" sz="600" kern="100" dirty="0">
                          <a:effectLst/>
                        </a:rPr>
                        <a:t>综合型服务机构</a:t>
                      </a:r>
                      <a:r>
                        <a:rPr lang="zh-CN" sz="600" kern="100" dirty="0">
                          <a:effectLst/>
                        </a:rPr>
                        <a:t>评估达到二级及以上的企业，按照项目</a:t>
                      </a:r>
                      <a:r>
                        <a:rPr lang="zh-CN" altLang="en-US" sz="600" kern="100" dirty="0">
                          <a:effectLst/>
                        </a:rPr>
                        <a:t>完工</a:t>
                      </a:r>
                      <a:r>
                        <a:rPr lang="zh-CN" sz="600" kern="100" dirty="0">
                          <a:effectLst/>
                        </a:rPr>
                        <a:t>入库的通知要求，提交申报材料</a:t>
                      </a:r>
                      <a:r>
                        <a:rPr lang="zh-CN" altLang="en-US" sz="600" kern="100" dirty="0">
                          <a:effectLst/>
                        </a:rPr>
                        <a:t>，申请完工项目奖补</a:t>
                      </a:r>
                      <a:endParaRPr lang="en-US" altLang="zh-CN" sz="600" kern="100" dirty="0">
                        <a:effectLst/>
                      </a:endParaRPr>
                    </a:p>
                    <a:p>
                      <a:pPr algn="just" latinLnBrk="1">
                        <a:lnSpc>
                          <a:spcPct val="150000"/>
                        </a:lnSpc>
                        <a:buNone/>
                      </a:pPr>
                      <a:r>
                        <a:rPr lang="en-US" altLang="zh-CN" sz="600" kern="100" dirty="0">
                          <a:effectLst/>
                          <a:latin typeface="等线" panose="02010600030101010101" pitchFamily="2" charset="-122"/>
                          <a:ea typeface="等线" panose="02010600030101010101" pitchFamily="2" charset="-122"/>
                          <a:cs typeface="Times New Roman" panose="02020603050405020304" pitchFamily="18" charset="0"/>
                        </a:rPr>
                        <a:t>2</a:t>
                      </a:r>
                      <a:r>
                        <a:rPr lang="zh-CN" altLang="en-US" sz="600" kern="100" dirty="0">
                          <a:effectLst/>
                          <a:latin typeface="等线" panose="02010600030101010101" pitchFamily="2" charset="-122"/>
                          <a:ea typeface="等线" panose="02010600030101010101" pitchFamily="2" charset="-122"/>
                          <a:cs typeface="Times New Roman" panose="02020603050405020304" pitchFamily="18" charset="0"/>
                        </a:rPr>
                        <a:t>、市工信局对经综合型服务机构推荐纳入</a:t>
                      </a:r>
                      <a:r>
                        <a:rPr lang="zh-CN" altLang="en-US" sz="600" kern="100" dirty="0">
                          <a:effectLst/>
                          <a:latin typeface="等线" panose="02010600030101010101" pitchFamily="2" charset="-122"/>
                          <a:ea typeface="+mn-ea"/>
                          <a:cs typeface="Times New Roman" panose="02020603050405020304" pitchFamily="18" charset="0"/>
                        </a:rPr>
                        <a:t>数字化车间、智能车间标杆的项目进行评审认定，择优予以奖励</a:t>
                      </a:r>
                      <a:endParaRPr lang="zh-CN" sz="60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34290" marB="34290"/>
                </a:tc>
                <a:tc>
                  <a:txBody>
                    <a:bodyPr/>
                    <a:lstStyle/>
                    <a:p>
                      <a:pPr marL="0" lvl="0" indent="0" algn="just" latinLnBrk="1">
                        <a:lnSpc>
                          <a:spcPct val="150000"/>
                        </a:lnSpc>
                        <a:buFont typeface="+mj-lt"/>
                        <a:buNone/>
                      </a:pPr>
                      <a:r>
                        <a:rPr lang="en-US" altLang="zh-CN" sz="600" kern="100" dirty="0">
                          <a:effectLst/>
                        </a:rPr>
                        <a:t>1</a:t>
                      </a:r>
                      <a:r>
                        <a:rPr lang="zh-CN" altLang="en-US" sz="600" kern="100" dirty="0">
                          <a:effectLst/>
                        </a:rPr>
                        <a:t>、</a:t>
                      </a:r>
                      <a:r>
                        <a:rPr lang="zh-CN" sz="600" kern="100" dirty="0">
                          <a:effectLst/>
                        </a:rPr>
                        <a:t>项目报价单、项目合同、发票、付款凭证（由服务商</a:t>
                      </a:r>
                      <a:r>
                        <a:rPr lang="zh-CN" sz="600" kern="100">
                          <a:effectLst/>
                        </a:rPr>
                        <a:t>协助企业提供）</a:t>
                      </a:r>
                      <a:endParaRPr lang="zh-CN" sz="600" kern="100" dirty="0">
                        <a:effectLst/>
                      </a:endParaRPr>
                    </a:p>
                    <a:p>
                      <a:pPr marL="0" lvl="0" indent="0" algn="just" latinLnBrk="1">
                        <a:lnSpc>
                          <a:spcPct val="150000"/>
                        </a:lnSpc>
                        <a:buFont typeface="+mj-lt"/>
                        <a:buNone/>
                      </a:pPr>
                      <a:r>
                        <a:rPr lang="en-US" altLang="zh-CN" sz="600" kern="100" dirty="0">
                          <a:effectLst/>
                        </a:rPr>
                        <a:t>2</a:t>
                      </a:r>
                      <a:r>
                        <a:rPr lang="zh-CN" altLang="en-US" sz="600" kern="100" dirty="0">
                          <a:effectLst/>
                        </a:rPr>
                        <a:t>、</a:t>
                      </a:r>
                      <a:r>
                        <a:rPr lang="zh-CN" sz="600" kern="100" dirty="0">
                          <a:effectLst/>
                        </a:rPr>
                        <a:t>企业诊断报告</a:t>
                      </a:r>
                      <a:r>
                        <a:rPr lang="zh-CN" altLang="en-US" sz="600" kern="100" dirty="0">
                          <a:effectLst/>
                        </a:rPr>
                        <a:t>（由服务商、综合型、诊断型服务单位协助企业提供）</a:t>
                      </a:r>
                      <a:endParaRPr lang="zh-CN" sz="600" kern="100" dirty="0">
                        <a:effectLst/>
                      </a:endParaRPr>
                    </a:p>
                    <a:p>
                      <a:pPr marL="0" lvl="0" indent="0" algn="just" latinLnBrk="1">
                        <a:lnSpc>
                          <a:spcPct val="150000"/>
                        </a:lnSpc>
                        <a:buFont typeface="+mj-lt"/>
                        <a:buNone/>
                      </a:pPr>
                      <a:r>
                        <a:rPr lang="en-US" altLang="zh-CN" sz="600" kern="100" dirty="0">
                          <a:effectLst/>
                        </a:rPr>
                        <a:t>4</a:t>
                      </a:r>
                      <a:r>
                        <a:rPr lang="zh-CN" altLang="en-US" sz="600" kern="100" dirty="0">
                          <a:effectLst/>
                        </a:rPr>
                        <a:t>、</a:t>
                      </a:r>
                      <a:r>
                        <a:rPr lang="zh-CN" sz="600" kern="100" dirty="0">
                          <a:effectLst/>
                        </a:rPr>
                        <a:t>企业内部验收材料、培训记录、系统使用截图（由服务商协助企业提供）</a:t>
                      </a:r>
                    </a:p>
                    <a:p>
                      <a:pPr marL="0" lvl="0" indent="0" algn="just" latinLnBrk="1">
                        <a:lnSpc>
                          <a:spcPct val="150000"/>
                        </a:lnSpc>
                        <a:buFont typeface="+mj-lt"/>
                        <a:buNone/>
                      </a:pPr>
                      <a:r>
                        <a:rPr lang="en-US" altLang="zh-CN" sz="600" kern="100" dirty="0">
                          <a:effectLst/>
                        </a:rPr>
                        <a:t>5</a:t>
                      </a:r>
                      <a:r>
                        <a:rPr lang="zh-CN" altLang="en-US" sz="600" kern="100" dirty="0">
                          <a:effectLst/>
                        </a:rPr>
                        <a:t>、</a:t>
                      </a:r>
                      <a:r>
                        <a:rPr lang="zh-CN" sz="600" kern="100" dirty="0">
                          <a:effectLst/>
                        </a:rPr>
                        <a:t>企业达到二级以上的评估报告（由综合型服务机构提供）</a:t>
                      </a:r>
                    </a:p>
                    <a:p>
                      <a:pPr algn="just" latinLnBrk="1">
                        <a:lnSpc>
                          <a:spcPct val="150000"/>
                        </a:lnSpc>
                        <a:buNone/>
                      </a:pPr>
                      <a:r>
                        <a:rPr lang="zh-CN" sz="600" kern="100" dirty="0">
                          <a:solidFill>
                            <a:schemeClr val="accent2">
                              <a:lumMod val="75000"/>
                            </a:schemeClr>
                          </a:solidFill>
                          <a:effectLst/>
                        </a:rPr>
                        <a:t>（以上材料由牵引单位</a:t>
                      </a:r>
                      <a:r>
                        <a:rPr lang="en-US" sz="600" kern="100" dirty="0">
                          <a:solidFill>
                            <a:schemeClr val="accent2">
                              <a:lumMod val="75000"/>
                            </a:schemeClr>
                          </a:solidFill>
                          <a:effectLst/>
                        </a:rPr>
                        <a:t>/</a:t>
                      </a:r>
                      <a:r>
                        <a:rPr lang="zh-CN" sz="600" kern="100" dirty="0">
                          <a:solidFill>
                            <a:schemeClr val="accent2">
                              <a:lumMod val="75000"/>
                            </a:schemeClr>
                          </a:solidFill>
                          <a:effectLst/>
                        </a:rPr>
                        <a:t>行业服务商协助企业线上提交）</a:t>
                      </a:r>
                      <a:endParaRPr lang="zh-CN" sz="600" kern="100" dirty="0">
                        <a:solidFill>
                          <a:schemeClr val="accent2">
                            <a:lumMod val="75000"/>
                          </a:schemeClr>
                        </a:solidFill>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34290" marB="34290"/>
                </a:tc>
                <a:tc>
                  <a:txBody>
                    <a:bodyPr/>
                    <a:lstStyle/>
                    <a:p>
                      <a:pPr marL="0" marR="0" lvl="0" indent="0" algn="just" defTabSz="1280160" rtl="0" eaLnBrk="1" fontAlgn="auto" latinLnBrk="1" hangingPunct="1">
                        <a:lnSpc>
                          <a:spcPct val="150000"/>
                        </a:lnSpc>
                        <a:spcBef>
                          <a:spcPts val="0"/>
                        </a:spcBef>
                        <a:spcAft>
                          <a:spcPts val="0"/>
                        </a:spcAft>
                        <a:buClrTx/>
                        <a:buSzTx/>
                        <a:buFontTx/>
                        <a:buNone/>
                        <a:tabLst/>
                        <a:defRPr/>
                      </a:pPr>
                      <a:r>
                        <a:rPr lang="en-US" altLang="zh-CN" sz="600" kern="100" dirty="0">
                          <a:solidFill>
                            <a:schemeClr val="accent2">
                              <a:lumMod val="75000"/>
                            </a:schemeClr>
                          </a:solidFill>
                          <a:effectLst/>
                        </a:rPr>
                        <a:t>1</a:t>
                      </a:r>
                      <a:r>
                        <a:rPr lang="zh-CN" altLang="en-US" sz="600" kern="100" dirty="0">
                          <a:solidFill>
                            <a:schemeClr val="accent2">
                              <a:lumMod val="75000"/>
                            </a:schemeClr>
                          </a:solidFill>
                          <a:effectLst/>
                        </a:rPr>
                        <a:t>、</a:t>
                      </a:r>
                      <a:r>
                        <a:rPr lang="zh-CN" altLang="zh-CN" sz="600" kern="100" dirty="0">
                          <a:solidFill>
                            <a:schemeClr val="accent2">
                              <a:lumMod val="75000"/>
                            </a:schemeClr>
                          </a:solidFill>
                          <a:effectLst/>
                        </a:rPr>
                        <a:t>通过项目完工入库的，拨付全部奖补资金</a:t>
                      </a:r>
                      <a:endParaRPr lang="zh-CN" altLang="zh-CN" sz="600" kern="100" dirty="0">
                        <a:solidFill>
                          <a:schemeClr val="accent2">
                            <a:lumMod val="75000"/>
                          </a:schemeClr>
                        </a:solidFill>
                        <a:effectLst/>
                        <a:latin typeface="等线" panose="02010600030101010101" pitchFamily="2" charset="-122"/>
                        <a:ea typeface="+mn-ea"/>
                        <a:cs typeface="Times New Roman" panose="02020603050405020304" pitchFamily="18" charset="0"/>
                      </a:endParaRPr>
                    </a:p>
                    <a:p>
                      <a:pPr algn="just" latinLnBrk="1">
                        <a:lnSpc>
                          <a:spcPct val="150000"/>
                        </a:lnSpc>
                        <a:buNone/>
                      </a:pPr>
                      <a:r>
                        <a:rPr lang="en-US" altLang="zh-CN" sz="600" kern="100" dirty="0">
                          <a:solidFill>
                            <a:schemeClr val="accent2">
                              <a:lumMod val="75000"/>
                            </a:schemeClr>
                          </a:solidFill>
                          <a:effectLst/>
                          <a:latin typeface="等线" panose="02010600030101010101" pitchFamily="2" charset="-122"/>
                          <a:ea typeface="等线" panose="02010600030101010101" pitchFamily="2" charset="-122"/>
                          <a:cs typeface="Times New Roman" panose="02020603050405020304" pitchFamily="18" charset="0"/>
                        </a:rPr>
                        <a:t>2</a:t>
                      </a:r>
                      <a:r>
                        <a:rPr lang="zh-CN" altLang="en-US" sz="600" kern="100" dirty="0">
                          <a:solidFill>
                            <a:schemeClr val="accent2">
                              <a:lumMod val="75000"/>
                            </a:schemeClr>
                          </a:solidFill>
                          <a:effectLst/>
                          <a:latin typeface="等线" panose="02010600030101010101" pitchFamily="2" charset="-122"/>
                          <a:ea typeface="等线" panose="02010600030101010101" pitchFamily="2" charset="-122"/>
                          <a:cs typeface="Times New Roman" panose="02020603050405020304" pitchFamily="18" charset="0"/>
                        </a:rPr>
                        <a:t>、经认定为数字化车间、智能车间标杆的项目，将在市工信局网站发布，并通过多种渠道宣传推广</a:t>
                      </a:r>
                      <a:endParaRPr lang="en-US" altLang="zh-CN" sz="600" kern="100" dirty="0">
                        <a:solidFill>
                          <a:schemeClr val="accent2">
                            <a:lumMod val="75000"/>
                          </a:schemeClr>
                        </a:solidFill>
                        <a:effectLst/>
                        <a:latin typeface="等线" panose="02010600030101010101" pitchFamily="2" charset="-122"/>
                        <a:ea typeface="等线" panose="02010600030101010101" pitchFamily="2" charset="-122"/>
                        <a:cs typeface="Times New Roman" panose="02020603050405020304" pitchFamily="18" charset="0"/>
                      </a:endParaRPr>
                    </a:p>
                    <a:p>
                      <a:pPr algn="just" latinLnBrk="1">
                        <a:lnSpc>
                          <a:spcPct val="150000"/>
                        </a:lnSpc>
                        <a:buNone/>
                      </a:pPr>
                      <a:r>
                        <a:rPr lang="en-US" altLang="zh-CN" sz="600" kern="100" dirty="0">
                          <a:solidFill>
                            <a:schemeClr val="accent2">
                              <a:lumMod val="75000"/>
                            </a:schemeClr>
                          </a:solidFill>
                          <a:effectLst/>
                          <a:latin typeface="等线" panose="02010600030101010101" pitchFamily="2" charset="-122"/>
                          <a:ea typeface="+mn-ea"/>
                          <a:cs typeface="Times New Roman" panose="02020603050405020304" pitchFamily="18" charset="0"/>
                        </a:rPr>
                        <a:t>3</a:t>
                      </a:r>
                      <a:r>
                        <a:rPr lang="zh-CN" altLang="en-US" sz="600" kern="100" dirty="0">
                          <a:solidFill>
                            <a:schemeClr val="accent2">
                              <a:lumMod val="75000"/>
                            </a:schemeClr>
                          </a:solidFill>
                          <a:effectLst/>
                          <a:latin typeface="等线" panose="02010600030101010101" pitchFamily="2" charset="-122"/>
                          <a:ea typeface="+mn-ea"/>
                          <a:cs typeface="Times New Roman" panose="02020603050405020304" pitchFamily="18" charset="0"/>
                        </a:rPr>
                        <a:t>、择优遴选部分数字化车间、智能车间标杆的项目予以不超过</a:t>
                      </a:r>
                      <a:r>
                        <a:rPr lang="en-US" altLang="zh-CN" sz="600" kern="100" dirty="0">
                          <a:solidFill>
                            <a:schemeClr val="accent2">
                              <a:lumMod val="75000"/>
                            </a:schemeClr>
                          </a:solidFill>
                          <a:effectLst/>
                          <a:latin typeface="等线" panose="02010600030101010101" pitchFamily="2" charset="-122"/>
                          <a:ea typeface="+mn-ea"/>
                          <a:cs typeface="Times New Roman" panose="02020603050405020304" pitchFamily="18" charset="0"/>
                        </a:rPr>
                        <a:t>25</a:t>
                      </a:r>
                      <a:r>
                        <a:rPr lang="zh-CN" altLang="en-US" sz="600" kern="100" dirty="0">
                          <a:solidFill>
                            <a:schemeClr val="accent2">
                              <a:lumMod val="75000"/>
                            </a:schemeClr>
                          </a:solidFill>
                          <a:effectLst/>
                          <a:latin typeface="等线" panose="02010600030101010101" pitchFamily="2" charset="-122"/>
                          <a:ea typeface="+mn-ea"/>
                          <a:cs typeface="Times New Roman" panose="02020603050405020304" pitchFamily="18" charset="0"/>
                        </a:rPr>
                        <a:t>万元奖励</a:t>
                      </a:r>
                      <a:endParaRPr lang="en-US" altLang="zh-CN" sz="600" kern="100" dirty="0">
                        <a:solidFill>
                          <a:schemeClr val="accent2">
                            <a:lumMod val="75000"/>
                          </a:schemeClr>
                        </a:solidFill>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34290" marB="34290"/>
                </a:tc>
                <a:extLst>
                  <a:ext uri="{0D108BD9-81ED-4DB2-BD59-A6C34878D82A}">
                    <a16:rowId xmlns:a16="http://schemas.microsoft.com/office/drawing/2014/main" val="1960363797"/>
                  </a:ext>
                </a:extLst>
              </a:tr>
              <a:tr h="432000">
                <a:tc>
                  <a:txBody>
                    <a:bodyPr/>
                    <a:lstStyle/>
                    <a:p>
                      <a:pPr algn="ctr" latinLnBrk="1">
                        <a:buNone/>
                      </a:pPr>
                      <a:r>
                        <a:rPr lang="en-US" sz="700" kern="100" dirty="0">
                          <a:effectLst/>
                        </a:rPr>
                        <a:t>9</a:t>
                      </a:r>
                      <a:endParaRPr lang="zh-CN" sz="70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26897" marR="26897" marT="0" marB="0" anchor="ctr"/>
                </a:tc>
                <a:tc>
                  <a:txBody>
                    <a:bodyPr/>
                    <a:lstStyle/>
                    <a:p>
                      <a:pPr algn="just" latinLnBrk="1">
                        <a:buNone/>
                      </a:pPr>
                      <a:endParaRPr lang="zh-CN" sz="70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26897" marR="26897" marT="0" marB="0"/>
                </a:tc>
                <a:tc>
                  <a:txBody>
                    <a:bodyPr/>
                    <a:lstStyle/>
                    <a:p>
                      <a:pPr algn="just" latinLnBrk="1">
                        <a:lnSpc>
                          <a:spcPct val="150000"/>
                        </a:lnSpc>
                        <a:buNone/>
                      </a:pPr>
                      <a:r>
                        <a:rPr lang="zh-CN" sz="600" kern="100" dirty="0">
                          <a:effectLst/>
                        </a:rPr>
                        <a:t>通过预奖补审核的，拨付预奖补资金</a:t>
                      </a:r>
                    </a:p>
                    <a:p>
                      <a:pPr algn="just" latinLnBrk="1">
                        <a:lnSpc>
                          <a:spcPct val="150000"/>
                        </a:lnSpc>
                        <a:buNone/>
                      </a:pPr>
                      <a:r>
                        <a:rPr lang="zh-CN" sz="600" kern="100" dirty="0">
                          <a:effectLst/>
                        </a:rPr>
                        <a:t>通过项目完工入库的，拨付全部奖补资金</a:t>
                      </a:r>
                      <a:endParaRPr lang="en-US" altLang="zh-CN" sz="600" kern="100" dirty="0">
                        <a:effectLst/>
                      </a:endParaRPr>
                    </a:p>
                    <a:p>
                      <a:pPr algn="just" latinLnBrk="1">
                        <a:lnSpc>
                          <a:spcPct val="150000"/>
                        </a:lnSpc>
                        <a:buNone/>
                      </a:pPr>
                      <a:r>
                        <a:rPr lang="zh-CN" altLang="en-US" sz="600" kern="100" dirty="0">
                          <a:effectLst/>
                          <a:latin typeface="等线" panose="02010600030101010101" pitchFamily="2" charset="-122"/>
                          <a:ea typeface="等线" panose="02010600030101010101" pitchFamily="2" charset="-122"/>
                          <a:cs typeface="Times New Roman" panose="02020603050405020304" pitchFamily="18" charset="0"/>
                        </a:rPr>
                        <a:t>不需要奖补资金支持的，获得试点企业荣誉</a:t>
                      </a:r>
                      <a:endParaRPr lang="zh-CN" sz="60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34290" marB="34290"/>
                </a:tc>
                <a:tc>
                  <a:txBody>
                    <a:bodyPr/>
                    <a:lstStyle/>
                    <a:p>
                      <a:pPr algn="just" latinLnBrk="1">
                        <a:lnSpc>
                          <a:spcPct val="150000"/>
                        </a:lnSpc>
                        <a:buNone/>
                      </a:pPr>
                      <a:r>
                        <a:rPr lang="zh-CN" sz="600" kern="100" dirty="0">
                          <a:effectLst/>
                        </a:rPr>
                        <a:t>企业银行账号</a:t>
                      </a:r>
                      <a:endParaRPr lang="zh-CN" sz="60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34290" marB="34290"/>
                </a:tc>
                <a:tc>
                  <a:txBody>
                    <a:bodyPr/>
                    <a:lstStyle/>
                    <a:p>
                      <a:pPr algn="just" latinLnBrk="1">
                        <a:lnSpc>
                          <a:spcPct val="150000"/>
                        </a:lnSpc>
                        <a:buNone/>
                      </a:pPr>
                      <a:r>
                        <a:rPr lang="zh-CN" altLang="en-US" sz="600" kern="100" dirty="0">
                          <a:solidFill>
                            <a:schemeClr val="accent2">
                              <a:lumMod val="75000"/>
                            </a:schemeClr>
                          </a:solidFill>
                          <a:effectLst/>
                          <a:latin typeface="等线" panose="02010600030101010101" pitchFamily="2" charset="-122"/>
                          <a:ea typeface="+mn-ea"/>
                          <a:cs typeface="Times New Roman" panose="02020603050405020304" pitchFamily="18" charset="0"/>
                        </a:rPr>
                        <a:t>试点企业、获资金支持的项目将在市工信局网站发布</a:t>
                      </a:r>
                      <a:endParaRPr lang="en-US" altLang="zh-CN" sz="600" kern="100" dirty="0">
                        <a:solidFill>
                          <a:schemeClr val="accent2">
                            <a:lumMod val="75000"/>
                          </a:schemeClr>
                        </a:solidFill>
                        <a:effectLst/>
                        <a:latin typeface="等线" panose="02010600030101010101" pitchFamily="2" charset="-122"/>
                        <a:ea typeface="+mn-ea"/>
                        <a:cs typeface="Times New Roman" panose="02020603050405020304" pitchFamily="18" charset="0"/>
                      </a:endParaRPr>
                    </a:p>
                  </a:txBody>
                  <a:tcPr marL="68580" marR="68580" marT="34290" marB="34290"/>
                </a:tc>
                <a:extLst>
                  <a:ext uri="{0D108BD9-81ED-4DB2-BD59-A6C34878D82A}">
                    <a16:rowId xmlns:a16="http://schemas.microsoft.com/office/drawing/2014/main" val="2073659583"/>
                  </a:ext>
                </a:extLst>
              </a:tr>
            </a:tbl>
          </a:graphicData>
        </a:graphic>
      </p:graphicFrame>
      <p:sp>
        <p:nvSpPr>
          <p:cNvPr id="328" name="矩形 327">
            <a:extLst>
              <a:ext uri="{FF2B5EF4-FFF2-40B4-BE49-F238E27FC236}">
                <a16:creationId xmlns:a16="http://schemas.microsoft.com/office/drawing/2014/main" id="{ED2D62C2-F271-876B-C71F-206BB324AAA0}"/>
              </a:ext>
            </a:extLst>
          </p:cNvPr>
          <p:cNvSpPr/>
          <p:nvPr/>
        </p:nvSpPr>
        <p:spPr>
          <a:xfrm>
            <a:off x="559685" y="6610766"/>
            <a:ext cx="3713060" cy="5226385"/>
          </a:xfrm>
          <a:prstGeom prst="rect">
            <a:avLst/>
          </a:prstGeom>
          <a:noFill/>
          <a:ln>
            <a:prstDash val="dash"/>
          </a:ln>
        </p:spPr>
        <p:style>
          <a:lnRef idx="2">
            <a:schemeClr val="dk1"/>
          </a:lnRef>
          <a:fillRef idx="1">
            <a:schemeClr val="lt1"/>
          </a:fillRef>
          <a:effectRef idx="0">
            <a:schemeClr val="dk1"/>
          </a:effectRef>
          <a:fontRef idx="minor">
            <a:schemeClr val="dk1"/>
          </a:fontRef>
        </p:style>
        <p:txBody>
          <a:bodyPr rtlCol="0" anchor="ctr"/>
          <a:lstStyle/>
          <a:p>
            <a:pPr algn="ctr"/>
            <a:endParaRPr lang="zh-CN" altLang="en-US" sz="800" b="1" dirty="0"/>
          </a:p>
        </p:txBody>
      </p:sp>
      <p:sp>
        <p:nvSpPr>
          <p:cNvPr id="503" name="矩形 502">
            <a:extLst>
              <a:ext uri="{FF2B5EF4-FFF2-40B4-BE49-F238E27FC236}">
                <a16:creationId xmlns:a16="http://schemas.microsoft.com/office/drawing/2014/main" id="{C8F4F754-F5FD-3CBE-35B5-1997E3EF6882}"/>
              </a:ext>
            </a:extLst>
          </p:cNvPr>
          <p:cNvSpPr/>
          <p:nvPr/>
        </p:nvSpPr>
        <p:spPr>
          <a:xfrm>
            <a:off x="1803562" y="10525375"/>
            <a:ext cx="2185604" cy="1198271"/>
          </a:xfrm>
          <a:prstGeom prst="rect">
            <a:avLst/>
          </a:prstGeom>
          <a:noFill/>
          <a:ln>
            <a:prstDash val="dashDot"/>
          </a:ln>
        </p:spPr>
        <p:style>
          <a:lnRef idx="2">
            <a:schemeClr val="dk1"/>
          </a:lnRef>
          <a:fillRef idx="1">
            <a:schemeClr val="lt1"/>
          </a:fillRef>
          <a:effectRef idx="0">
            <a:schemeClr val="dk1"/>
          </a:effectRef>
          <a:fontRef idx="minor">
            <a:schemeClr val="dk1"/>
          </a:fontRef>
        </p:style>
        <p:txBody>
          <a:bodyPr rtlCol="0" anchor="ctr"/>
          <a:lstStyle/>
          <a:p>
            <a:pPr algn="ctr"/>
            <a:endParaRPr lang="zh-CN" altLang="en-US" sz="800" b="1" dirty="0"/>
          </a:p>
        </p:txBody>
      </p:sp>
      <p:sp>
        <p:nvSpPr>
          <p:cNvPr id="408" name="矩形 407">
            <a:extLst>
              <a:ext uri="{FF2B5EF4-FFF2-40B4-BE49-F238E27FC236}">
                <a16:creationId xmlns:a16="http://schemas.microsoft.com/office/drawing/2014/main" id="{6BA960B3-B0AF-F582-4581-7DD322D263A0}"/>
              </a:ext>
            </a:extLst>
          </p:cNvPr>
          <p:cNvSpPr/>
          <p:nvPr/>
        </p:nvSpPr>
        <p:spPr>
          <a:xfrm>
            <a:off x="2249002" y="7168173"/>
            <a:ext cx="1740164" cy="868462"/>
          </a:xfrm>
          <a:prstGeom prst="rect">
            <a:avLst/>
          </a:prstGeom>
          <a:noFill/>
          <a:ln>
            <a:prstDash val="dashDot"/>
          </a:ln>
        </p:spPr>
        <p:style>
          <a:lnRef idx="2">
            <a:schemeClr val="dk1"/>
          </a:lnRef>
          <a:fillRef idx="1">
            <a:schemeClr val="lt1"/>
          </a:fillRef>
          <a:effectRef idx="0">
            <a:schemeClr val="dk1"/>
          </a:effectRef>
          <a:fontRef idx="minor">
            <a:schemeClr val="dk1"/>
          </a:fontRef>
        </p:style>
        <p:txBody>
          <a:bodyPr rtlCol="0" anchor="ctr"/>
          <a:lstStyle/>
          <a:p>
            <a:pPr algn="ctr"/>
            <a:endParaRPr lang="zh-CN" altLang="en-US" sz="800" b="1" dirty="0"/>
          </a:p>
        </p:txBody>
      </p:sp>
      <p:sp>
        <p:nvSpPr>
          <p:cNvPr id="165" name="矩形 164">
            <a:extLst>
              <a:ext uri="{FF2B5EF4-FFF2-40B4-BE49-F238E27FC236}">
                <a16:creationId xmlns:a16="http://schemas.microsoft.com/office/drawing/2014/main" id="{7CE6D913-2784-4AB6-E092-BE3C27F2F746}"/>
              </a:ext>
            </a:extLst>
          </p:cNvPr>
          <p:cNvSpPr/>
          <p:nvPr/>
        </p:nvSpPr>
        <p:spPr>
          <a:xfrm>
            <a:off x="559685" y="4424588"/>
            <a:ext cx="3713060" cy="1825014"/>
          </a:xfrm>
          <a:prstGeom prst="rect">
            <a:avLst/>
          </a:prstGeom>
          <a:noFill/>
          <a:ln>
            <a:prstDash val="dash"/>
          </a:ln>
        </p:spPr>
        <p:style>
          <a:lnRef idx="2">
            <a:schemeClr val="dk1"/>
          </a:lnRef>
          <a:fillRef idx="1">
            <a:schemeClr val="lt1"/>
          </a:fillRef>
          <a:effectRef idx="0">
            <a:schemeClr val="dk1"/>
          </a:effectRef>
          <a:fontRef idx="minor">
            <a:schemeClr val="dk1"/>
          </a:fontRef>
        </p:style>
        <p:txBody>
          <a:bodyPr rtlCol="0" anchor="ctr"/>
          <a:lstStyle/>
          <a:p>
            <a:pPr algn="ctr"/>
            <a:endParaRPr lang="zh-CN" altLang="en-US" sz="800" b="1" dirty="0"/>
          </a:p>
        </p:txBody>
      </p:sp>
      <p:sp>
        <p:nvSpPr>
          <p:cNvPr id="54" name="矩形 53">
            <a:extLst>
              <a:ext uri="{FF2B5EF4-FFF2-40B4-BE49-F238E27FC236}">
                <a16:creationId xmlns:a16="http://schemas.microsoft.com/office/drawing/2014/main" id="{1E3B867A-6A4E-68C6-B919-E7364B33A11A}"/>
              </a:ext>
            </a:extLst>
          </p:cNvPr>
          <p:cNvSpPr/>
          <p:nvPr/>
        </p:nvSpPr>
        <p:spPr>
          <a:xfrm>
            <a:off x="1742773" y="1040529"/>
            <a:ext cx="1346885" cy="2160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zh-CN" altLang="en-US" sz="800" b="1" dirty="0"/>
              <a:t>企业有数字化改造意向</a:t>
            </a:r>
          </a:p>
        </p:txBody>
      </p:sp>
      <p:sp>
        <p:nvSpPr>
          <p:cNvPr id="55" name="矩形 54">
            <a:extLst>
              <a:ext uri="{FF2B5EF4-FFF2-40B4-BE49-F238E27FC236}">
                <a16:creationId xmlns:a16="http://schemas.microsoft.com/office/drawing/2014/main" id="{2E72B549-B5E8-6F8A-EA01-F18A951899BB}"/>
              </a:ext>
            </a:extLst>
          </p:cNvPr>
          <p:cNvSpPr/>
          <p:nvPr/>
        </p:nvSpPr>
        <p:spPr>
          <a:xfrm>
            <a:off x="1742773" y="1340201"/>
            <a:ext cx="1346885" cy="2160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zh-CN" altLang="en-US" sz="800" b="1" dirty="0"/>
              <a:t>向工信部门提出需求</a:t>
            </a:r>
          </a:p>
        </p:txBody>
      </p:sp>
      <p:sp>
        <p:nvSpPr>
          <p:cNvPr id="57" name="矩形 56">
            <a:extLst>
              <a:ext uri="{FF2B5EF4-FFF2-40B4-BE49-F238E27FC236}">
                <a16:creationId xmlns:a16="http://schemas.microsoft.com/office/drawing/2014/main" id="{3ACA3AC2-37B6-76EC-8683-86A8EBD67111}"/>
              </a:ext>
            </a:extLst>
          </p:cNvPr>
          <p:cNvSpPr/>
          <p:nvPr/>
        </p:nvSpPr>
        <p:spPr>
          <a:xfrm>
            <a:off x="559685" y="2007834"/>
            <a:ext cx="3713060" cy="1838672"/>
          </a:xfrm>
          <a:prstGeom prst="rect">
            <a:avLst/>
          </a:prstGeom>
          <a:noFill/>
          <a:ln>
            <a:prstDash val="dash"/>
          </a:ln>
        </p:spPr>
        <p:style>
          <a:lnRef idx="2">
            <a:schemeClr val="dk1"/>
          </a:lnRef>
          <a:fillRef idx="1">
            <a:schemeClr val="lt1"/>
          </a:fillRef>
          <a:effectRef idx="0">
            <a:schemeClr val="dk1"/>
          </a:effectRef>
          <a:fontRef idx="minor">
            <a:schemeClr val="dk1"/>
          </a:fontRef>
        </p:style>
        <p:txBody>
          <a:bodyPr rtlCol="0" anchor="ctr"/>
          <a:lstStyle/>
          <a:p>
            <a:pPr algn="ctr"/>
            <a:endParaRPr lang="zh-CN" altLang="en-US" sz="800" b="1" dirty="0"/>
          </a:p>
        </p:txBody>
      </p:sp>
      <p:sp>
        <p:nvSpPr>
          <p:cNvPr id="58" name="文本框 57">
            <a:extLst>
              <a:ext uri="{FF2B5EF4-FFF2-40B4-BE49-F238E27FC236}">
                <a16:creationId xmlns:a16="http://schemas.microsoft.com/office/drawing/2014/main" id="{11297133-56AB-FA96-A85B-9704ECA195D2}"/>
              </a:ext>
            </a:extLst>
          </p:cNvPr>
          <p:cNvSpPr txBox="1"/>
          <p:nvPr/>
        </p:nvSpPr>
        <p:spPr>
          <a:xfrm>
            <a:off x="460080" y="1787536"/>
            <a:ext cx="1632031" cy="213585"/>
          </a:xfrm>
          <a:prstGeom prst="rect">
            <a:avLst/>
          </a:prstGeom>
          <a:noFill/>
        </p:spPr>
        <p:txBody>
          <a:bodyPr wrap="square" rtlCol="0">
            <a:spAutoFit/>
          </a:bodyPr>
          <a:lstStyle/>
          <a:p>
            <a:pPr algn="ctr"/>
            <a:r>
              <a:rPr lang="zh-CN" altLang="en-US" sz="800" b="1" dirty="0"/>
              <a:t>通过诊断进一步明确改造需求</a:t>
            </a:r>
          </a:p>
        </p:txBody>
      </p:sp>
      <p:sp>
        <p:nvSpPr>
          <p:cNvPr id="59" name="矩形 58">
            <a:extLst>
              <a:ext uri="{FF2B5EF4-FFF2-40B4-BE49-F238E27FC236}">
                <a16:creationId xmlns:a16="http://schemas.microsoft.com/office/drawing/2014/main" id="{77D068F8-44F5-7E79-00D9-02CB941E9A75}"/>
              </a:ext>
            </a:extLst>
          </p:cNvPr>
          <p:cNvSpPr/>
          <p:nvPr/>
        </p:nvSpPr>
        <p:spPr>
          <a:xfrm>
            <a:off x="1232283" y="2768838"/>
            <a:ext cx="900000" cy="3600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zh-CN" altLang="en-US" sz="800" b="1" dirty="0"/>
              <a:t>企业自行诊断</a:t>
            </a:r>
          </a:p>
        </p:txBody>
      </p:sp>
      <p:sp>
        <p:nvSpPr>
          <p:cNvPr id="60" name="矩形 59">
            <a:extLst>
              <a:ext uri="{FF2B5EF4-FFF2-40B4-BE49-F238E27FC236}">
                <a16:creationId xmlns:a16="http://schemas.microsoft.com/office/drawing/2014/main" id="{D3418AA7-F193-BE11-66E8-BD9DE77210E9}"/>
              </a:ext>
            </a:extLst>
          </p:cNvPr>
          <p:cNvSpPr/>
          <p:nvPr/>
        </p:nvSpPr>
        <p:spPr>
          <a:xfrm>
            <a:off x="2740322" y="2768838"/>
            <a:ext cx="900000" cy="3600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zh-CN" altLang="en-US" sz="800" b="1" dirty="0"/>
              <a:t>市工信局安排</a:t>
            </a:r>
            <a:endParaRPr lang="en-US" altLang="zh-CN" sz="800" b="1" dirty="0"/>
          </a:p>
          <a:p>
            <a:pPr algn="ctr"/>
            <a:r>
              <a:rPr lang="zh-CN" altLang="en-US" sz="800" b="1" dirty="0"/>
              <a:t>机构免费诊断</a:t>
            </a:r>
          </a:p>
        </p:txBody>
      </p:sp>
      <p:cxnSp>
        <p:nvCxnSpPr>
          <p:cNvPr id="61" name="连接符: 肘形 60">
            <a:extLst>
              <a:ext uri="{FF2B5EF4-FFF2-40B4-BE49-F238E27FC236}">
                <a16:creationId xmlns:a16="http://schemas.microsoft.com/office/drawing/2014/main" id="{FCB1D1E4-23BA-C5F6-C40C-0CE7CC93DB92}"/>
              </a:ext>
            </a:extLst>
          </p:cNvPr>
          <p:cNvCxnSpPr>
            <a:cxnSpLocks/>
            <a:stCxn id="55" idx="2"/>
            <a:endCxn id="59" idx="0"/>
          </p:cNvCxnSpPr>
          <p:nvPr/>
        </p:nvCxnSpPr>
        <p:spPr>
          <a:xfrm rot="5400000">
            <a:off x="1442932" y="1795553"/>
            <a:ext cx="1212637" cy="733933"/>
          </a:xfrm>
          <a:prstGeom prst="bentConnector3">
            <a:avLst>
              <a:gd name="adj1" fmla="val 50000"/>
            </a:avLst>
          </a:prstGeom>
          <a:noFill/>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7" name="连接符: 肘形 66">
            <a:extLst>
              <a:ext uri="{FF2B5EF4-FFF2-40B4-BE49-F238E27FC236}">
                <a16:creationId xmlns:a16="http://schemas.microsoft.com/office/drawing/2014/main" id="{4A87E42C-48BE-55BA-5229-D96EE67A685D}"/>
              </a:ext>
            </a:extLst>
          </p:cNvPr>
          <p:cNvCxnSpPr>
            <a:cxnSpLocks/>
            <a:stCxn id="55" idx="2"/>
            <a:endCxn id="60" idx="0"/>
          </p:cNvCxnSpPr>
          <p:nvPr/>
        </p:nvCxnSpPr>
        <p:spPr>
          <a:xfrm rot="16200000" flipH="1">
            <a:off x="2196951" y="1775466"/>
            <a:ext cx="1212637" cy="774106"/>
          </a:xfrm>
          <a:prstGeom prst="bentConnector3">
            <a:avLst>
              <a:gd name="adj1" fmla="val 50000"/>
            </a:avLst>
          </a:prstGeom>
          <a:noFill/>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8" name="连接符: 肘形 67">
            <a:extLst>
              <a:ext uri="{FF2B5EF4-FFF2-40B4-BE49-F238E27FC236}">
                <a16:creationId xmlns:a16="http://schemas.microsoft.com/office/drawing/2014/main" id="{C2203A8C-A2F9-2035-63A2-9C012CA7E0B5}"/>
              </a:ext>
            </a:extLst>
          </p:cNvPr>
          <p:cNvCxnSpPr>
            <a:cxnSpLocks/>
            <a:stCxn id="59" idx="2"/>
            <a:endCxn id="168" idx="0"/>
          </p:cNvCxnSpPr>
          <p:nvPr/>
        </p:nvCxnSpPr>
        <p:spPr>
          <a:xfrm rot="16200000" flipH="1">
            <a:off x="1330455" y="3480665"/>
            <a:ext cx="1437588" cy="733933"/>
          </a:xfrm>
          <a:prstGeom prst="bentConnector3">
            <a:avLst>
              <a:gd name="adj1" fmla="val 33215"/>
            </a:avLst>
          </a:prstGeom>
          <a:noFill/>
          <a:ln>
            <a:tailEnd type="triangle"/>
          </a:ln>
        </p:spPr>
        <p:style>
          <a:lnRef idx="1">
            <a:schemeClr val="dk1"/>
          </a:lnRef>
          <a:fillRef idx="0">
            <a:schemeClr val="dk1"/>
          </a:fillRef>
          <a:effectRef idx="0">
            <a:schemeClr val="dk1"/>
          </a:effectRef>
          <a:fontRef idx="minor">
            <a:schemeClr val="tx1"/>
          </a:fontRef>
        </p:style>
      </p:cxnSp>
      <p:cxnSp>
        <p:nvCxnSpPr>
          <p:cNvPr id="69" name="连接符: 肘形 68">
            <a:extLst>
              <a:ext uri="{FF2B5EF4-FFF2-40B4-BE49-F238E27FC236}">
                <a16:creationId xmlns:a16="http://schemas.microsoft.com/office/drawing/2014/main" id="{A9FB4769-9218-2612-0E48-69A502BC9E82}"/>
              </a:ext>
            </a:extLst>
          </p:cNvPr>
          <p:cNvCxnSpPr>
            <a:cxnSpLocks/>
            <a:stCxn id="60" idx="2"/>
            <a:endCxn id="168" idx="0"/>
          </p:cNvCxnSpPr>
          <p:nvPr/>
        </p:nvCxnSpPr>
        <p:spPr>
          <a:xfrm rot="5400000">
            <a:off x="2084475" y="3460579"/>
            <a:ext cx="1437588" cy="774106"/>
          </a:xfrm>
          <a:prstGeom prst="bentConnector3">
            <a:avLst>
              <a:gd name="adj1" fmla="val 33215"/>
            </a:avLst>
          </a:prstGeom>
          <a:noFill/>
          <a:ln>
            <a:tailEnd type="triangle"/>
          </a:ln>
        </p:spPr>
        <p:style>
          <a:lnRef idx="1">
            <a:schemeClr val="dk1"/>
          </a:lnRef>
          <a:fillRef idx="0">
            <a:schemeClr val="dk1"/>
          </a:fillRef>
          <a:effectRef idx="0">
            <a:schemeClr val="dk1"/>
          </a:effectRef>
          <a:fontRef idx="minor">
            <a:schemeClr val="tx1"/>
          </a:fontRef>
        </p:style>
      </p:cxnSp>
      <p:sp>
        <p:nvSpPr>
          <p:cNvPr id="115" name="矩形 114">
            <a:extLst>
              <a:ext uri="{FF2B5EF4-FFF2-40B4-BE49-F238E27FC236}">
                <a16:creationId xmlns:a16="http://schemas.microsoft.com/office/drawing/2014/main" id="{8884448B-1748-B25B-6E99-C510C292A28D}"/>
              </a:ext>
            </a:extLst>
          </p:cNvPr>
          <p:cNvSpPr/>
          <p:nvPr/>
        </p:nvSpPr>
        <p:spPr>
          <a:xfrm>
            <a:off x="1085611" y="5273874"/>
            <a:ext cx="940745" cy="3600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zh-CN" altLang="en-US" sz="800" b="1" dirty="0"/>
              <a:t>推荐数字化服务商及产品入库</a:t>
            </a:r>
          </a:p>
        </p:txBody>
      </p:sp>
      <p:sp>
        <p:nvSpPr>
          <p:cNvPr id="116" name="矩形 115">
            <a:extLst>
              <a:ext uri="{FF2B5EF4-FFF2-40B4-BE49-F238E27FC236}">
                <a16:creationId xmlns:a16="http://schemas.microsoft.com/office/drawing/2014/main" id="{9F1E85B4-4837-2F8D-F56F-E7C276926527}"/>
              </a:ext>
            </a:extLst>
          </p:cNvPr>
          <p:cNvSpPr/>
          <p:nvPr/>
        </p:nvSpPr>
        <p:spPr>
          <a:xfrm>
            <a:off x="1085612" y="5915309"/>
            <a:ext cx="2655474" cy="2160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zh-CN" altLang="en-US" sz="800" b="1" dirty="0"/>
              <a:t>选择经认定的数字化牵引单位</a:t>
            </a:r>
            <a:r>
              <a:rPr lang="en-US" altLang="zh-CN" sz="800" b="1" dirty="0"/>
              <a:t>/</a:t>
            </a:r>
            <a:r>
              <a:rPr lang="zh-CN" altLang="en-US" sz="800" b="1" dirty="0"/>
              <a:t>行业型服务商合作</a:t>
            </a:r>
          </a:p>
        </p:txBody>
      </p:sp>
      <p:cxnSp>
        <p:nvCxnSpPr>
          <p:cNvPr id="119" name="直接箭头连接符 118">
            <a:extLst>
              <a:ext uri="{FF2B5EF4-FFF2-40B4-BE49-F238E27FC236}">
                <a16:creationId xmlns:a16="http://schemas.microsoft.com/office/drawing/2014/main" id="{462FCD09-4AC9-E4E9-8510-EF8BE28F86B3}"/>
              </a:ext>
            </a:extLst>
          </p:cNvPr>
          <p:cNvCxnSpPr>
            <a:cxnSpLocks/>
            <a:stCxn id="115" idx="2"/>
          </p:cNvCxnSpPr>
          <p:nvPr/>
        </p:nvCxnSpPr>
        <p:spPr>
          <a:xfrm>
            <a:off x="1555984" y="5633874"/>
            <a:ext cx="0" cy="281435"/>
          </a:xfrm>
          <a:prstGeom prst="straightConnector1">
            <a:avLst/>
          </a:prstGeom>
          <a:noFill/>
          <a:ln>
            <a:tailEnd type="triangle"/>
          </a:ln>
        </p:spPr>
        <p:style>
          <a:lnRef idx="1">
            <a:schemeClr val="dk1"/>
          </a:lnRef>
          <a:fillRef idx="0">
            <a:schemeClr val="dk1"/>
          </a:fillRef>
          <a:effectRef idx="0">
            <a:schemeClr val="dk1"/>
          </a:effectRef>
          <a:fontRef idx="minor">
            <a:schemeClr val="tx1"/>
          </a:fontRef>
        </p:style>
      </p:cxnSp>
      <p:sp>
        <p:nvSpPr>
          <p:cNvPr id="120" name="矩形 119">
            <a:extLst>
              <a:ext uri="{FF2B5EF4-FFF2-40B4-BE49-F238E27FC236}">
                <a16:creationId xmlns:a16="http://schemas.microsoft.com/office/drawing/2014/main" id="{2D17F635-F02D-A6B3-0B16-FCAA4E1645E2}"/>
              </a:ext>
            </a:extLst>
          </p:cNvPr>
          <p:cNvSpPr/>
          <p:nvPr/>
        </p:nvSpPr>
        <p:spPr>
          <a:xfrm>
            <a:off x="1085612" y="6706695"/>
            <a:ext cx="2661207" cy="2160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zh-CN" altLang="en-US" sz="800" b="1" dirty="0"/>
              <a:t>制定改造方案，签订改造合同</a:t>
            </a:r>
          </a:p>
        </p:txBody>
      </p:sp>
      <p:sp>
        <p:nvSpPr>
          <p:cNvPr id="121" name="矩形 120">
            <a:extLst>
              <a:ext uri="{FF2B5EF4-FFF2-40B4-BE49-F238E27FC236}">
                <a16:creationId xmlns:a16="http://schemas.microsoft.com/office/drawing/2014/main" id="{245B4E27-3143-7F41-C403-2E175A673134}"/>
              </a:ext>
            </a:extLst>
          </p:cNvPr>
          <p:cNvSpPr/>
          <p:nvPr/>
        </p:nvSpPr>
        <p:spPr>
          <a:xfrm>
            <a:off x="2482792" y="7179745"/>
            <a:ext cx="1260000" cy="1440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zh-CN" altLang="en-US" sz="800" b="1" dirty="0"/>
              <a:t>申报预奖补资金</a:t>
            </a:r>
          </a:p>
        </p:txBody>
      </p:sp>
      <p:sp>
        <p:nvSpPr>
          <p:cNvPr id="122" name="矩形 121">
            <a:extLst>
              <a:ext uri="{FF2B5EF4-FFF2-40B4-BE49-F238E27FC236}">
                <a16:creationId xmlns:a16="http://schemas.microsoft.com/office/drawing/2014/main" id="{4ADF4706-34AD-32AF-EEED-9DD4B0EB6096}"/>
              </a:ext>
            </a:extLst>
          </p:cNvPr>
          <p:cNvSpPr/>
          <p:nvPr/>
        </p:nvSpPr>
        <p:spPr>
          <a:xfrm>
            <a:off x="1079262" y="8574907"/>
            <a:ext cx="2661208" cy="2160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zh-CN" altLang="en-US" sz="800" b="1" dirty="0"/>
              <a:t>市工信局安排服务机构免费开展改造成效评估</a:t>
            </a:r>
          </a:p>
        </p:txBody>
      </p:sp>
      <p:sp>
        <p:nvSpPr>
          <p:cNvPr id="125" name="矩形 124">
            <a:extLst>
              <a:ext uri="{FF2B5EF4-FFF2-40B4-BE49-F238E27FC236}">
                <a16:creationId xmlns:a16="http://schemas.microsoft.com/office/drawing/2014/main" id="{D05C7A89-0BCD-945E-D277-367A31C948CF}"/>
              </a:ext>
            </a:extLst>
          </p:cNvPr>
          <p:cNvSpPr/>
          <p:nvPr/>
        </p:nvSpPr>
        <p:spPr>
          <a:xfrm>
            <a:off x="2048470" y="10657441"/>
            <a:ext cx="1692000" cy="2160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zh-CN" altLang="en-US" sz="800" b="1" dirty="0"/>
              <a:t>向市工信局申请改造项目完工奖补</a:t>
            </a:r>
          </a:p>
        </p:txBody>
      </p:sp>
      <p:sp>
        <p:nvSpPr>
          <p:cNvPr id="127" name="矩形 126">
            <a:extLst>
              <a:ext uri="{FF2B5EF4-FFF2-40B4-BE49-F238E27FC236}">
                <a16:creationId xmlns:a16="http://schemas.microsoft.com/office/drawing/2014/main" id="{00507CE9-B83C-20E5-E646-4C8B9EF798D4}"/>
              </a:ext>
            </a:extLst>
          </p:cNvPr>
          <p:cNvSpPr/>
          <p:nvPr/>
        </p:nvSpPr>
        <p:spPr>
          <a:xfrm>
            <a:off x="2048470" y="11030079"/>
            <a:ext cx="1692000" cy="2160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zh-CN" altLang="en-US" sz="800" b="1" dirty="0"/>
              <a:t>配合市工信局开展审核</a:t>
            </a:r>
            <a:r>
              <a:rPr lang="en-US" altLang="zh-CN" sz="800" b="1" dirty="0"/>
              <a:t>/</a:t>
            </a:r>
            <a:r>
              <a:rPr lang="zh-CN" altLang="en-US" sz="800" b="1" dirty="0"/>
              <a:t>验收</a:t>
            </a:r>
          </a:p>
        </p:txBody>
      </p:sp>
      <p:cxnSp>
        <p:nvCxnSpPr>
          <p:cNvPr id="128" name="直接箭头连接符 127">
            <a:extLst>
              <a:ext uri="{FF2B5EF4-FFF2-40B4-BE49-F238E27FC236}">
                <a16:creationId xmlns:a16="http://schemas.microsoft.com/office/drawing/2014/main" id="{CDBF79F9-B38A-91FF-4D5D-9283E924392A}"/>
              </a:ext>
            </a:extLst>
          </p:cNvPr>
          <p:cNvCxnSpPr>
            <a:cxnSpLocks/>
            <a:stCxn id="125" idx="2"/>
            <a:endCxn id="127" idx="0"/>
          </p:cNvCxnSpPr>
          <p:nvPr/>
        </p:nvCxnSpPr>
        <p:spPr>
          <a:xfrm>
            <a:off x="2894470" y="10873441"/>
            <a:ext cx="0" cy="156638"/>
          </a:xfrm>
          <a:prstGeom prst="straightConnector1">
            <a:avLst/>
          </a:prstGeom>
          <a:noFill/>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29" name="直接箭头连接符 128">
            <a:extLst>
              <a:ext uri="{FF2B5EF4-FFF2-40B4-BE49-F238E27FC236}">
                <a16:creationId xmlns:a16="http://schemas.microsoft.com/office/drawing/2014/main" id="{44D79D96-5879-A1B3-FB07-1B7C5ED7B800}"/>
              </a:ext>
            </a:extLst>
          </p:cNvPr>
          <p:cNvCxnSpPr>
            <a:cxnSpLocks/>
            <a:stCxn id="116" idx="2"/>
            <a:endCxn id="120" idx="0"/>
          </p:cNvCxnSpPr>
          <p:nvPr/>
        </p:nvCxnSpPr>
        <p:spPr>
          <a:xfrm>
            <a:off x="2413349" y="6131309"/>
            <a:ext cx="2867" cy="575386"/>
          </a:xfrm>
          <a:prstGeom prst="straightConnector1">
            <a:avLst/>
          </a:prstGeom>
          <a:noFill/>
          <a:ln>
            <a:tailEnd type="triangle"/>
          </a:ln>
        </p:spPr>
        <p:style>
          <a:lnRef idx="1">
            <a:schemeClr val="dk1"/>
          </a:lnRef>
          <a:fillRef idx="0">
            <a:schemeClr val="dk1"/>
          </a:fillRef>
          <a:effectRef idx="0">
            <a:schemeClr val="dk1"/>
          </a:effectRef>
          <a:fontRef idx="minor">
            <a:schemeClr val="tx1"/>
          </a:fontRef>
        </p:style>
      </p:cxnSp>
      <p:sp>
        <p:nvSpPr>
          <p:cNvPr id="132" name="矩形 131">
            <a:extLst>
              <a:ext uri="{FF2B5EF4-FFF2-40B4-BE49-F238E27FC236}">
                <a16:creationId xmlns:a16="http://schemas.microsoft.com/office/drawing/2014/main" id="{81F72A83-A022-C559-438F-0264E950D356}"/>
              </a:ext>
            </a:extLst>
          </p:cNvPr>
          <p:cNvSpPr/>
          <p:nvPr/>
        </p:nvSpPr>
        <p:spPr>
          <a:xfrm>
            <a:off x="1080168" y="8128962"/>
            <a:ext cx="2661208" cy="2160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zh-CN" altLang="en-US" sz="800" b="1" dirty="0"/>
              <a:t>实施数字化改造（实施、培训、内部验收等）</a:t>
            </a:r>
          </a:p>
        </p:txBody>
      </p:sp>
      <p:cxnSp>
        <p:nvCxnSpPr>
          <p:cNvPr id="135" name="直接箭头连接符 134">
            <a:extLst>
              <a:ext uri="{FF2B5EF4-FFF2-40B4-BE49-F238E27FC236}">
                <a16:creationId xmlns:a16="http://schemas.microsoft.com/office/drawing/2014/main" id="{735D2FDE-3EBA-6906-2705-B6162DF1B608}"/>
              </a:ext>
            </a:extLst>
          </p:cNvPr>
          <p:cNvCxnSpPr>
            <a:cxnSpLocks/>
            <a:stCxn id="54" idx="2"/>
            <a:endCxn id="55" idx="0"/>
          </p:cNvCxnSpPr>
          <p:nvPr/>
        </p:nvCxnSpPr>
        <p:spPr>
          <a:xfrm>
            <a:off x="2416216" y="1256529"/>
            <a:ext cx="0" cy="83672"/>
          </a:xfrm>
          <a:prstGeom prst="straightConnector1">
            <a:avLst/>
          </a:prstGeom>
          <a:noFill/>
          <a:ln>
            <a:tailEnd type="triangle"/>
          </a:ln>
        </p:spPr>
        <p:style>
          <a:lnRef idx="1">
            <a:schemeClr val="dk1"/>
          </a:lnRef>
          <a:fillRef idx="0">
            <a:schemeClr val="dk1"/>
          </a:fillRef>
          <a:effectRef idx="0">
            <a:schemeClr val="dk1"/>
          </a:effectRef>
          <a:fontRef idx="minor">
            <a:schemeClr val="tx1"/>
          </a:fontRef>
        </p:style>
      </p:cxnSp>
      <p:sp>
        <p:nvSpPr>
          <p:cNvPr id="167" name="文本框 166">
            <a:extLst>
              <a:ext uri="{FF2B5EF4-FFF2-40B4-BE49-F238E27FC236}">
                <a16:creationId xmlns:a16="http://schemas.microsoft.com/office/drawing/2014/main" id="{D618D86D-D228-5FB7-D1A5-9AE4829CA084}"/>
              </a:ext>
            </a:extLst>
          </p:cNvPr>
          <p:cNvSpPr txBox="1"/>
          <p:nvPr/>
        </p:nvSpPr>
        <p:spPr>
          <a:xfrm>
            <a:off x="374704" y="4213630"/>
            <a:ext cx="1699332" cy="219291"/>
          </a:xfrm>
          <a:prstGeom prst="rect">
            <a:avLst/>
          </a:prstGeom>
          <a:noFill/>
        </p:spPr>
        <p:txBody>
          <a:bodyPr wrap="square">
            <a:spAutoFit/>
          </a:bodyPr>
          <a:lstStyle/>
          <a:p>
            <a:pPr algn="ctr"/>
            <a:r>
              <a:rPr lang="zh-CN" altLang="en-US" sz="800" b="1" dirty="0"/>
              <a:t>改造需求明确，选择服务商</a:t>
            </a:r>
          </a:p>
        </p:txBody>
      </p:sp>
      <p:sp>
        <p:nvSpPr>
          <p:cNvPr id="168" name="流程图: 决策 167">
            <a:extLst>
              <a:ext uri="{FF2B5EF4-FFF2-40B4-BE49-F238E27FC236}">
                <a16:creationId xmlns:a16="http://schemas.microsoft.com/office/drawing/2014/main" id="{84AF4374-16DA-ED18-FA3B-7F0B934D09AC}"/>
              </a:ext>
            </a:extLst>
          </p:cNvPr>
          <p:cNvSpPr/>
          <p:nvPr/>
        </p:nvSpPr>
        <p:spPr>
          <a:xfrm>
            <a:off x="1806024" y="4566426"/>
            <a:ext cx="1220383" cy="539030"/>
          </a:xfrm>
          <a:prstGeom prst="flowChartDecision">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zh-CN" altLang="en-US" sz="800" b="1" dirty="0"/>
              <a:t>有无意向的服务商</a:t>
            </a:r>
          </a:p>
        </p:txBody>
      </p:sp>
      <p:cxnSp>
        <p:nvCxnSpPr>
          <p:cNvPr id="170" name="连接符: 肘形 169">
            <a:extLst>
              <a:ext uri="{FF2B5EF4-FFF2-40B4-BE49-F238E27FC236}">
                <a16:creationId xmlns:a16="http://schemas.microsoft.com/office/drawing/2014/main" id="{09A48C02-8FCD-0565-3763-AC33436F8F04}"/>
              </a:ext>
            </a:extLst>
          </p:cNvPr>
          <p:cNvCxnSpPr>
            <a:cxnSpLocks/>
            <a:stCxn id="168" idx="1"/>
            <a:endCxn id="115" idx="0"/>
          </p:cNvCxnSpPr>
          <p:nvPr/>
        </p:nvCxnSpPr>
        <p:spPr>
          <a:xfrm rot="10800000" flipV="1">
            <a:off x="1555984" y="4835940"/>
            <a:ext cx="250040" cy="437933"/>
          </a:xfrm>
          <a:prstGeom prst="bentConnector2">
            <a:avLst/>
          </a:prstGeom>
          <a:noFill/>
          <a:ln>
            <a:tailEnd type="triangle"/>
          </a:ln>
        </p:spPr>
        <p:style>
          <a:lnRef idx="1">
            <a:schemeClr val="dk1"/>
          </a:lnRef>
          <a:fillRef idx="0">
            <a:schemeClr val="dk1"/>
          </a:fillRef>
          <a:effectRef idx="0">
            <a:schemeClr val="dk1"/>
          </a:effectRef>
          <a:fontRef idx="minor">
            <a:schemeClr val="tx1"/>
          </a:fontRef>
        </p:style>
      </p:cxnSp>
      <p:cxnSp>
        <p:nvCxnSpPr>
          <p:cNvPr id="174" name="连接符: 肘形 173">
            <a:extLst>
              <a:ext uri="{FF2B5EF4-FFF2-40B4-BE49-F238E27FC236}">
                <a16:creationId xmlns:a16="http://schemas.microsoft.com/office/drawing/2014/main" id="{C1594121-CB93-E196-B7A9-7D2A26028E9B}"/>
              </a:ext>
            </a:extLst>
          </p:cNvPr>
          <p:cNvCxnSpPr>
            <a:cxnSpLocks/>
            <a:stCxn id="168" idx="3"/>
          </p:cNvCxnSpPr>
          <p:nvPr/>
        </p:nvCxnSpPr>
        <p:spPr>
          <a:xfrm>
            <a:off x="3026407" y="4835941"/>
            <a:ext cx="395545" cy="1079368"/>
          </a:xfrm>
          <a:prstGeom prst="bentConnector2">
            <a:avLst/>
          </a:prstGeom>
          <a:noFill/>
          <a:ln>
            <a:tailEnd type="triangle"/>
          </a:ln>
        </p:spPr>
        <p:style>
          <a:lnRef idx="1">
            <a:schemeClr val="dk1"/>
          </a:lnRef>
          <a:fillRef idx="0">
            <a:schemeClr val="dk1"/>
          </a:fillRef>
          <a:effectRef idx="0">
            <a:schemeClr val="dk1"/>
          </a:effectRef>
          <a:fontRef idx="minor">
            <a:schemeClr val="tx1"/>
          </a:fontRef>
        </p:style>
      </p:cxnSp>
      <p:sp>
        <p:nvSpPr>
          <p:cNvPr id="175" name="文本框 174">
            <a:extLst>
              <a:ext uri="{FF2B5EF4-FFF2-40B4-BE49-F238E27FC236}">
                <a16:creationId xmlns:a16="http://schemas.microsoft.com/office/drawing/2014/main" id="{6F49AE4F-EF20-827F-0F1D-F2987E17B303}"/>
              </a:ext>
            </a:extLst>
          </p:cNvPr>
          <p:cNvSpPr txBox="1"/>
          <p:nvPr/>
        </p:nvSpPr>
        <p:spPr>
          <a:xfrm>
            <a:off x="1542407" y="4628340"/>
            <a:ext cx="261155" cy="219291"/>
          </a:xfrm>
          <a:prstGeom prst="rect">
            <a:avLst/>
          </a:prstGeom>
          <a:noFill/>
        </p:spPr>
        <p:txBody>
          <a:bodyPr wrap="square">
            <a:spAutoFit/>
          </a:bodyPr>
          <a:lstStyle/>
          <a:p>
            <a:pPr algn="ctr"/>
            <a:r>
              <a:rPr lang="zh-CN" altLang="en-US" sz="800" b="1" dirty="0"/>
              <a:t>有</a:t>
            </a:r>
          </a:p>
        </p:txBody>
      </p:sp>
      <p:sp>
        <p:nvSpPr>
          <p:cNvPr id="176" name="文本框 175">
            <a:extLst>
              <a:ext uri="{FF2B5EF4-FFF2-40B4-BE49-F238E27FC236}">
                <a16:creationId xmlns:a16="http://schemas.microsoft.com/office/drawing/2014/main" id="{8611B6BC-8FBE-4F2B-53A5-BCB4AA5C9976}"/>
              </a:ext>
            </a:extLst>
          </p:cNvPr>
          <p:cNvSpPr txBox="1"/>
          <p:nvPr/>
        </p:nvSpPr>
        <p:spPr>
          <a:xfrm>
            <a:off x="2997474" y="4622791"/>
            <a:ext cx="261155" cy="219291"/>
          </a:xfrm>
          <a:prstGeom prst="rect">
            <a:avLst/>
          </a:prstGeom>
          <a:noFill/>
        </p:spPr>
        <p:txBody>
          <a:bodyPr wrap="square">
            <a:spAutoFit/>
          </a:bodyPr>
          <a:lstStyle/>
          <a:p>
            <a:pPr algn="ctr"/>
            <a:r>
              <a:rPr lang="zh-CN" altLang="en-US" sz="800" b="1" dirty="0"/>
              <a:t>无</a:t>
            </a:r>
          </a:p>
        </p:txBody>
      </p:sp>
      <p:cxnSp>
        <p:nvCxnSpPr>
          <p:cNvPr id="183" name="直接箭头连接符 182">
            <a:extLst>
              <a:ext uri="{FF2B5EF4-FFF2-40B4-BE49-F238E27FC236}">
                <a16:creationId xmlns:a16="http://schemas.microsoft.com/office/drawing/2014/main" id="{07D0D36A-FDF5-BA63-2074-525B9BA9558F}"/>
              </a:ext>
            </a:extLst>
          </p:cNvPr>
          <p:cNvCxnSpPr>
            <a:cxnSpLocks/>
            <a:endCxn id="121" idx="0"/>
          </p:cNvCxnSpPr>
          <p:nvPr/>
        </p:nvCxnSpPr>
        <p:spPr>
          <a:xfrm>
            <a:off x="3112792" y="6938597"/>
            <a:ext cx="0" cy="241148"/>
          </a:xfrm>
          <a:prstGeom prst="straightConnector1">
            <a:avLst/>
          </a:prstGeom>
          <a:noFill/>
          <a:ln>
            <a:tailEnd type="triangle"/>
          </a:ln>
        </p:spPr>
        <p:style>
          <a:lnRef idx="1">
            <a:schemeClr val="dk1"/>
          </a:lnRef>
          <a:fillRef idx="0">
            <a:schemeClr val="dk1"/>
          </a:fillRef>
          <a:effectRef idx="0">
            <a:schemeClr val="dk1"/>
          </a:effectRef>
          <a:fontRef idx="minor">
            <a:schemeClr val="tx1"/>
          </a:fontRef>
        </p:style>
      </p:cxnSp>
      <p:sp>
        <p:nvSpPr>
          <p:cNvPr id="197" name="流程图: 决策 196">
            <a:extLst>
              <a:ext uri="{FF2B5EF4-FFF2-40B4-BE49-F238E27FC236}">
                <a16:creationId xmlns:a16="http://schemas.microsoft.com/office/drawing/2014/main" id="{63051D59-08A8-0A20-BAB1-83189D4213FB}"/>
              </a:ext>
            </a:extLst>
          </p:cNvPr>
          <p:cNvSpPr/>
          <p:nvPr/>
        </p:nvSpPr>
        <p:spPr>
          <a:xfrm>
            <a:off x="1459697" y="9385011"/>
            <a:ext cx="1900338" cy="425373"/>
          </a:xfrm>
          <a:prstGeom prst="flowChartDecision">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zh-CN" altLang="en-US" sz="800" b="1" dirty="0"/>
              <a:t>是否达到二级及以上目标</a:t>
            </a:r>
          </a:p>
        </p:txBody>
      </p:sp>
      <p:cxnSp>
        <p:nvCxnSpPr>
          <p:cNvPr id="202" name="直接箭头连接符 201">
            <a:extLst>
              <a:ext uri="{FF2B5EF4-FFF2-40B4-BE49-F238E27FC236}">
                <a16:creationId xmlns:a16="http://schemas.microsoft.com/office/drawing/2014/main" id="{E3054BDA-0AAF-D528-9425-F984959E455B}"/>
              </a:ext>
            </a:extLst>
          </p:cNvPr>
          <p:cNvCxnSpPr>
            <a:cxnSpLocks/>
            <a:stCxn id="122" idx="2"/>
            <a:endCxn id="10" idx="0"/>
          </p:cNvCxnSpPr>
          <p:nvPr/>
        </p:nvCxnSpPr>
        <p:spPr>
          <a:xfrm>
            <a:off x="2409866" y="8790907"/>
            <a:ext cx="0" cy="171548"/>
          </a:xfrm>
          <a:prstGeom prst="straightConnector1">
            <a:avLst/>
          </a:prstGeom>
          <a:noFill/>
          <a:ln>
            <a:tailEnd type="triangle"/>
          </a:ln>
        </p:spPr>
        <p:style>
          <a:lnRef idx="1">
            <a:schemeClr val="dk1"/>
          </a:lnRef>
          <a:fillRef idx="0">
            <a:schemeClr val="dk1"/>
          </a:fillRef>
          <a:effectRef idx="0">
            <a:schemeClr val="dk1"/>
          </a:effectRef>
          <a:fontRef idx="minor">
            <a:schemeClr val="tx1"/>
          </a:fontRef>
        </p:style>
      </p:cxnSp>
      <p:sp>
        <p:nvSpPr>
          <p:cNvPr id="209" name="矩形 208">
            <a:extLst>
              <a:ext uri="{FF2B5EF4-FFF2-40B4-BE49-F238E27FC236}">
                <a16:creationId xmlns:a16="http://schemas.microsoft.com/office/drawing/2014/main" id="{B488CF2D-7C82-D005-1452-3BD8E79C13BD}"/>
              </a:ext>
            </a:extLst>
          </p:cNvPr>
          <p:cNvSpPr/>
          <p:nvPr/>
        </p:nvSpPr>
        <p:spPr>
          <a:xfrm>
            <a:off x="582957" y="6623967"/>
            <a:ext cx="229005" cy="5213184"/>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zh-CN" altLang="en-US" sz="800" b="1" dirty="0"/>
              <a:t>获得市工信局安排的全流程跟踪服务</a:t>
            </a:r>
          </a:p>
        </p:txBody>
      </p:sp>
      <p:sp>
        <p:nvSpPr>
          <p:cNvPr id="212" name="文本框 211">
            <a:extLst>
              <a:ext uri="{FF2B5EF4-FFF2-40B4-BE49-F238E27FC236}">
                <a16:creationId xmlns:a16="http://schemas.microsoft.com/office/drawing/2014/main" id="{C5EE2F54-C3C2-4B05-7537-982E37642BC8}"/>
              </a:ext>
            </a:extLst>
          </p:cNvPr>
          <p:cNvSpPr txBox="1"/>
          <p:nvPr/>
        </p:nvSpPr>
        <p:spPr>
          <a:xfrm>
            <a:off x="3368555" y="9401017"/>
            <a:ext cx="261155" cy="219291"/>
          </a:xfrm>
          <a:prstGeom prst="rect">
            <a:avLst/>
          </a:prstGeom>
          <a:noFill/>
        </p:spPr>
        <p:txBody>
          <a:bodyPr wrap="square">
            <a:spAutoFit/>
          </a:bodyPr>
          <a:lstStyle/>
          <a:p>
            <a:pPr algn="ctr"/>
            <a:r>
              <a:rPr lang="zh-CN" altLang="en-US" sz="800" b="1" dirty="0"/>
              <a:t>否</a:t>
            </a:r>
          </a:p>
        </p:txBody>
      </p:sp>
      <p:sp>
        <p:nvSpPr>
          <p:cNvPr id="216" name="文本框 215">
            <a:extLst>
              <a:ext uri="{FF2B5EF4-FFF2-40B4-BE49-F238E27FC236}">
                <a16:creationId xmlns:a16="http://schemas.microsoft.com/office/drawing/2014/main" id="{DF1316A5-08BC-15EF-F32D-84F8DF908EC8}"/>
              </a:ext>
            </a:extLst>
          </p:cNvPr>
          <p:cNvSpPr txBox="1"/>
          <p:nvPr/>
        </p:nvSpPr>
        <p:spPr>
          <a:xfrm>
            <a:off x="2384407" y="9779058"/>
            <a:ext cx="261155" cy="219291"/>
          </a:xfrm>
          <a:prstGeom prst="rect">
            <a:avLst/>
          </a:prstGeom>
          <a:noFill/>
        </p:spPr>
        <p:txBody>
          <a:bodyPr wrap="square">
            <a:spAutoFit/>
          </a:bodyPr>
          <a:lstStyle/>
          <a:p>
            <a:pPr algn="ctr"/>
            <a:r>
              <a:rPr lang="zh-CN" altLang="en-US" sz="800" b="1" dirty="0"/>
              <a:t>是</a:t>
            </a:r>
          </a:p>
        </p:txBody>
      </p:sp>
      <p:sp>
        <p:nvSpPr>
          <p:cNvPr id="279" name="矩形 278">
            <a:extLst>
              <a:ext uri="{FF2B5EF4-FFF2-40B4-BE49-F238E27FC236}">
                <a16:creationId xmlns:a16="http://schemas.microsoft.com/office/drawing/2014/main" id="{621D5ED0-DE18-3057-3203-BE0F121AD834}"/>
              </a:ext>
            </a:extLst>
          </p:cNvPr>
          <p:cNvSpPr/>
          <p:nvPr/>
        </p:nvSpPr>
        <p:spPr>
          <a:xfrm>
            <a:off x="2048470" y="11407198"/>
            <a:ext cx="1692000" cy="2160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zh-CN" altLang="en-US" sz="800" b="1" dirty="0"/>
              <a:t>获得奖补资金</a:t>
            </a:r>
          </a:p>
        </p:txBody>
      </p:sp>
      <p:cxnSp>
        <p:nvCxnSpPr>
          <p:cNvPr id="280" name="直接箭头连接符 279">
            <a:extLst>
              <a:ext uri="{FF2B5EF4-FFF2-40B4-BE49-F238E27FC236}">
                <a16:creationId xmlns:a16="http://schemas.microsoft.com/office/drawing/2014/main" id="{8FBFED91-1D98-805A-65A6-258D984C5F7D}"/>
              </a:ext>
            </a:extLst>
          </p:cNvPr>
          <p:cNvCxnSpPr>
            <a:cxnSpLocks/>
            <a:stCxn id="127" idx="2"/>
            <a:endCxn id="279" idx="0"/>
          </p:cNvCxnSpPr>
          <p:nvPr/>
        </p:nvCxnSpPr>
        <p:spPr>
          <a:xfrm>
            <a:off x="2894470" y="11246079"/>
            <a:ext cx="0" cy="161119"/>
          </a:xfrm>
          <a:prstGeom prst="straightConnector1">
            <a:avLst/>
          </a:prstGeom>
          <a:noFill/>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81" name="矩形 280">
            <a:extLst>
              <a:ext uri="{FF2B5EF4-FFF2-40B4-BE49-F238E27FC236}">
                <a16:creationId xmlns:a16="http://schemas.microsoft.com/office/drawing/2014/main" id="{727160B2-5685-601F-D2C8-A3CA8CF9153F}"/>
              </a:ext>
            </a:extLst>
          </p:cNvPr>
          <p:cNvSpPr/>
          <p:nvPr/>
        </p:nvSpPr>
        <p:spPr>
          <a:xfrm>
            <a:off x="2482792" y="7473776"/>
            <a:ext cx="1260000" cy="1440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zh-CN" altLang="en-US" sz="800" b="1" dirty="0"/>
              <a:t>配合市工信局开展审核</a:t>
            </a:r>
          </a:p>
        </p:txBody>
      </p:sp>
      <p:sp>
        <p:nvSpPr>
          <p:cNvPr id="282" name="矩形 281">
            <a:extLst>
              <a:ext uri="{FF2B5EF4-FFF2-40B4-BE49-F238E27FC236}">
                <a16:creationId xmlns:a16="http://schemas.microsoft.com/office/drawing/2014/main" id="{2834937B-2630-58FA-412B-36D062267178}"/>
              </a:ext>
            </a:extLst>
          </p:cNvPr>
          <p:cNvSpPr/>
          <p:nvPr/>
        </p:nvSpPr>
        <p:spPr>
          <a:xfrm>
            <a:off x="2482792" y="7767807"/>
            <a:ext cx="1260000" cy="1440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zh-CN" altLang="en-US" sz="800" b="1" dirty="0"/>
              <a:t>获得预奖补资金</a:t>
            </a:r>
          </a:p>
        </p:txBody>
      </p:sp>
      <p:sp>
        <p:nvSpPr>
          <p:cNvPr id="311" name="矩形 310">
            <a:extLst>
              <a:ext uri="{FF2B5EF4-FFF2-40B4-BE49-F238E27FC236}">
                <a16:creationId xmlns:a16="http://schemas.microsoft.com/office/drawing/2014/main" id="{27520A53-2B3B-D760-2389-ECDF5553FB78}"/>
              </a:ext>
            </a:extLst>
          </p:cNvPr>
          <p:cNvSpPr/>
          <p:nvPr/>
        </p:nvSpPr>
        <p:spPr>
          <a:xfrm>
            <a:off x="1078200" y="12175909"/>
            <a:ext cx="2662270" cy="2160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zh-CN" altLang="en-US" sz="800" b="1" dirty="0"/>
              <a:t>完成试点工作，获得试点企业荣誉</a:t>
            </a:r>
          </a:p>
        </p:txBody>
      </p:sp>
      <p:sp>
        <p:nvSpPr>
          <p:cNvPr id="329" name="文本框 328">
            <a:extLst>
              <a:ext uri="{FF2B5EF4-FFF2-40B4-BE49-F238E27FC236}">
                <a16:creationId xmlns:a16="http://schemas.microsoft.com/office/drawing/2014/main" id="{62DA0EC1-BD0F-F3C6-DD8C-EBDF069466C0}"/>
              </a:ext>
            </a:extLst>
          </p:cNvPr>
          <p:cNvSpPr txBox="1"/>
          <p:nvPr/>
        </p:nvSpPr>
        <p:spPr>
          <a:xfrm>
            <a:off x="490992" y="6411448"/>
            <a:ext cx="1699332" cy="219291"/>
          </a:xfrm>
          <a:prstGeom prst="rect">
            <a:avLst/>
          </a:prstGeom>
          <a:noFill/>
        </p:spPr>
        <p:txBody>
          <a:bodyPr wrap="square">
            <a:spAutoFit/>
          </a:bodyPr>
          <a:lstStyle/>
          <a:p>
            <a:r>
              <a:rPr lang="zh-CN" altLang="en-US" sz="800" b="1" dirty="0"/>
              <a:t>项目纳入试点管理</a:t>
            </a:r>
          </a:p>
        </p:txBody>
      </p:sp>
      <p:sp>
        <p:nvSpPr>
          <p:cNvPr id="344" name="矩形 343">
            <a:extLst>
              <a:ext uri="{FF2B5EF4-FFF2-40B4-BE49-F238E27FC236}">
                <a16:creationId xmlns:a16="http://schemas.microsoft.com/office/drawing/2014/main" id="{EFB4FC4A-7740-170E-5C33-F2E2E6A564A5}"/>
              </a:ext>
            </a:extLst>
          </p:cNvPr>
          <p:cNvSpPr/>
          <p:nvPr/>
        </p:nvSpPr>
        <p:spPr>
          <a:xfrm>
            <a:off x="1085612" y="10017584"/>
            <a:ext cx="2661207" cy="2160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zh-CN" altLang="en-US" sz="800" b="1" dirty="0"/>
              <a:t>通过评估</a:t>
            </a:r>
          </a:p>
        </p:txBody>
      </p:sp>
      <p:cxnSp>
        <p:nvCxnSpPr>
          <p:cNvPr id="382" name="直接箭头连接符 381">
            <a:extLst>
              <a:ext uri="{FF2B5EF4-FFF2-40B4-BE49-F238E27FC236}">
                <a16:creationId xmlns:a16="http://schemas.microsoft.com/office/drawing/2014/main" id="{C7B62D0E-F780-F3BD-E542-7A1DB978B8BE}"/>
              </a:ext>
            </a:extLst>
          </p:cNvPr>
          <p:cNvCxnSpPr>
            <a:cxnSpLocks/>
            <a:stCxn id="132" idx="2"/>
            <a:endCxn id="122" idx="0"/>
          </p:cNvCxnSpPr>
          <p:nvPr/>
        </p:nvCxnSpPr>
        <p:spPr>
          <a:xfrm flipH="1">
            <a:off x="2409866" y="8344962"/>
            <a:ext cx="906" cy="229945"/>
          </a:xfrm>
          <a:prstGeom prst="straightConnector1">
            <a:avLst/>
          </a:prstGeom>
          <a:noFill/>
          <a:ln>
            <a:tailEnd type="triangle"/>
          </a:ln>
        </p:spPr>
        <p:style>
          <a:lnRef idx="1">
            <a:schemeClr val="dk1"/>
          </a:lnRef>
          <a:fillRef idx="0">
            <a:schemeClr val="dk1"/>
          </a:fillRef>
          <a:effectRef idx="0">
            <a:schemeClr val="dk1"/>
          </a:effectRef>
          <a:fontRef idx="minor">
            <a:schemeClr val="tx1"/>
          </a:fontRef>
        </p:style>
      </p:cxnSp>
      <p:cxnSp>
        <p:nvCxnSpPr>
          <p:cNvPr id="386" name="连接符: 肘形 385">
            <a:extLst>
              <a:ext uri="{FF2B5EF4-FFF2-40B4-BE49-F238E27FC236}">
                <a16:creationId xmlns:a16="http://schemas.microsoft.com/office/drawing/2014/main" id="{A4834E2E-8EFD-AA3A-2455-281E71F439AF}"/>
              </a:ext>
            </a:extLst>
          </p:cNvPr>
          <p:cNvCxnSpPr>
            <a:cxnSpLocks/>
            <a:stCxn id="197" idx="3"/>
            <a:endCxn id="132" idx="3"/>
          </p:cNvCxnSpPr>
          <p:nvPr/>
        </p:nvCxnSpPr>
        <p:spPr>
          <a:xfrm flipV="1">
            <a:off x="3360035" y="8236962"/>
            <a:ext cx="381341" cy="1360736"/>
          </a:xfrm>
          <a:prstGeom prst="bentConnector3">
            <a:avLst>
              <a:gd name="adj1" fmla="val 159946"/>
            </a:avLst>
          </a:prstGeom>
          <a:noFill/>
          <a:ln>
            <a:tailEnd type="triangle"/>
          </a:ln>
        </p:spPr>
        <p:style>
          <a:lnRef idx="1">
            <a:schemeClr val="dk1"/>
          </a:lnRef>
          <a:fillRef idx="0">
            <a:schemeClr val="dk1"/>
          </a:fillRef>
          <a:effectRef idx="0">
            <a:schemeClr val="dk1"/>
          </a:effectRef>
          <a:fontRef idx="minor">
            <a:schemeClr val="tx1"/>
          </a:fontRef>
        </p:style>
      </p:cxnSp>
      <p:cxnSp>
        <p:nvCxnSpPr>
          <p:cNvPr id="395" name="直接箭头连接符 394">
            <a:extLst>
              <a:ext uri="{FF2B5EF4-FFF2-40B4-BE49-F238E27FC236}">
                <a16:creationId xmlns:a16="http://schemas.microsoft.com/office/drawing/2014/main" id="{9196020C-6BC9-E686-CB3A-836202D5C1AE}"/>
              </a:ext>
            </a:extLst>
          </p:cNvPr>
          <p:cNvCxnSpPr>
            <a:cxnSpLocks/>
            <a:endCxn id="125" idx="0"/>
          </p:cNvCxnSpPr>
          <p:nvPr/>
        </p:nvCxnSpPr>
        <p:spPr>
          <a:xfrm>
            <a:off x="2894470" y="10233584"/>
            <a:ext cx="0" cy="423857"/>
          </a:xfrm>
          <a:prstGeom prst="straightConnector1">
            <a:avLst/>
          </a:prstGeom>
          <a:noFill/>
          <a:ln>
            <a:tailEnd type="triangle"/>
          </a:ln>
        </p:spPr>
        <p:style>
          <a:lnRef idx="1">
            <a:schemeClr val="dk1"/>
          </a:lnRef>
          <a:fillRef idx="0">
            <a:schemeClr val="dk1"/>
          </a:fillRef>
          <a:effectRef idx="0">
            <a:schemeClr val="dk1"/>
          </a:effectRef>
          <a:fontRef idx="minor">
            <a:schemeClr val="tx1"/>
          </a:fontRef>
        </p:style>
      </p:cxnSp>
      <p:cxnSp>
        <p:nvCxnSpPr>
          <p:cNvPr id="396" name="直接箭头连接符 395">
            <a:extLst>
              <a:ext uri="{FF2B5EF4-FFF2-40B4-BE49-F238E27FC236}">
                <a16:creationId xmlns:a16="http://schemas.microsoft.com/office/drawing/2014/main" id="{D524208F-C125-0001-719B-7598D3AEB233}"/>
              </a:ext>
            </a:extLst>
          </p:cNvPr>
          <p:cNvCxnSpPr>
            <a:cxnSpLocks/>
          </p:cNvCxnSpPr>
          <p:nvPr/>
        </p:nvCxnSpPr>
        <p:spPr>
          <a:xfrm>
            <a:off x="1459697" y="10244470"/>
            <a:ext cx="0" cy="1931439"/>
          </a:xfrm>
          <a:prstGeom prst="straightConnector1">
            <a:avLst/>
          </a:prstGeom>
          <a:noFill/>
          <a:ln>
            <a:tailEnd type="triangle"/>
          </a:ln>
        </p:spPr>
        <p:style>
          <a:lnRef idx="1">
            <a:schemeClr val="dk1"/>
          </a:lnRef>
          <a:fillRef idx="0">
            <a:schemeClr val="dk1"/>
          </a:fillRef>
          <a:effectRef idx="0">
            <a:schemeClr val="dk1"/>
          </a:effectRef>
          <a:fontRef idx="minor">
            <a:schemeClr val="tx1"/>
          </a:fontRef>
        </p:style>
      </p:cxnSp>
      <p:cxnSp>
        <p:nvCxnSpPr>
          <p:cNvPr id="400" name="直接箭头连接符 399">
            <a:extLst>
              <a:ext uri="{FF2B5EF4-FFF2-40B4-BE49-F238E27FC236}">
                <a16:creationId xmlns:a16="http://schemas.microsoft.com/office/drawing/2014/main" id="{0EC55EC1-5DBF-A735-69BF-A230947BCF50}"/>
              </a:ext>
            </a:extLst>
          </p:cNvPr>
          <p:cNvCxnSpPr>
            <a:cxnSpLocks/>
            <a:stCxn id="279" idx="2"/>
          </p:cNvCxnSpPr>
          <p:nvPr/>
        </p:nvCxnSpPr>
        <p:spPr>
          <a:xfrm>
            <a:off x="2894470" y="11623198"/>
            <a:ext cx="0" cy="552711"/>
          </a:xfrm>
          <a:prstGeom prst="straightConnector1">
            <a:avLst/>
          </a:prstGeom>
          <a:noFill/>
          <a:ln>
            <a:tailEnd type="triangle"/>
          </a:ln>
        </p:spPr>
        <p:style>
          <a:lnRef idx="1">
            <a:schemeClr val="dk1"/>
          </a:lnRef>
          <a:fillRef idx="0">
            <a:schemeClr val="dk1"/>
          </a:fillRef>
          <a:effectRef idx="0">
            <a:schemeClr val="dk1"/>
          </a:effectRef>
          <a:fontRef idx="minor">
            <a:schemeClr val="tx1"/>
          </a:fontRef>
        </p:style>
      </p:cxnSp>
      <p:cxnSp>
        <p:nvCxnSpPr>
          <p:cNvPr id="406" name="直接箭头连接符 405">
            <a:extLst>
              <a:ext uri="{FF2B5EF4-FFF2-40B4-BE49-F238E27FC236}">
                <a16:creationId xmlns:a16="http://schemas.microsoft.com/office/drawing/2014/main" id="{82344A7E-1E82-20F9-BCFA-FC11FAF78CBA}"/>
              </a:ext>
            </a:extLst>
          </p:cNvPr>
          <p:cNvCxnSpPr>
            <a:cxnSpLocks/>
          </p:cNvCxnSpPr>
          <p:nvPr/>
        </p:nvCxnSpPr>
        <p:spPr>
          <a:xfrm>
            <a:off x="1413369" y="6922695"/>
            <a:ext cx="0" cy="1206267"/>
          </a:xfrm>
          <a:prstGeom prst="straightConnector1">
            <a:avLst/>
          </a:prstGeom>
          <a:noFill/>
          <a:ln>
            <a:tailEnd type="triangle"/>
          </a:ln>
        </p:spPr>
        <p:style>
          <a:lnRef idx="1">
            <a:schemeClr val="dk1"/>
          </a:lnRef>
          <a:fillRef idx="0">
            <a:schemeClr val="dk1"/>
          </a:fillRef>
          <a:effectRef idx="0">
            <a:schemeClr val="dk1"/>
          </a:effectRef>
          <a:fontRef idx="minor">
            <a:schemeClr val="tx1"/>
          </a:fontRef>
        </p:style>
      </p:cxnSp>
      <p:cxnSp>
        <p:nvCxnSpPr>
          <p:cNvPr id="463" name="直接箭头连接符 462">
            <a:extLst>
              <a:ext uri="{FF2B5EF4-FFF2-40B4-BE49-F238E27FC236}">
                <a16:creationId xmlns:a16="http://schemas.microsoft.com/office/drawing/2014/main" id="{29BBBCB9-4098-1484-039A-BE15D7E72362}"/>
              </a:ext>
            </a:extLst>
          </p:cNvPr>
          <p:cNvCxnSpPr>
            <a:cxnSpLocks/>
            <a:endCxn id="281" idx="0"/>
          </p:cNvCxnSpPr>
          <p:nvPr/>
        </p:nvCxnSpPr>
        <p:spPr>
          <a:xfrm>
            <a:off x="3112792" y="7323745"/>
            <a:ext cx="0" cy="150031"/>
          </a:xfrm>
          <a:prstGeom prst="straightConnector1">
            <a:avLst/>
          </a:prstGeom>
          <a:noFill/>
          <a:ln>
            <a:tailEnd type="triangle"/>
          </a:ln>
        </p:spPr>
        <p:style>
          <a:lnRef idx="1">
            <a:schemeClr val="dk1"/>
          </a:lnRef>
          <a:fillRef idx="0">
            <a:schemeClr val="dk1"/>
          </a:fillRef>
          <a:effectRef idx="0">
            <a:schemeClr val="dk1"/>
          </a:effectRef>
          <a:fontRef idx="minor">
            <a:schemeClr val="tx1"/>
          </a:fontRef>
        </p:style>
      </p:cxnSp>
      <p:cxnSp>
        <p:nvCxnSpPr>
          <p:cNvPr id="465" name="直接箭头连接符 464">
            <a:extLst>
              <a:ext uri="{FF2B5EF4-FFF2-40B4-BE49-F238E27FC236}">
                <a16:creationId xmlns:a16="http://schemas.microsoft.com/office/drawing/2014/main" id="{1A6740CA-ACAB-93C5-A4F8-D1FBF823C053}"/>
              </a:ext>
            </a:extLst>
          </p:cNvPr>
          <p:cNvCxnSpPr>
            <a:stCxn id="281" idx="2"/>
            <a:endCxn id="282" idx="0"/>
          </p:cNvCxnSpPr>
          <p:nvPr/>
        </p:nvCxnSpPr>
        <p:spPr>
          <a:xfrm>
            <a:off x="3112792" y="7617776"/>
            <a:ext cx="0" cy="150031"/>
          </a:xfrm>
          <a:prstGeom prst="straightConnector1">
            <a:avLst/>
          </a:prstGeom>
          <a:noFill/>
          <a:ln>
            <a:tailEnd type="triangle"/>
          </a:ln>
        </p:spPr>
        <p:style>
          <a:lnRef idx="1">
            <a:schemeClr val="dk1"/>
          </a:lnRef>
          <a:fillRef idx="0">
            <a:schemeClr val="dk1"/>
          </a:fillRef>
          <a:effectRef idx="0">
            <a:schemeClr val="dk1"/>
          </a:effectRef>
          <a:fontRef idx="minor">
            <a:schemeClr val="tx1"/>
          </a:fontRef>
        </p:style>
      </p:cxnSp>
      <p:cxnSp>
        <p:nvCxnSpPr>
          <p:cNvPr id="473" name="直接箭头连接符 472">
            <a:extLst>
              <a:ext uri="{FF2B5EF4-FFF2-40B4-BE49-F238E27FC236}">
                <a16:creationId xmlns:a16="http://schemas.microsoft.com/office/drawing/2014/main" id="{BE2686F3-1D79-E2BB-E28C-FBA1F5E4A99B}"/>
              </a:ext>
            </a:extLst>
          </p:cNvPr>
          <p:cNvCxnSpPr>
            <a:cxnSpLocks/>
            <a:stCxn id="282" idx="2"/>
          </p:cNvCxnSpPr>
          <p:nvPr/>
        </p:nvCxnSpPr>
        <p:spPr>
          <a:xfrm>
            <a:off x="3112792" y="7911807"/>
            <a:ext cx="0" cy="217155"/>
          </a:xfrm>
          <a:prstGeom prst="straightConnector1">
            <a:avLst/>
          </a:prstGeom>
          <a:noFill/>
          <a:ln>
            <a:tailEnd type="triangle"/>
          </a:ln>
        </p:spPr>
        <p:style>
          <a:lnRef idx="1">
            <a:schemeClr val="dk1"/>
          </a:lnRef>
          <a:fillRef idx="0">
            <a:schemeClr val="dk1"/>
          </a:fillRef>
          <a:effectRef idx="0">
            <a:schemeClr val="dk1"/>
          </a:effectRef>
          <a:fontRef idx="minor">
            <a:schemeClr val="tx1"/>
          </a:fontRef>
        </p:style>
      </p:cxnSp>
      <p:cxnSp>
        <p:nvCxnSpPr>
          <p:cNvPr id="491" name="直接箭头连接符 490">
            <a:extLst>
              <a:ext uri="{FF2B5EF4-FFF2-40B4-BE49-F238E27FC236}">
                <a16:creationId xmlns:a16="http://schemas.microsoft.com/office/drawing/2014/main" id="{3D6A70F0-5FE1-C4F5-BB6E-64D0B25BDFF7}"/>
              </a:ext>
            </a:extLst>
          </p:cNvPr>
          <p:cNvCxnSpPr>
            <a:cxnSpLocks/>
            <a:stCxn id="197" idx="2"/>
            <a:endCxn id="344" idx="0"/>
          </p:cNvCxnSpPr>
          <p:nvPr/>
        </p:nvCxnSpPr>
        <p:spPr>
          <a:xfrm>
            <a:off x="2409866" y="9810384"/>
            <a:ext cx="6350" cy="207200"/>
          </a:xfrm>
          <a:prstGeom prst="straightConnector1">
            <a:avLst/>
          </a:prstGeom>
          <a:noFill/>
          <a:ln>
            <a:tailEnd type="triangle"/>
          </a:ln>
        </p:spPr>
        <p:style>
          <a:lnRef idx="1">
            <a:schemeClr val="dk1"/>
          </a:lnRef>
          <a:fillRef idx="0">
            <a:schemeClr val="dk1"/>
          </a:fillRef>
          <a:effectRef idx="0">
            <a:schemeClr val="dk1"/>
          </a:effectRef>
          <a:fontRef idx="minor">
            <a:schemeClr val="tx1"/>
          </a:fontRef>
        </p:style>
      </p:cxnSp>
      <p:sp>
        <p:nvSpPr>
          <p:cNvPr id="502" name="文本框 501">
            <a:extLst>
              <a:ext uri="{FF2B5EF4-FFF2-40B4-BE49-F238E27FC236}">
                <a16:creationId xmlns:a16="http://schemas.microsoft.com/office/drawing/2014/main" id="{961DBC56-1C71-3482-46BF-5AF04BFEDA5A}"/>
              </a:ext>
            </a:extLst>
          </p:cNvPr>
          <p:cNvSpPr txBox="1"/>
          <p:nvPr/>
        </p:nvSpPr>
        <p:spPr>
          <a:xfrm>
            <a:off x="2132283" y="6909090"/>
            <a:ext cx="1699332" cy="219291"/>
          </a:xfrm>
          <a:prstGeom prst="rect">
            <a:avLst/>
          </a:prstGeom>
          <a:noFill/>
        </p:spPr>
        <p:txBody>
          <a:bodyPr wrap="square">
            <a:spAutoFit/>
          </a:bodyPr>
          <a:lstStyle/>
          <a:p>
            <a:r>
              <a:rPr lang="zh-CN" altLang="en-US" sz="800" b="1" dirty="0"/>
              <a:t>需要财政资金支持</a:t>
            </a:r>
          </a:p>
        </p:txBody>
      </p:sp>
      <p:sp>
        <p:nvSpPr>
          <p:cNvPr id="504" name="文本框 503">
            <a:extLst>
              <a:ext uri="{FF2B5EF4-FFF2-40B4-BE49-F238E27FC236}">
                <a16:creationId xmlns:a16="http://schemas.microsoft.com/office/drawing/2014/main" id="{1B1B1026-7703-5448-46D5-18928D6E3BDF}"/>
              </a:ext>
            </a:extLst>
          </p:cNvPr>
          <p:cNvSpPr txBox="1"/>
          <p:nvPr/>
        </p:nvSpPr>
        <p:spPr>
          <a:xfrm>
            <a:off x="1741650" y="10341405"/>
            <a:ext cx="1061619" cy="219291"/>
          </a:xfrm>
          <a:prstGeom prst="rect">
            <a:avLst/>
          </a:prstGeom>
          <a:noFill/>
        </p:spPr>
        <p:txBody>
          <a:bodyPr wrap="square">
            <a:spAutoFit/>
          </a:bodyPr>
          <a:lstStyle/>
          <a:p>
            <a:r>
              <a:rPr lang="zh-CN" altLang="en-US" sz="800" b="1" dirty="0"/>
              <a:t>需要财政资金支持</a:t>
            </a:r>
          </a:p>
        </p:txBody>
      </p:sp>
      <p:sp>
        <p:nvSpPr>
          <p:cNvPr id="509" name="文本框 508">
            <a:extLst>
              <a:ext uri="{FF2B5EF4-FFF2-40B4-BE49-F238E27FC236}">
                <a16:creationId xmlns:a16="http://schemas.microsoft.com/office/drawing/2014/main" id="{DCBDC0A1-7B86-46AF-2CC7-EC8E5D8BA74E}"/>
              </a:ext>
            </a:extLst>
          </p:cNvPr>
          <p:cNvSpPr txBox="1"/>
          <p:nvPr/>
        </p:nvSpPr>
        <p:spPr>
          <a:xfrm>
            <a:off x="459272" y="370990"/>
            <a:ext cx="8669956" cy="300082"/>
          </a:xfrm>
          <a:prstGeom prst="rect">
            <a:avLst/>
          </a:prstGeom>
          <a:noFill/>
        </p:spPr>
        <p:txBody>
          <a:bodyPr wrap="square" rtlCol="0">
            <a:spAutoFit/>
          </a:bodyPr>
          <a:lstStyle/>
          <a:p>
            <a:pPr algn="ctr"/>
            <a:r>
              <a:rPr lang="zh-CN" altLang="en-US" sz="1350" b="1" dirty="0"/>
              <a:t>中小企业参与试点流程图（</a:t>
            </a:r>
            <a:r>
              <a:rPr lang="en-US" altLang="zh-CN" sz="1350" b="1" dirty="0"/>
              <a:t>v1.0</a:t>
            </a:r>
            <a:r>
              <a:rPr lang="zh-CN" altLang="en-US" sz="1350" b="1"/>
              <a:t>）</a:t>
            </a:r>
            <a:endParaRPr lang="zh-CN" altLang="en-US" sz="1350" b="1" dirty="0"/>
          </a:p>
        </p:txBody>
      </p:sp>
      <p:pic>
        <p:nvPicPr>
          <p:cNvPr id="3" name="图片 6">
            <a:extLst>
              <a:ext uri="{FF2B5EF4-FFF2-40B4-BE49-F238E27FC236}">
                <a16:creationId xmlns:a16="http://schemas.microsoft.com/office/drawing/2014/main" id="{BBAFDD14-943F-BAD8-2C03-5A345A41341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80645" y="1787536"/>
            <a:ext cx="936607" cy="637768"/>
          </a:xfrm>
          <a:prstGeom prst="rect">
            <a:avLst/>
          </a:prstGeom>
          <a:noFill/>
          <a:extLst>
            <a:ext uri="{909E8E84-426E-40DD-AFC4-6F175D3DCCD1}">
              <a14:hiddenFill xmlns:a14="http://schemas.microsoft.com/office/drawing/2010/main">
                <a:solidFill>
                  <a:srgbClr val="FFFFFF"/>
                </a:solidFill>
              </a14:hiddenFill>
            </a:ext>
          </a:extLst>
        </p:spPr>
      </p:pic>
      <p:sp>
        <p:nvSpPr>
          <p:cNvPr id="10" name="矩形 9">
            <a:extLst>
              <a:ext uri="{FF2B5EF4-FFF2-40B4-BE49-F238E27FC236}">
                <a16:creationId xmlns:a16="http://schemas.microsoft.com/office/drawing/2014/main" id="{74C5A168-10D4-0437-0AF7-40E6A5AC58FE}"/>
              </a:ext>
            </a:extLst>
          </p:cNvPr>
          <p:cNvSpPr/>
          <p:nvPr/>
        </p:nvSpPr>
        <p:spPr>
          <a:xfrm>
            <a:off x="1079262" y="8962455"/>
            <a:ext cx="2661208" cy="2160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zh-CN" altLang="en-US" sz="800" b="1" dirty="0"/>
              <a:t>服务机构联系企业上门开展改造成效评估服务</a:t>
            </a:r>
          </a:p>
        </p:txBody>
      </p:sp>
      <p:cxnSp>
        <p:nvCxnSpPr>
          <p:cNvPr id="14" name="直接箭头连接符 13">
            <a:extLst>
              <a:ext uri="{FF2B5EF4-FFF2-40B4-BE49-F238E27FC236}">
                <a16:creationId xmlns:a16="http://schemas.microsoft.com/office/drawing/2014/main" id="{2BC15295-4859-EE83-E263-C96CA4B9C9D9}"/>
              </a:ext>
            </a:extLst>
          </p:cNvPr>
          <p:cNvCxnSpPr>
            <a:cxnSpLocks/>
            <a:stCxn id="10" idx="2"/>
            <a:endCxn id="197" idx="0"/>
          </p:cNvCxnSpPr>
          <p:nvPr/>
        </p:nvCxnSpPr>
        <p:spPr>
          <a:xfrm>
            <a:off x="2409866" y="9178455"/>
            <a:ext cx="0" cy="20655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4" name="矩形 3">
            <a:extLst>
              <a:ext uri="{FF2B5EF4-FFF2-40B4-BE49-F238E27FC236}">
                <a16:creationId xmlns:a16="http://schemas.microsoft.com/office/drawing/2014/main" id="{9DA7ADF7-B244-B979-3902-13BDB4F8933F}"/>
              </a:ext>
            </a:extLst>
          </p:cNvPr>
          <p:cNvSpPr/>
          <p:nvPr/>
        </p:nvSpPr>
        <p:spPr>
          <a:xfrm>
            <a:off x="591641" y="2047631"/>
            <a:ext cx="220321" cy="1798875"/>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zh-CN" altLang="en-US" sz="800" b="1" dirty="0"/>
              <a:t>获得免费诊断及改造指导服务</a:t>
            </a:r>
          </a:p>
        </p:txBody>
      </p:sp>
      <p:sp>
        <p:nvSpPr>
          <p:cNvPr id="5" name="矩形 4">
            <a:extLst>
              <a:ext uri="{FF2B5EF4-FFF2-40B4-BE49-F238E27FC236}">
                <a16:creationId xmlns:a16="http://schemas.microsoft.com/office/drawing/2014/main" id="{2037E118-C90D-B258-7594-FAB0D68E8734}"/>
              </a:ext>
            </a:extLst>
          </p:cNvPr>
          <p:cNvSpPr/>
          <p:nvPr/>
        </p:nvSpPr>
        <p:spPr>
          <a:xfrm>
            <a:off x="591069" y="4441102"/>
            <a:ext cx="220321" cy="1798875"/>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zh-CN" altLang="en-US" sz="800" b="1" dirty="0"/>
              <a:t>获得经工信局审核的产品推荐</a:t>
            </a:r>
          </a:p>
        </p:txBody>
      </p:sp>
    </p:spTree>
    <p:extLst>
      <p:ext uri="{BB962C8B-B14F-4D97-AF65-F5344CB8AC3E}">
        <p14:creationId xmlns:p14="http://schemas.microsoft.com/office/powerpoint/2010/main" val="1401650658"/>
      </p:ext>
    </p:extLst>
  </p:cSld>
  <p:clrMapOvr>
    <a:masterClrMapping/>
  </p:clrMapOvr>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主题​​">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2963</TotalTime>
  <Words>1579</Words>
  <Application>Microsoft Office PowerPoint</Application>
  <PresentationFormat>A3 纸张(297x420 毫米)</PresentationFormat>
  <Paragraphs>114</Paragraphs>
  <Slides>1</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1</vt:i4>
      </vt:variant>
    </vt:vector>
  </HeadingPairs>
  <TitlesOfParts>
    <vt:vector size="7" baseType="lpstr">
      <vt:lpstr>等线</vt:lpstr>
      <vt:lpstr>Arial</vt:lpstr>
      <vt:lpstr>Calibri</vt:lpstr>
      <vt:lpstr>Calibri Light</vt:lpstr>
      <vt:lpstr>Wingdings</vt:lpstr>
      <vt:lpstr>Office 主题​​</vt:lpstr>
      <vt:lpstr>PowerPoint 演示文稿</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shilin</dc:creator>
  <cp:lastModifiedBy>yi sun</cp:lastModifiedBy>
  <cp:revision>16</cp:revision>
  <dcterms:created xsi:type="dcterms:W3CDTF">2025-03-26T10:31:44Z</dcterms:created>
  <dcterms:modified xsi:type="dcterms:W3CDTF">2026-01-22T08:42:04Z</dcterms:modified>
</cp:coreProperties>
</file>