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8"/>
  </p:handoutMasterIdLst>
  <p:sldIdLst>
    <p:sldId id="741" r:id="rId3"/>
    <p:sldId id="740" r:id="rId4"/>
    <p:sldId id="742" r:id="rId6"/>
    <p:sldId id="909" r:id="rId7"/>
  </p:sldIdLst>
  <p:sldSz cx="15119350" cy="10691495"/>
  <p:notesSz cx="10234295" cy="710374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 Fangshuo" initials="Y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1336" autoAdjust="0"/>
  </p:normalViewPr>
  <p:slideViewPr>
    <p:cSldViewPr snapToGrid="0" showGuides="1">
      <p:cViewPr varScale="1">
        <p:scale>
          <a:sx n="44" d="100"/>
          <a:sy n="44" d="100"/>
        </p:scale>
        <p:origin x="1560" y="82"/>
      </p:cViewPr>
      <p:guideLst>
        <p:guide orient="horz" pos="3513"/>
        <p:guide pos="473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5797066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5797066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5797788" y="0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3148" y="888133"/>
            <a:ext cx="3390743" cy="23977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1024619" y="3419204"/>
            <a:ext cx="8187802" cy="27966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6748051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5797788" y="6748051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 userDrawn="true"/>
        </p:nvCxnSpPr>
        <p:spPr>
          <a:xfrm flipH="true">
            <a:off x="401955" y="1056055"/>
            <a:ext cx="14316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true"/>
          </p:cNvSpPr>
          <p:nvPr>
            <p:ph sz="quarter" idx="13"/>
          </p:nvPr>
        </p:nvSpPr>
        <p:spPr>
          <a:xfrm>
            <a:off x="1039501" y="859927"/>
            <a:ext cx="13041013" cy="866715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true"/>
          </p:cNvPicPr>
          <p:nvPr userDrawn="true"/>
        </p:nvPicPr>
        <p:blipFill rotWithShape="true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10000"/>
                    </a14:imgEffect>
                  </a14:imgLayer>
                </a14:imgProps>
              </a:ext>
            </a:extLst>
          </a:blip>
          <a:srcRect l="6686" r="17976"/>
          <a:stretch>
            <a:fillRect/>
          </a:stretch>
        </p:blipFill>
        <p:spPr>
          <a:xfrm>
            <a:off x="0" y="0"/>
            <a:ext cx="15120015" cy="10692505"/>
          </a:xfrm>
          <a:prstGeom prst="rect">
            <a:avLst/>
          </a:prstGeom>
        </p:spPr>
      </p:pic>
      <p:sp>
        <p:nvSpPr>
          <p:cNvPr id="4" name="矩形 3"/>
          <p:cNvSpPr/>
          <p:nvPr userDrawn="true"/>
        </p:nvSpPr>
        <p:spPr>
          <a:xfrm>
            <a:off x="0" y="0"/>
            <a:ext cx="15120015" cy="10692505"/>
          </a:xfrm>
          <a:prstGeom prst="rect">
            <a:avLst/>
          </a:prstGeom>
          <a:gradFill flip="none" rotWithShape="true">
            <a:gsLst>
              <a:gs pos="45000">
                <a:schemeClr val="bg1">
                  <a:alpha val="92000"/>
                </a:schemeClr>
              </a:gs>
              <a:gs pos="0">
                <a:schemeClr val="bg1"/>
              </a:gs>
              <a:gs pos="77000">
                <a:schemeClr val="bg1">
                  <a:alpha val="7200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true"/>
            <a:tileRect/>
          </a:gra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3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1472CABF-58BA-4506-AA69-F362DA25B674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8932E56-389D-4F0B-A845-E8A84830E99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内容占位符 2"/>
          <p:cNvSpPr>
            <a:spLocks noGrp="true"/>
          </p:cNvSpPr>
          <p:nvPr>
            <p:ph idx="1"/>
          </p:nvPr>
        </p:nvSpPr>
        <p:spPr>
          <a:xfrm>
            <a:off x="1039455" y="2846116"/>
            <a:ext cx="13040439" cy="678365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03251" y="402949"/>
            <a:ext cx="13041013" cy="2066723"/>
          </a:xfrm>
        </p:spPr>
        <p:txBody>
          <a:bodyPr anchor="ctr" anchorCtr="false">
            <a:normAutofit/>
          </a:bodyPr>
          <a:lstStyle>
            <a:lvl1pPr>
              <a:defRPr sz="374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803251" y="2846384"/>
            <a:ext cx="13041013" cy="6784296"/>
          </a:xfrm>
        </p:spPr>
        <p:txBody>
          <a:bodyPr>
            <a:normAutofit/>
          </a:bodyPr>
          <a:lstStyle>
            <a:lvl1pPr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31626" y="5848474"/>
            <a:ext cx="9079884" cy="1265010"/>
          </a:xfrm>
        </p:spPr>
        <p:txBody>
          <a:bodyPr anchor="b">
            <a:normAutofit/>
          </a:bodyPr>
          <a:lstStyle>
            <a:lvl1pPr>
              <a:defRPr sz="623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31626" y="7187627"/>
            <a:ext cx="9079884" cy="1009622"/>
          </a:xfrm>
        </p:spPr>
        <p:txBody>
          <a:bodyPr>
            <a:normAutofit/>
          </a:bodyPr>
          <a:lstStyle>
            <a:lvl1pPr marL="0" indent="0">
              <a:buNone/>
              <a:defRPr sz="2805">
                <a:solidFill>
                  <a:schemeClr val="tx1"/>
                </a:solidFill>
              </a:defRPr>
            </a:lvl1pPr>
            <a:lvl2pPr marL="713105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2pPr>
            <a:lvl3pPr marL="14255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3pPr>
            <a:lvl4pPr marL="213868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15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25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72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8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30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03251" y="402949"/>
            <a:ext cx="13041013" cy="2066723"/>
          </a:xfrm>
        </p:spPr>
        <p:txBody>
          <a:bodyPr>
            <a:normAutofit/>
          </a:bodyPr>
          <a:lstStyle>
            <a:lvl1pPr>
              <a:defRPr sz="374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803251" y="2846384"/>
            <a:ext cx="6426006" cy="678429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7418257" y="2846384"/>
            <a:ext cx="6426006" cy="678429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41470" y="569277"/>
            <a:ext cx="13041013" cy="20667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41470" y="2720619"/>
            <a:ext cx="6396474" cy="1284585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1041470" y="4078071"/>
            <a:ext cx="6396474" cy="557241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7654507" y="2720619"/>
            <a:ext cx="6427976" cy="1284585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7654507" y="4078071"/>
            <a:ext cx="6427976" cy="557241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39501" y="4312891"/>
            <a:ext cx="13041013" cy="2066723"/>
          </a:xfrm>
        </p:spPr>
        <p:txBody>
          <a:bodyPr>
            <a:normAutofit/>
          </a:bodyPr>
          <a:lstStyle>
            <a:lvl1pPr algn="ctr">
              <a:defRPr sz="7485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 hasCustomPrompt="true"/>
          </p:nvPr>
        </p:nvSpPr>
        <p:spPr>
          <a:xfrm>
            <a:off x="802069" y="198009"/>
            <a:ext cx="5165509" cy="2494918"/>
          </a:xfrm>
        </p:spPr>
        <p:txBody>
          <a:bodyPr anchor="ctr" anchorCtr="false">
            <a:normAutofit/>
          </a:bodyPr>
          <a:lstStyle>
            <a:lvl1pPr>
              <a:defRPr sz="374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true" noChangeAspect="true"/>
          </p:cNvSpPr>
          <p:nvPr>
            <p:ph type="pic" idx="1"/>
          </p:nvPr>
        </p:nvSpPr>
        <p:spPr>
          <a:xfrm>
            <a:off x="6428983" y="1194845"/>
            <a:ext cx="7214468" cy="7942897"/>
          </a:xfrm>
        </p:spPr>
        <p:txBody>
          <a:bodyPr/>
          <a:lstStyle>
            <a:lvl1pPr marL="0" indent="0">
              <a:buNone/>
              <a:defRPr sz="4990"/>
            </a:lvl1pPr>
            <a:lvl2pPr marL="713105" indent="0">
              <a:buNone/>
              <a:defRPr sz="4365"/>
            </a:lvl2pPr>
            <a:lvl3pPr marL="1425575" indent="0">
              <a:buNone/>
              <a:defRPr sz="3740"/>
            </a:lvl3pPr>
            <a:lvl4pPr marL="2138680" indent="0">
              <a:buNone/>
              <a:defRPr sz="3120"/>
            </a:lvl4pPr>
            <a:lvl5pPr marL="2851150" indent="0">
              <a:buNone/>
              <a:defRPr sz="3120"/>
            </a:lvl5pPr>
            <a:lvl6pPr marL="3564255" indent="0">
              <a:buNone/>
              <a:defRPr sz="3120"/>
            </a:lvl6pPr>
            <a:lvl7pPr marL="4276725" indent="0">
              <a:buNone/>
              <a:defRPr sz="3120"/>
            </a:lvl7pPr>
            <a:lvl8pPr marL="4989830" indent="0">
              <a:buNone/>
              <a:defRPr sz="3120"/>
            </a:lvl8pPr>
            <a:lvl9pPr marL="5702300" indent="0">
              <a:buNone/>
              <a:defRPr sz="312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808369" y="3207751"/>
            <a:ext cx="5165509" cy="59427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95"/>
            </a:lvl1pPr>
            <a:lvl2pPr marL="713105" indent="0">
              <a:buNone/>
              <a:defRPr sz="2185"/>
            </a:lvl2pPr>
            <a:lvl3pPr marL="1425575" indent="0">
              <a:buNone/>
              <a:defRPr sz="1870"/>
            </a:lvl3pPr>
            <a:lvl4pPr marL="2138680" indent="0">
              <a:buNone/>
              <a:defRPr sz="1560"/>
            </a:lvl4pPr>
            <a:lvl5pPr marL="2851150" indent="0">
              <a:buNone/>
              <a:defRPr sz="1560"/>
            </a:lvl5pPr>
            <a:lvl6pPr marL="3564255" indent="0">
              <a:buNone/>
              <a:defRPr sz="1560"/>
            </a:lvl6pPr>
            <a:lvl7pPr marL="4276725" indent="0">
              <a:buNone/>
              <a:defRPr sz="1560"/>
            </a:lvl7pPr>
            <a:lvl8pPr marL="4989830" indent="0">
              <a:buNone/>
              <a:defRPr sz="1560"/>
            </a:lvl8pPr>
            <a:lvl9pPr marL="5702300" indent="0">
              <a:buNone/>
              <a:defRPr sz="156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12183919" y="569277"/>
            <a:ext cx="1896595" cy="9061403"/>
          </a:xfrm>
        </p:spPr>
        <p:txBody>
          <a:bodyPr vert="eaVert">
            <a:normAutofit/>
          </a:bodyPr>
          <a:lstStyle>
            <a:lvl1pPr>
              <a:defRPr sz="561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1039501" y="569277"/>
            <a:ext cx="11012557" cy="9061403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1039501" y="569277"/>
            <a:ext cx="13041013" cy="2066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39501" y="2846384"/>
            <a:ext cx="13041013" cy="678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1039501" y="9910368"/>
            <a:ext cx="3402003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5008505" y="9910368"/>
            <a:ext cx="5103005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10678510" y="9910368"/>
            <a:ext cx="3402003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425575" rtl="0" eaLnBrk="1" latinLnBrk="0" hangingPunct="1">
        <a:lnSpc>
          <a:spcPct val="90000"/>
        </a:lnSpc>
        <a:spcBef>
          <a:spcPct val="0"/>
        </a:spcBef>
        <a:buNone/>
        <a:defRPr sz="6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235" indent="-356235" algn="l" defTabSz="1425575" rtl="0" eaLnBrk="1" latinLnBrk="0" hangingPunct="1">
        <a:lnSpc>
          <a:spcPct val="90000"/>
        </a:lnSpc>
        <a:spcBef>
          <a:spcPts val="1560"/>
        </a:spcBef>
        <a:buFont typeface="Arial" panose="02080604020202020204" pitchFamily="34" charset="0"/>
        <a:buChar char="•"/>
        <a:defRPr sz="3740" kern="1200">
          <a:solidFill>
            <a:schemeClr val="tx1"/>
          </a:solidFill>
          <a:latin typeface="+mn-lt"/>
          <a:ea typeface="+mn-ea"/>
          <a:cs typeface="+mn-cs"/>
        </a:defRPr>
      </a:lvl1pPr>
      <a:lvl2pPr marL="106934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78181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49491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320738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92049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296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606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853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57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868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115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425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672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983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230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7733" y="2997344"/>
            <a:ext cx="14983330" cy="4264842"/>
            <a:chOff x="-373" y="2963"/>
            <a:chExt cx="15232" cy="4335"/>
          </a:xfrm>
        </p:grpSpPr>
        <p:cxnSp>
          <p:nvCxnSpPr>
            <p:cNvPr id="3" name="直接连接符 3"/>
            <p:cNvCxnSpPr/>
            <p:nvPr/>
          </p:nvCxnSpPr>
          <p:spPr>
            <a:xfrm>
              <a:off x="1688" y="7111"/>
              <a:ext cx="11250" cy="3"/>
            </a:xfrm>
            <a:prstGeom prst="line">
              <a:avLst/>
            </a:prstGeom>
            <a:ln w="127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5" name="直接连接符 6"/>
            <p:cNvCxnSpPr/>
            <p:nvPr/>
          </p:nvCxnSpPr>
          <p:spPr>
            <a:xfrm>
              <a:off x="1688" y="2963"/>
              <a:ext cx="11137" cy="2"/>
            </a:xfrm>
            <a:prstGeom prst="line">
              <a:avLst/>
            </a:prstGeom>
            <a:ln w="127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8" name="标题 1"/>
            <p:cNvSpPr txBox="true"/>
            <p:nvPr/>
          </p:nvSpPr>
          <p:spPr>
            <a:xfrm>
              <a:off x="1631" y="3173"/>
              <a:ext cx="11250" cy="2227"/>
            </a:xfrm>
          </p:spPr>
          <p:txBody>
            <a:bodyPr wrap="square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  <a:defRPr sz="3600" b="0" i="0" u="none" kern="1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7000"/>
                </a:lnSpc>
                <a:buFontTx/>
              </a:pPr>
              <a:r>
                <a:rPr lang="zh-CN" sz="4800" b="1" dirty="0">
                  <a:solidFill>
                    <a:schemeClr val="tx1"/>
                  </a:solidFill>
                  <a:latin typeface="+mj-ea"/>
                  <a:cs typeface="+mj-ea"/>
                </a:rPr>
                <a:t>项目名称</a:t>
              </a:r>
              <a:endParaRPr lang="zh-CN" sz="4800" b="1" dirty="0">
                <a:solidFill>
                  <a:schemeClr val="tx1"/>
                </a:solidFill>
                <a:latin typeface="+mj-ea"/>
                <a:cs typeface="+mj-ea"/>
              </a:endParaRPr>
            </a:p>
            <a:p>
              <a:pPr algn="ctr">
                <a:lnSpc>
                  <a:spcPts val="7000"/>
                </a:lnSpc>
                <a:buFontTx/>
              </a:pPr>
              <a:r>
                <a:rPr lang="zh-CN" sz="4800" b="1" dirty="0">
                  <a:solidFill>
                    <a:schemeClr val="tx1"/>
                  </a:solidFill>
                  <a:latin typeface="+mj-ea"/>
                  <a:cs typeface="+mj-ea"/>
                </a:rPr>
                <a:t>公司名称</a:t>
              </a:r>
              <a:endParaRPr lang="zh-CN" sz="4800" b="1" dirty="0">
                <a:solidFill>
                  <a:schemeClr val="tx1"/>
                </a:solidFill>
                <a:latin typeface="+mj-ea"/>
                <a:cs typeface="+mj-ea"/>
              </a:endParaRPr>
            </a:p>
          </p:txBody>
        </p:sp>
        <p:sp>
          <p:nvSpPr>
            <p:cNvPr id="9" name="标题 1"/>
            <p:cNvSpPr txBox="true"/>
            <p:nvPr/>
          </p:nvSpPr>
          <p:spPr>
            <a:xfrm>
              <a:off x="-373" y="5400"/>
              <a:ext cx="15232" cy="1898"/>
            </a:xfrm>
          </p:spPr>
          <p:txBody>
            <a:bodyPr wrap="square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  <a:defRPr sz="3600" b="0" i="0" u="none" kern="1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  <a:buFontTx/>
              </a:pP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栋高层，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栋洋房，共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套房源，毛坯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/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装修，现房。</a:t>
              </a:r>
              <a:endParaRPr lang="zh-CN" altLang="en-US" b="1" dirty="0">
                <a:solidFill>
                  <a:schemeClr val="tx1"/>
                </a:solidFill>
                <a:latin typeface="+mj-ea"/>
                <a:cs typeface="+mj-ea"/>
                <a:sym typeface="+mn-ea"/>
              </a:endParaRPr>
            </a:p>
            <a:p>
              <a:pPr algn="ctr">
                <a:lnSpc>
                  <a:spcPct val="150000"/>
                </a:lnSpc>
                <a:buFontTx/>
              </a:pPr>
              <a:endParaRPr lang="zh-CN" altLang="en-US" b="1" dirty="0">
                <a:solidFill>
                  <a:srgbClr val="FF0000"/>
                </a:solidFill>
                <a:latin typeface="+mj-ea"/>
                <a:cs typeface="+mj-ea"/>
              </a:endParaRPr>
            </a:p>
          </p:txBody>
        </p:sp>
      </p:grpSp>
      <p:sp>
        <p:nvSpPr>
          <p:cNvPr id="29" name="标题 1"/>
          <p:cNvSpPr txBox="true"/>
          <p:nvPr/>
        </p:nvSpPr>
        <p:spPr>
          <a:xfrm>
            <a:off x="288925" y="115570"/>
            <a:ext cx="230568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zh-CN" sz="2800" dirty="0">
                <a:solidFill>
                  <a:schemeClr val="tx1"/>
                </a:solidFill>
                <a:latin typeface="SimHei" panose="02010609060101010101" charset="-122"/>
                <a:ea typeface="SimHei" panose="02010609060101010101" charset="-122"/>
                <a:cs typeface="SimHei" panose="02010609060101010101" charset="-122"/>
              </a:rPr>
              <a:t>附件</a:t>
            </a:r>
            <a:r>
              <a:rPr lang="en-US" altLang="zh-CN" sz="2800" dirty="0">
                <a:solidFill>
                  <a:schemeClr val="tx1"/>
                </a:solidFill>
                <a:latin typeface="SimHei" panose="02010609060101010101" charset="-122"/>
                <a:ea typeface="SimHei" panose="02010609060101010101" charset="-122"/>
                <a:cs typeface="SimHei" panose="02010609060101010101" charset="-122"/>
              </a:rPr>
              <a:t>3</a:t>
            </a:r>
            <a:endParaRPr lang="en-US" altLang="zh-CN" sz="2800" dirty="0">
              <a:solidFill>
                <a:schemeClr val="tx1"/>
              </a:solidFill>
              <a:latin typeface="SimHei" panose="02010609060101010101" charset="-122"/>
              <a:ea typeface="SimHei" panose="02010609060101010101" charset="-122"/>
              <a:cs typeface="SimHei" panose="02010609060101010101" charset="-122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3827780" y="544195"/>
            <a:ext cx="503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true"/>
          <p:nvPr/>
        </p:nvSpPr>
        <p:spPr>
          <a:xfrm>
            <a:off x="389255" y="6691630"/>
            <a:ext cx="14477365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项目位置：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补充。</a:t>
            </a:r>
            <a:endParaRPr lang="zh-CN" altLang="en-US" sz="2400" b="1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交通情况：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周边</a:t>
            </a:r>
            <a:r>
              <a:rPr lang="en-US" alt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1km</a:t>
            </a:r>
            <a:r>
              <a:rPr lang="zh-CN" altLang="en-US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内地铁、公交站点情况。</a:t>
            </a:r>
            <a:endParaRPr lang="zh-CN" altLang="en-US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商业情况：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教育情况：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生态情况：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医疗情况：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总建筑面积：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抵押查封情况：</a:t>
            </a:r>
            <a:r>
              <a:rPr lang="zh-CN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户型情况：</a:t>
            </a:r>
            <a:r>
              <a:rPr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一室一厅 60平方米 X户；两室一厅 90平方米X户；三室两厅 120平方米 X户</a:t>
            </a:r>
            <a:r>
              <a:rPr lang="zh-CN" altLang="en-US" sz="2400" dirty="0">
                <a:latin typeface="FangSong_GB2312" panose="02010609030101010101" pitchFamily="49" charset="-122"/>
                <a:ea typeface="FangSong_GB2312" panose="02010609030101010101" pitchFamily="49" charset="-122"/>
                <a:cs typeface="CESI仿宋-GB2312" panose="02000500000000000000" charset="-122"/>
                <a:sym typeface="+mn-ea"/>
              </a:rPr>
              <a:t>。</a:t>
            </a:r>
            <a:endParaRPr sz="2400" dirty="0">
              <a:latin typeface="FangSong_GB2312" panose="02010609030101010101" pitchFamily="49" charset="-122"/>
              <a:ea typeface="FangSong_GB2312" panose="02010609030101010101" pitchFamily="49" charset="-122"/>
              <a:cs typeface="CESI仿宋-GB2312" panose="02000500000000000000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428240" y="338709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地图上标注项目位置、周边社区商业学校、公共交通线路、主要道路等信息。</a:t>
            </a:r>
            <a:endParaRPr lang="zh-CN" altLang="en-US"/>
          </a:p>
        </p:txBody>
      </p:sp>
      <p:sp>
        <p:nvSpPr>
          <p:cNvPr id="29" name="标题 1"/>
          <p:cNvSpPr txBox="true"/>
          <p:nvPr/>
        </p:nvSpPr>
        <p:spPr>
          <a:xfrm>
            <a:off x="520065" y="346710"/>
            <a:ext cx="230568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1.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项目情况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 txBox="true"/>
          <p:nvPr/>
        </p:nvSpPr>
        <p:spPr>
          <a:xfrm>
            <a:off x="520065" y="346710"/>
            <a:ext cx="392112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总平面图及鸟瞰图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20065" y="138557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以下图为例，请在总平面图及鸟瞰图中，标注申报房源分布。现状图、效果图均可。</a:t>
            </a:r>
            <a:endParaRPr lang="en-US" altLang="zh-CN"/>
          </a:p>
        </p:txBody>
      </p:sp>
      <p:sp>
        <p:nvSpPr>
          <p:cNvPr id="15" name="矩形标注 14"/>
          <p:cNvSpPr/>
          <p:nvPr>
            <p:custDataLst>
              <p:tags r:id="rId1"/>
            </p:custDataLst>
          </p:nvPr>
        </p:nvSpPr>
        <p:spPr>
          <a:xfrm>
            <a:off x="12824460" y="2371725"/>
            <a:ext cx="2034540" cy="404495"/>
          </a:xfrm>
          <a:prstGeom prst="wedgeRectCallout">
            <a:avLst>
              <a:gd name="adj1" fmla="val -96722"/>
              <a:gd name="adj2" fmla="val 85663"/>
            </a:avLst>
          </a:prstGeom>
          <a:solidFill>
            <a:schemeClr val="accent4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号楼，</a:t>
            </a:r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套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6328b979b139e55777bc5163bb0b8bc5"/>
          <p:cNvPicPr>
            <a:picLocks noChangeAspect="true"/>
          </p:cNvPicPr>
          <p:nvPr/>
        </p:nvPicPr>
        <p:blipFill>
          <a:blip r:embed="rId2"/>
          <a:srcRect t="19337" b="39343"/>
          <a:stretch>
            <a:fillRect/>
          </a:stretch>
        </p:blipFill>
        <p:spPr>
          <a:xfrm>
            <a:off x="741680" y="2919095"/>
            <a:ext cx="5948680" cy="5319395"/>
          </a:xfrm>
          <a:prstGeom prst="rect">
            <a:avLst/>
          </a:prstGeom>
        </p:spPr>
      </p:pic>
      <p:pic>
        <p:nvPicPr>
          <p:cNvPr id="3" name="图片 2" descr="cea21ac31f1d23bb9eafdd43445f5ff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10" y="2919095"/>
            <a:ext cx="7254875" cy="5316855"/>
          </a:xfrm>
          <a:prstGeom prst="rect">
            <a:avLst/>
          </a:prstGeom>
        </p:spPr>
      </p:pic>
      <p:sp>
        <p:nvSpPr>
          <p:cNvPr id="16" name="矩形标注 15"/>
          <p:cNvSpPr/>
          <p:nvPr>
            <p:custDataLst>
              <p:tags r:id="rId4"/>
            </p:custDataLst>
          </p:nvPr>
        </p:nvSpPr>
        <p:spPr>
          <a:xfrm>
            <a:off x="4441190" y="4342765"/>
            <a:ext cx="2034540" cy="404495"/>
          </a:xfrm>
          <a:prstGeom prst="wedgeRectCallout">
            <a:avLst>
              <a:gd name="adj1" fmla="val -75436"/>
              <a:gd name="adj2" fmla="val 178414"/>
            </a:avLst>
          </a:prstGeom>
          <a:solidFill>
            <a:schemeClr val="accent4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号楼，</a:t>
            </a:r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套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9471025" y="2919095"/>
            <a:ext cx="2475865" cy="2776855"/>
          </a:xfrm>
          <a:prstGeom prst="rect">
            <a:avLst/>
          </a:prstGeom>
          <a:solidFill>
            <a:schemeClr val="accent4">
              <a:alpha val="26000"/>
            </a:schemeClr>
          </a:solidFill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false" anchor="ctr" anchorCtr="false" forceAA="false" compatLnSpc="true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 txBox="true"/>
          <p:nvPr/>
        </p:nvSpPr>
        <p:spPr>
          <a:xfrm>
            <a:off x="520065" y="346710"/>
            <a:ext cx="392112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现状图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20065" y="138557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申报楼宇现状照片。</a:t>
            </a:r>
            <a:endParaRPr lang="en-US" altLang="zh-CN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0.05,&quot;left&quot;:40.95,&quot;top&quot;:249.15,&quot;width&quot;:1096.35}"/>
</p:tagLst>
</file>

<file path=ppt/tags/tag2.xml><?xml version="1.0" encoding="utf-8"?>
<p:tagLst xmlns:p="http://schemas.openxmlformats.org/presentationml/2006/main">
  <p:tag name="KSO_WM_DIAGRAM_VIRTUALLY_FRAME" val="{&quot;height&quot;:390.05,&quot;left&quot;:40.95,&quot;top&quot;:249.15,&quot;width&quot;:1096.35}"/>
</p:tagLst>
</file>

<file path=ppt/tags/tag3.xml><?xml version="1.0" encoding="utf-8"?>
<p:tagLst xmlns:p="http://schemas.openxmlformats.org/presentationml/2006/main">
  <p:tag name="KSO_WM_DIAGRAM_VIRTUALLY_FRAME" val="{&quot;height&quot;:390.05,&quot;left&quot;:40.95,&quot;top&quot;:249.15,&quot;width&quot;:1096.3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WPS 演示</Application>
  <PresentationFormat>自定义</PresentationFormat>
  <Paragraphs>34</Paragraphs>
  <Slides>4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宋体</vt:lpstr>
      <vt:lpstr>Wingdings</vt:lpstr>
      <vt:lpstr>DejaVu Sans</vt:lpstr>
      <vt:lpstr>SimHei</vt:lpstr>
      <vt:lpstr>方正黑体_GBK</vt:lpstr>
      <vt:lpstr>FangSong_GB2312</vt:lpstr>
      <vt:lpstr>方正仿宋_GBK</vt:lpstr>
      <vt:lpstr>CESI仿宋-GB2312</vt:lpstr>
      <vt:lpstr>微软雅黑</vt:lpstr>
      <vt:lpstr>宋体</vt:lpstr>
      <vt:lpstr>Arial Unicode MS</vt:lpstr>
      <vt:lpstr>方正书宋_GBK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uos</dc:creator>
  <cp:lastModifiedBy>user</cp:lastModifiedBy>
  <cp:revision>686</cp:revision>
  <dcterms:created xsi:type="dcterms:W3CDTF">2025-09-12T08:18:34Z</dcterms:created>
  <dcterms:modified xsi:type="dcterms:W3CDTF">2025-09-12T08:18:34Z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2052-11.8.2.10489</vt:lpwstr>
  </property>
  <property fmtid="{D5CDD505-2E9C-101B-9397-08002B2CF9AE}" pid="3" name="ICV">
    <vt:lpwstr>BCD87E3A58214578BE0C8597AAA9AF6F_13</vt:lpwstr>
  </property>
</Properties>
</file>