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5" r:id="rId3"/>
    <p:sldMasterId id="2147483663" r:id="rId4"/>
  </p:sldMasterIdLst>
  <p:notesMasterIdLst>
    <p:notesMasterId r:id="rId7"/>
  </p:notesMasterIdLst>
  <p:handoutMasterIdLst>
    <p:handoutMasterId r:id="rId19"/>
  </p:handoutMasterIdLst>
  <p:sldIdLst>
    <p:sldId id="682" r:id="rId5"/>
    <p:sldId id="658" r:id="rId6"/>
    <p:sldId id="702" r:id="rId8"/>
    <p:sldId id="694" r:id="rId9"/>
    <p:sldId id="663" r:id="rId10"/>
    <p:sldId id="660" r:id="rId11"/>
    <p:sldId id="696" r:id="rId12"/>
    <p:sldId id="695" r:id="rId13"/>
    <p:sldId id="697" r:id="rId14"/>
    <p:sldId id="701" r:id="rId15"/>
    <p:sldId id="698" r:id="rId16"/>
    <p:sldId id="699" r:id="rId17"/>
    <p:sldId id="703" r:id="rId18"/>
  </p:sldIdLst>
  <p:sldSz cx="12198350" cy="6858000"/>
  <p:notesSz cx="6858000" cy="9144000"/>
  <p:custDataLst>
    <p:tags r:id="rId23"/>
  </p:custDataLst>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4848"/>
    <a:srgbClr val="C00000"/>
    <a:srgbClr val="E6E6E6"/>
    <a:srgbClr val="161615"/>
    <a:srgbClr val="FFBA53"/>
    <a:srgbClr val="3E3B36"/>
    <a:srgbClr val="D2AE7C"/>
    <a:srgbClr val="FFC000"/>
    <a:srgbClr val="282828"/>
    <a:srgbClr val="0909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0" autoAdjust="0"/>
    <p:restoredTop sz="96314" autoAdjust="0"/>
  </p:normalViewPr>
  <p:slideViewPr>
    <p:cSldViewPr>
      <p:cViewPr>
        <p:scale>
          <a:sx n="90" d="100"/>
          <a:sy n="90" d="100"/>
        </p:scale>
        <p:origin x="-648" y="78"/>
      </p:cViewPr>
      <p:guideLst>
        <p:guide orient="horz" pos="2160"/>
        <p:guide orient="horz" pos="3657"/>
        <p:guide orient="horz" pos="4292"/>
        <p:guide orient="horz" pos="709"/>
        <p:guide pos="3842"/>
        <p:guide pos="531"/>
        <p:guide pos="7153"/>
      </p:guideLst>
    </p:cSldViewPr>
  </p:slideViewPr>
  <p:outlineViewPr>
    <p:cViewPr>
      <p:scale>
        <a:sx n="33" d="100"/>
        <a:sy n="33" d="100"/>
      </p:scale>
      <p:origin x="0" y="0"/>
    </p:cViewPr>
  </p:outlineViewPr>
  <p:notesTextViewPr>
    <p:cViewPr>
      <p:scale>
        <a:sx n="3" d="2"/>
        <a:sy n="3" d="2"/>
      </p:scale>
      <p:origin x="0" y="0"/>
    </p:cViewPr>
  </p:notesTextViewPr>
  <p:sorterViewPr>
    <p:cViewPr>
      <p:scale>
        <a:sx n="73" d="100"/>
        <a:sy n="73" d="100"/>
      </p:scale>
      <p:origin x="0" y="0"/>
    </p:cViewPr>
  </p:sorterViewPr>
  <p:notesViewPr>
    <p:cSldViewPr>
      <p:cViewPr varScale="1">
        <p:scale>
          <a:sx n="67" d="100"/>
          <a:sy n="67" d="100"/>
        </p:scale>
        <p:origin x="-336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notesMaster" Target="notesMasters/notesMaster1.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3" Type="http://schemas.openxmlformats.org/officeDocument/2006/relationships/tags" Target="tags/tag18.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handoutMaster" Target="handoutMasters/handoutMaster1.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A66804-583B-42BE-962B-441699487C40}"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20FDFD-A5D4-42F3-BCC8-12887DAA73C1}"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sz="1200"/>
            </a:lvl1pPr>
          </a:lstStyle>
          <a:p>
            <a:endParaRPr lang="zh-CN"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defRPr sz="1200"/>
            </a:lvl1pPr>
          </a:lstStyle>
          <a:p>
            <a:fld id="{B9EEDA17-7CE7-49CA-897E-A1888A19DA62}" type="datetimeFigureOut">
              <a:rPr lang="zh-CN" altLang="en-US"/>
            </a:fld>
            <a:endParaRPr lang="en-US"/>
          </a:p>
        </p:txBody>
      </p:sp>
      <p:sp>
        <p:nvSpPr>
          <p:cNvPr id="3076" name="Rectangle 4"/>
          <p:cNvSpPr>
            <a:spLocks noGrp="1" noRot="1" noChangeAspect="1" noChangeArrowheads="1"/>
          </p:cNvSpPr>
          <p:nvPr>
            <p:ph type="sldImg" idx="2"/>
          </p:nvPr>
        </p:nvSpPr>
        <p:spPr bwMode="auto">
          <a:xfrm>
            <a:off x="379413" y="685800"/>
            <a:ext cx="60991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defRPr sz="1200"/>
            </a:lvl1pPr>
          </a:lstStyle>
          <a:p>
            <a:fld id="{CE1689F0-D8FB-450F-A36F-553F26501FEE}" type="slidenum">
              <a:rPr lang="zh-CN" altLang="en-US"/>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3625"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9B768E-EB72-4C59-9398-8D4B10BC0412}"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3625"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9B768E-EB72-4C59-9398-8D4B10BC0412}"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3625"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79B768E-EB72-4C59-9398-8D4B10BC041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3625"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79B768E-EB72-4C59-9398-8D4B10BC041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3625"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9B768E-EB72-4C59-9398-8D4B10BC041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3625"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9B768E-EB72-4C59-9398-8D4B10BC041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3625"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9B768E-EB72-4C59-9398-8D4B10BC0412}"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3625"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9B768E-EB72-4C59-9398-8D4B10BC0412}"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3625"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9B768E-EB72-4C59-9398-8D4B10BC0412}"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3625"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79B768E-EB72-4C59-9398-8D4B10BC0412}"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3625"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9B768E-EB72-4C59-9398-8D4B10BC041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userDrawn="1"/>
        </p:nvSpPr>
        <p:spPr>
          <a:xfrm>
            <a:off x="410543" y="260648"/>
            <a:ext cx="4032448" cy="584775"/>
          </a:xfrm>
          <a:prstGeom prst="rect">
            <a:avLst/>
          </a:prstGeom>
        </p:spPr>
        <p:txBody>
          <a:bodyPr wrap="square">
            <a:spAutoFit/>
          </a:bodyPr>
          <a:lstStyle/>
          <a:p>
            <a:pPr marL="0" marR="0" lvl="0" indent="0" algn="dist" defTabSz="457200" rtl="0" eaLnBrk="1" fontAlgn="auto" latinLnBrk="0" hangingPunct="1">
              <a:lnSpc>
                <a:spcPct val="100000"/>
              </a:lnSpc>
              <a:spcBef>
                <a:spcPct val="0"/>
              </a:spcBef>
              <a:spcAft>
                <a:spcPts val="0"/>
              </a:spcAft>
              <a:buClrTx/>
              <a:buSzTx/>
              <a:buFontTx/>
              <a:buNone/>
              <a:defRPr/>
            </a:pPr>
            <a:r>
              <a:rPr kumimoji="0" lang="en-US" altLang="zh-CN" sz="3200" b="0" i="0" u="none" strike="noStrike" kern="1200" cap="none" spc="0" normalizeH="0" baseline="0" noProof="0" dirty="0" smtClean="0">
                <a:ln>
                  <a:noFill/>
                </a:ln>
                <a:solidFill>
                  <a:schemeClr val="accent3"/>
                </a:solidFill>
                <a:effectLst/>
                <a:uLnTx/>
                <a:uFillTx/>
                <a:latin typeface="汉仪雅酷黑 75W" panose="020B0804020202020204" pitchFamily="34" charset="-122"/>
                <a:ea typeface="汉仪雅酷黑 75W" panose="020B0804020202020204" pitchFamily="34" charset="-122"/>
                <a:cs typeface="+mn-ea"/>
                <a:sym typeface="+mn-lt"/>
              </a:rPr>
              <a:t>01</a:t>
            </a:r>
            <a:r>
              <a:rPr kumimoji="0" lang="zh-CN" altLang="en-US" sz="3200" b="0" i="0" u="none" strike="noStrike" kern="1200" cap="none" spc="0" normalizeH="0" baseline="0" noProof="0" dirty="0" smtClean="0">
                <a:ln>
                  <a:noFill/>
                </a:ln>
                <a:solidFill>
                  <a:schemeClr val="accent3"/>
                </a:solidFill>
                <a:effectLst/>
                <a:uLnTx/>
                <a:uFillTx/>
                <a:latin typeface="汉仪雅酷黑 75W" panose="020B0804020202020204" pitchFamily="34" charset="-122"/>
                <a:ea typeface="汉仪雅酷黑 75W" panose="020B0804020202020204" pitchFamily="34" charset="-122"/>
                <a:cs typeface="+mn-ea"/>
                <a:sym typeface="+mn-lt"/>
              </a:rPr>
              <a:t>管理办法概述</a:t>
            </a:r>
            <a:endParaRPr kumimoji="0" lang="en-US" altLang="zh-CN" sz="3200" b="0" i="0" u="none" strike="noStrike" kern="1200" cap="none" spc="0" normalizeH="0" baseline="0" noProof="0" dirty="0">
              <a:ln>
                <a:noFill/>
              </a:ln>
              <a:solidFill>
                <a:schemeClr val="accent3"/>
              </a:solidFill>
              <a:effectLst/>
              <a:uLnTx/>
              <a:uFillTx/>
              <a:latin typeface="汉仪雅酷黑 75W" panose="020B0804020202020204" pitchFamily="34" charset="-122"/>
              <a:ea typeface="汉仪雅酷黑 75W" panose="020B0804020202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915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915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915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842591" y="6858000"/>
            <a:ext cx="1440159" cy="118430"/>
          </a:xfrm>
          <a:prstGeom prst="rect">
            <a:avLst/>
          </a:prstGeom>
          <a:noFill/>
        </p:spPr>
        <p:txBody>
          <a:bodyPr wrap="square" rtlCol="0">
            <a:spAutoFit/>
          </a:bodyPr>
          <a:lstStyle/>
          <a:p>
            <a:pPr fontAlgn="auto">
              <a:lnSpc>
                <a:spcPct val="200000"/>
              </a:lnSpc>
              <a:spcBef>
                <a:spcPts val="0"/>
              </a:spcBef>
              <a:spcAft>
                <a:spcPts val="0"/>
              </a:spcAft>
              <a:buFontTx/>
              <a:buNone/>
            </a:pPr>
            <a:r>
              <a:rPr lang="zh-CN" altLang="en-US" sz="100" dirty="0">
                <a:solidFill>
                  <a:prstClr val="black"/>
                </a:solidFill>
                <a:latin typeface="微软雅黑" panose="020B0503020204020204" pitchFamily="34" charset="-122"/>
                <a:ea typeface="微软雅黑" panose="020B0503020204020204" pitchFamily="34" charset="-122"/>
                <a:hlinkClick r:id="rId2"/>
              </a:rPr>
              <a:t>行</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业</a:t>
            </a:r>
            <a:r>
              <a:rPr lang="en-US" altLang="zh-CN" sz="100" dirty="0" smtClean="0">
                <a:solidFill>
                  <a:prstClr val="black"/>
                </a:solidFill>
                <a:latin typeface="微软雅黑" panose="020B0503020204020204" pitchFamily="34" charset="-122"/>
                <a:ea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模板</a:t>
            </a:r>
            <a:r>
              <a:rPr lang="en-US" altLang="zh-CN" sz="100" dirty="0">
                <a:solidFill>
                  <a:prstClr val="black"/>
                </a:solidFill>
                <a:latin typeface="微软雅黑" panose="020B0503020204020204" pitchFamily="34" charset="-122"/>
                <a:ea typeface="微软雅黑" panose="020B0503020204020204" pitchFamily="34" charset="-122"/>
              </a:rPr>
              <a:t>http://www.1ppt.com/hangye/</a:t>
            </a:r>
            <a:endParaRPr lang="en-US" altLang="zh-CN" sz="100" dirty="0" smtClean="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915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638"/>
            <a:ext cx="10978515"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918" y="1600201"/>
            <a:ext cx="10978515"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917" y="6356351"/>
            <a:ext cx="2846282" cy="365125"/>
          </a:xfrm>
          <a:prstGeom prst="rect">
            <a:avLst/>
          </a:prstGeom>
        </p:spPr>
        <p:txBody>
          <a:bodyPr/>
          <a:lstStyle/>
          <a:p>
            <a:pPr fontAlgn="auto">
              <a:spcBef>
                <a:spcPts val="0"/>
              </a:spcBef>
              <a:spcAft>
                <a:spcPts val="0"/>
              </a:spcAft>
              <a:buFontTx/>
              <a:buNone/>
            </a:pPr>
            <a:fld id="{2E3AAC11-D570-4EA9-AFC0-30FB72BA45EB}" type="datetimeFigureOut">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
        <p:nvSpPr>
          <p:cNvPr id="5" name="页脚占位符 4"/>
          <p:cNvSpPr>
            <a:spLocks noGrp="1"/>
          </p:cNvSpPr>
          <p:nvPr>
            <p:ph type="ftr" sz="quarter" idx="11"/>
          </p:nvPr>
        </p:nvSpPr>
        <p:spPr>
          <a:xfrm>
            <a:off x="4167770" y="6356351"/>
            <a:ext cx="3862811" cy="365125"/>
          </a:xfrm>
          <a:prstGeom prst="rect">
            <a:avLst/>
          </a:prstGeom>
        </p:spPr>
        <p:txBody>
          <a:bodyPr/>
          <a:lstStyle/>
          <a:p>
            <a:pPr fontAlgn="auto">
              <a:spcBef>
                <a:spcPts val="0"/>
              </a:spcBef>
              <a:spcAft>
                <a:spcPts val="0"/>
              </a:spcAft>
              <a:buFontTx/>
              <a:buNone/>
            </a:pPr>
            <a:endParaRPr lang="zh-CN" altLang="en-US">
              <a:solidFill>
                <a:prstClr val="black"/>
              </a:solidFill>
              <a:latin typeface="Calibri" panose="020F0502020204030204"/>
              <a:ea typeface="宋体" panose="02010600030101010101" pitchFamily="2" charset="-122"/>
            </a:endParaRPr>
          </a:p>
        </p:txBody>
      </p:sp>
      <p:sp>
        <p:nvSpPr>
          <p:cNvPr id="6" name="灯片编号占位符 5"/>
          <p:cNvSpPr>
            <a:spLocks noGrp="1"/>
          </p:cNvSpPr>
          <p:nvPr>
            <p:ph type="sldNum" sz="quarter" idx="12"/>
          </p:nvPr>
        </p:nvSpPr>
        <p:spPr>
          <a:xfrm>
            <a:off x="8742151" y="6356351"/>
            <a:ext cx="2846282" cy="365125"/>
          </a:xfrm>
          <a:prstGeom prst="rect">
            <a:avLst/>
          </a:prstGeom>
        </p:spPr>
        <p:txBody>
          <a:bodyPr/>
          <a:lstStyle/>
          <a:p>
            <a:pPr fontAlgn="auto">
              <a:spcBef>
                <a:spcPts val="0"/>
              </a:spcBef>
              <a:spcAft>
                <a:spcPts val="0"/>
              </a:spcAft>
              <a:buFontTx/>
              <a:buNone/>
            </a:pPr>
            <a:fld id="{55ECCFAA-F4FB-487C-9F1E-C8836D0C3DC9}"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804" y="274639"/>
            <a:ext cx="2744629"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918" y="274639"/>
            <a:ext cx="803058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917" y="6356351"/>
            <a:ext cx="2846282" cy="365125"/>
          </a:xfrm>
          <a:prstGeom prst="rect">
            <a:avLst/>
          </a:prstGeom>
        </p:spPr>
        <p:txBody>
          <a:bodyPr/>
          <a:lstStyle/>
          <a:p>
            <a:pPr fontAlgn="auto">
              <a:spcBef>
                <a:spcPts val="0"/>
              </a:spcBef>
              <a:spcAft>
                <a:spcPts val="0"/>
              </a:spcAft>
              <a:buFontTx/>
              <a:buNone/>
            </a:pPr>
            <a:fld id="{2E3AAC11-D570-4EA9-AFC0-30FB72BA45EB}" type="datetimeFigureOut">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
        <p:nvSpPr>
          <p:cNvPr id="5" name="页脚占位符 4"/>
          <p:cNvSpPr>
            <a:spLocks noGrp="1"/>
          </p:cNvSpPr>
          <p:nvPr>
            <p:ph type="ftr" sz="quarter" idx="11"/>
          </p:nvPr>
        </p:nvSpPr>
        <p:spPr>
          <a:xfrm>
            <a:off x="4167770" y="6356351"/>
            <a:ext cx="3862811" cy="365125"/>
          </a:xfrm>
          <a:prstGeom prst="rect">
            <a:avLst/>
          </a:prstGeom>
        </p:spPr>
        <p:txBody>
          <a:bodyPr/>
          <a:lstStyle/>
          <a:p>
            <a:pPr fontAlgn="auto">
              <a:spcBef>
                <a:spcPts val="0"/>
              </a:spcBef>
              <a:spcAft>
                <a:spcPts val="0"/>
              </a:spcAft>
              <a:buFontTx/>
              <a:buNone/>
            </a:pPr>
            <a:endParaRPr lang="zh-CN" altLang="en-US">
              <a:solidFill>
                <a:prstClr val="black"/>
              </a:solidFill>
              <a:latin typeface="Calibri" panose="020F0502020204030204"/>
              <a:ea typeface="宋体" panose="02010600030101010101" pitchFamily="2" charset="-122"/>
            </a:endParaRPr>
          </a:p>
        </p:txBody>
      </p:sp>
      <p:sp>
        <p:nvSpPr>
          <p:cNvPr id="6" name="灯片编号占位符 5"/>
          <p:cNvSpPr>
            <a:spLocks noGrp="1"/>
          </p:cNvSpPr>
          <p:nvPr>
            <p:ph type="sldNum" sz="quarter" idx="12"/>
          </p:nvPr>
        </p:nvSpPr>
        <p:spPr>
          <a:xfrm>
            <a:off x="8742151" y="6356351"/>
            <a:ext cx="2846282" cy="365125"/>
          </a:xfrm>
          <a:prstGeom prst="rect">
            <a:avLst/>
          </a:prstGeom>
        </p:spPr>
        <p:txBody>
          <a:bodyPr/>
          <a:lstStyle/>
          <a:p>
            <a:pPr fontAlgn="auto">
              <a:spcBef>
                <a:spcPts val="0"/>
              </a:spcBef>
              <a:spcAft>
                <a:spcPts val="0"/>
              </a:spcAft>
              <a:buFontTx/>
              <a:buNone/>
            </a:pPr>
            <a:fld id="{55ECCFAA-F4FB-487C-9F1E-C8836D0C3DC9}"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和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userDrawn="1"/>
        </p:nvSpPr>
        <p:spPr>
          <a:xfrm>
            <a:off x="410543" y="260648"/>
            <a:ext cx="4536504" cy="1077218"/>
          </a:xfrm>
          <a:prstGeom prst="rect">
            <a:avLst/>
          </a:prstGeom>
        </p:spPr>
        <p:txBody>
          <a:bodyPr wrap="square">
            <a:spAutoFit/>
          </a:bodyPr>
          <a:lstStyle/>
          <a:p>
            <a:pPr marL="0" marR="0" lvl="0" indent="0" algn="dist" defTabSz="457200" rtl="0" eaLnBrk="1" fontAlgn="auto" latinLnBrk="0" hangingPunct="1">
              <a:lnSpc>
                <a:spcPct val="100000"/>
              </a:lnSpc>
              <a:spcBef>
                <a:spcPct val="0"/>
              </a:spcBef>
              <a:spcAft>
                <a:spcPts val="0"/>
              </a:spcAft>
              <a:buClrTx/>
              <a:buSzTx/>
              <a:buFontTx/>
              <a:buNone/>
              <a:defRPr/>
            </a:pPr>
            <a:r>
              <a:rPr kumimoji="0" lang="en-US" altLang="zh-CN" sz="3200" b="0" i="0" u="none" strike="noStrike" kern="1200" cap="none" spc="0" normalizeH="0" baseline="0" noProof="0" dirty="0" smtClean="0">
                <a:ln>
                  <a:noFill/>
                </a:ln>
                <a:solidFill>
                  <a:schemeClr val="accent3"/>
                </a:solidFill>
                <a:effectLst/>
                <a:uLnTx/>
                <a:uFillTx/>
                <a:latin typeface="汉仪雅酷黑 75W" panose="020B0804020202020204" pitchFamily="34" charset="-122"/>
                <a:ea typeface="汉仪雅酷黑 75W" panose="020B0804020202020204" pitchFamily="34" charset="-122"/>
                <a:cs typeface="+mn-ea"/>
                <a:sym typeface="+mn-lt"/>
              </a:rPr>
              <a:t>02</a:t>
            </a:r>
            <a:r>
              <a:rPr kumimoji="0" lang="zh-CN" altLang="en-US" sz="3200" b="0" i="0" u="none" strike="noStrike" kern="1200" cap="none" spc="0" normalizeH="0" baseline="0" noProof="0" dirty="0" smtClean="0">
                <a:ln>
                  <a:noFill/>
                </a:ln>
                <a:solidFill>
                  <a:schemeClr val="accent3"/>
                </a:solidFill>
                <a:effectLst/>
                <a:uLnTx/>
                <a:uFillTx/>
                <a:latin typeface="汉仪雅酷黑 75W" panose="020B0804020202020204" pitchFamily="34" charset="-122"/>
                <a:ea typeface="汉仪雅酷黑 75W" panose="020B0804020202020204" pitchFamily="34" charset="-122"/>
                <a:cs typeface="+mn-ea"/>
                <a:sym typeface="+mn-lt"/>
              </a:rPr>
              <a:t>市文物补助资金</a:t>
            </a:r>
            <a:endParaRPr kumimoji="0" lang="zh-CN" altLang="en-US" sz="3200" b="0" i="0" u="none" strike="noStrike" kern="1200" cap="none" spc="0" normalizeH="0" baseline="0" noProof="0" dirty="0">
              <a:ln>
                <a:noFill/>
              </a:ln>
              <a:solidFill>
                <a:schemeClr val="accent3"/>
              </a:solidFill>
              <a:effectLst/>
              <a:uLnTx/>
              <a:uFillTx/>
              <a:latin typeface="汉仪雅酷黑 75W" panose="020B0804020202020204" pitchFamily="34" charset="-122"/>
              <a:ea typeface="汉仪雅酷黑 75W" panose="020B0804020202020204" pitchFamily="34" charset="-122"/>
              <a:cs typeface="+mn-ea"/>
              <a:sym typeface="+mn-lt"/>
            </a:endParaRPr>
          </a:p>
          <a:p>
            <a:pPr marL="0" marR="0" lvl="0" indent="0" algn="dist" defTabSz="457200" rtl="0" eaLnBrk="1" fontAlgn="auto" latinLnBrk="0" hangingPunct="1">
              <a:lnSpc>
                <a:spcPct val="100000"/>
              </a:lnSpc>
              <a:spcBef>
                <a:spcPct val="0"/>
              </a:spcBef>
              <a:spcAft>
                <a:spcPts val="0"/>
              </a:spcAft>
              <a:buClrTx/>
              <a:buSzTx/>
              <a:buFontTx/>
              <a:buNone/>
              <a:defRPr/>
            </a:pPr>
            <a:endParaRPr kumimoji="0" lang="en-US" altLang="zh-CN" sz="3200" b="0" i="0" u="none" strike="noStrike" kern="1200" cap="none" spc="0" normalizeH="0" baseline="0" noProof="0" dirty="0">
              <a:ln>
                <a:noFill/>
              </a:ln>
              <a:solidFill>
                <a:schemeClr val="accent3"/>
              </a:solidFill>
              <a:effectLst/>
              <a:uLnTx/>
              <a:uFillTx/>
              <a:latin typeface="汉仪雅酷黑 75W" panose="020B0804020202020204" pitchFamily="34" charset="-122"/>
              <a:ea typeface="汉仪雅酷黑 75W" panose="020B0804020202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标题和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userDrawn="1"/>
        </p:nvSpPr>
        <p:spPr>
          <a:xfrm>
            <a:off x="410543" y="260648"/>
            <a:ext cx="4032448" cy="1077218"/>
          </a:xfrm>
          <a:prstGeom prst="rect">
            <a:avLst/>
          </a:prstGeom>
        </p:spPr>
        <p:txBody>
          <a:bodyPr wrap="square">
            <a:spAutoFit/>
          </a:bodyPr>
          <a:lstStyle/>
          <a:p>
            <a:pPr marL="0" marR="0" lvl="0" indent="0" algn="dist" defTabSz="457200" rtl="0" eaLnBrk="1" fontAlgn="auto" latinLnBrk="0" hangingPunct="1">
              <a:lnSpc>
                <a:spcPct val="100000"/>
              </a:lnSpc>
              <a:spcBef>
                <a:spcPct val="0"/>
              </a:spcBef>
              <a:spcAft>
                <a:spcPts val="0"/>
              </a:spcAft>
              <a:buClrTx/>
              <a:buSzTx/>
              <a:buFontTx/>
              <a:buNone/>
              <a:defRPr/>
            </a:pPr>
            <a:r>
              <a:rPr kumimoji="0" lang="en-US" altLang="zh-CN" sz="3200" b="0" i="0" u="none" strike="noStrike" kern="1200" cap="none" spc="0" normalizeH="0" baseline="0" noProof="0" dirty="0" smtClean="0">
                <a:ln>
                  <a:noFill/>
                </a:ln>
                <a:solidFill>
                  <a:schemeClr val="accent3"/>
                </a:solidFill>
                <a:effectLst/>
                <a:uLnTx/>
                <a:uFillTx/>
                <a:latin typeface="汉仪雅酷黑 75W" panose="020B0804020202020204" pitchFamily="34" charset="-122"/>
                <a:ea typeface="汉仪雅酷黑 75W" panose="020B0804020202020204" pitchFamily="34" charset="-122"/>
                <a:cs typeface="+mn-ea"/>
                <a:sym typeface="+mn-lt"/>
              </a:rPr>
              <a:t>03</a:t>
            </a:r>
            <a:r>
              <a:rPr kumimoji="0" lang="zh-CN" altLang="en-US" sz="3200" b="0" i="0" u="none" strike="noStrike" kern="1200" cap="none" spc="0" normalizeH="0" baseline="0" noProof="0" dirty="0" smtClean="0">
                <a:ln>
                  <a:noFill/>
                </a:ln>
                <a:solidFill>
                  <a:schemeClr val="accent3"/>
                </a:solidFill>
                <a:effectLst/>
                <a:uLnTx/>
                <a:uFillTx/>
                <a:latin typeface="汉仪雅酷黑 75W" panose="020B0804020202020204" pitchFamily="34" charset="-122"/>
                <a:ea typeface="汉仪雅酷黑 75W" panose="020B0804020202020204" pitchFamily="34" charset="-122"/>
                <a:cs typeface="+mn-ea"/>
                <a:sym typeface="+mn-lt"/>
              </a:rPr>
              <a:t>市非遗补助资金</a:t>
            </a:r>
            <a:endParaRPr kumimoji="0" lang="zh-CN" altLang="en-US" sz="3200" b="0" i="0" u="none" strike="noStrike" kern="1200" cap="none" spc="0" normalizeH="0" baseline="0" noProof="0" dirty="0">
              <a:ln>
                <a:noFill/>
              </a:ln>
              <a:solidFill>
                <a:schemeClr val="accent3"/>
              </a:solidFill>
              <a:effectLst/>
              <a:uLnTx/>
              <a:uFillTx/>
              <a:latin typeface="汉仪雅酷黑 75W" panose="020B0804020202020204" pitchFamily="34" charset="-122"/>
              <a:ea typeface="汉仪雅酷黑 75W" panose="020B0804020202020204" pitchFamily="34" charset="-122"/>
              <a:cs typeface="+mn-ea"/>
              <a:sym typeface="+mn-lt"/>
            </a:endParaRPr>
          </a:p>
          <a:p>
            <a:pPr marL="0" marR="0" lvl="0" indent="0" algn="dist" defTabSz="457200" rtl="0" eaLnBrk="1" fontAlgn="auto" latinLnBrk="0" hangingPunct="1">
              <a:lnSpc>
                <a:spcPct val="100000"/>
              </a:lnSpc>
              <a:spcBef>
                <a:spcPct val="0"/>
              </a:spcBef>
              <a:spcAft>
                <a:spcPts val="0"/>
              </a:spcAft>
              <a:buClrTx/>
              <a:buSzTx/>
              <a:buFontTx/>
              <a:buNone/>
              <a:defRPr/>
            </a:pPr>
            <a:endParaRPr kumimoji="0" lang="en-US" altLang="zh-CN" sz="3200" b="0" i="0" u="none" strike="noStrike" kern="1200" cap="none" spc="0" normalizeH="0" baseline="0" noProof="0" dirty="0">
              <a:ln>
                <a:noFill/>
              </a:ln>
              <a:solidFill>
                <a:schemeClr val="accent3"/>
              </a:solidFill>
              <a:effectLst/>
              <a:uLnTx/>
              <a:uFillTx/>
              <a:latin typeface="汉仪雅酷黑 75W" panose="020B0804020202020204" pitchFamily="34" charset="-122"/>
              <a:ea typeface="汉仪雅酷黑 75W" panose="020B0804020202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标题和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userDrawn="1"/>
        </p:nvSpPr>
        <p:spPr>
          <a:xfrm>
            <a:off x="410543" y="260648"/>
            <a:ext cx="3744416" cy="1077218"/>
          </a:xfrm>
          <a:prstGeom prst="rect">
            <a:avLst/>
          </a:prstGeom>
        </p:spPr>
        <p:txBody>
          <a:bodyPr wrap="square">
            <a:spAutoFit/>
          </a:bodyPr>
          <a:lstStyle/>
          <a:p>
            <a:pPr marL="0" marR="0" lvl="0" indent="0" algn="dist" defTabSz="457200" rtl="0" eaLnBrk="1" fontAlgn="auto" latinLnBrk="0" hangingPunct="1">
              <a:lnSpc>
                <a:spcPct val="100000"/>
              </a:lnSpc>
              <a:spcBef>
                <a:spcPct val="0"/>
              </a:spcBef>
              <a:spcAft>
                <a:spcPts val="0"/>
              </a:spcAft>
              <a:buClrTx/>
              <a:buSzTx/>
              <a:buFontTx/>
              <a:buNone/>
              <a:defRPr/>
            </a:pPr>
            <a:r>
              <a:rPr kumimoji="0" lang="en-US" altLang="zh-CN" sz="3200" b="0" i="0" u="none" strike="noStrike" kern="1200" cap="none" spc="0" normalizeH="0" baseline="0" noProof="0" dirty="0" smtClean="0">
                <a:ln>
                  <a:noFill/>
                </a:ln>
                <a:solidFill>
                  <a:schemeClr val="accent3"/>
                </a:solidFill>
                <a:effectLst/>
                <a:uLnTx/>
                <a:uFillTx/>
                <a:latin typeface="汉仪雅酷黑 75W" panose="020B0804020202020204" pitchFamily="34" charset="-122"/>
                <a:ea typeface="汉仪雅酷黑 75W" panose="020B0804020202020204" pitchFamily="34" charset="-122"/>
                <a:cs typeface="+mn-ea"/>
                <a:sym typeface="+mn-lt"/>
              </a:rPr>
              <a:t>04</a:t>
            </a:r>
            <a:r>
              <a:rPr kumimoji="0" lang="zh-CN" altLang="en-US" sz="3200" b="0" i="0" u="none" strike="noStrike" kern="1200" cap="none" spc="0" normalizeH="0" baseline="0" noProof="0" dirty="0" smtClean="0">
                <a:ln>
                  <a:noFill/>
                </a:ln>
                <a:solidFill>
                  <a:schemeClr val="accent3"/>
                </a:solidFill>
                <a:effectLst/>
                <a:uLnTx/>
                <a:uFillTx/>
                <a:latin typeface="汉仪雅酷黑 75W" panose="020B0804020202020204" pitchFamily="34" charset="-122"/>
                <a:ea typeface="汉仪雅酷黑 75W" panose="020B0804020202020204" pitchFamily="34" charset="-122"/>
                <a:cs typeface="+mn-ea"/>
                <a:sym typeface="+mn-lt"/>
              </a:rPr>
              <a:t>资金管理和监督</a:t>
            </a:r>
            <a:endParaRPr kumimoji="0" lang="zh-CN" altLang="en-US" sz="3200" b="0" i="0" u="none" strike="noStrike" kern="1200" cap="none" spc="0" normalizeH="0" baseline="0" noProof="0" dirty="0">
              <a:ln>
                <a:noFill/>
              </a:ln>
              <a:solidFill>
                <a:schemeClr val="accent3"/>
              </a:solidFill>
              <a:effectLst/>
              <a:uLnTx/>
              <a:uFillTx/>
              <a:latin typeface="汉仪雅酷黑 75W" panose="020B0804020202020204" pitchFamily="34" charset="-122"/>
              <a:ea typeface="汉仪雅酷黑 75W" panose="020B0804020202020204" pitchFamily="34" charset="-122"/>
              <a:cs typeface="+mn-ea"/>
              <a:sym typeface="+mn-lt"/>
            </a:endParaRPr>
          </a:p>
          <a:p>
            <a:pPr marL="0" marR="0" lvl="0" indent="0" algn="dist" defTabSz="457200" rtl="0" eaLnBrk="1" fontAlgn="auto" latinLnBrk="0" hangingPunct="1">
              <a:lnSpc>
                <a:spcPct val="100000"/>
              </a:lnSpc>
              <a:spcBef>
                <a:spcPct val="0"/>
              </a:spcBef>
              <a:spcAft>
                <a:spcPts val="0"/>
              </a:spcAft>
              <a:buClrTx/>
              <a:buSzTx/>
              <a:buFontTx/>
              <a:buNone/>
              <a:defRPr/>
            </a:pPr>
            <a:endParaRPr kumimoji="0" lang="en-US" altLang="zh-CN" sz="3200" b="0" i="0" u="none" strike="noStrike" kern="1200" cap="none" spc="0" normalizeH="0" baseline="0" noProof="0" dirty="0">
              <a:ln>
                <a:noFill/>
              </a:ln>
              <a:solidFill>
                <a:schemeClr val="accent3"/>
              </a:solidFill>
              <a:effectLst/>
              <a:uLnTx/>
              <a:uFillTx/>
              <a:latin typeface="汉仪雅酷黑 75W" panose="020B0804020202020204" pitchFamily="34" charset="-122"/>
              <a:ea typeface="汉仪雅酷黑 75W" panose="020B0804020202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标题和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userDrawn="1"/>
        </p:nvSpPr>
        <p:spPr bwMode="auto">
          <a:xfrm>
            <a:off x="0" y="0"/>
            <a:ext cx="12198350" cy="6858000"/>
          </a:xfrm>
          <a:prstGeom prst="rect">
            <a:avLst/>
          </a:prstGeom>
          <a:solidFill>
            <a:schemeClr val="accent3"/>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矩形 1"/>
          <p:cNvSpPr/>
          <p:nvPr userDrawn="1"/>
        </p:nvSpPr>
        <p:spPr bwMode="auto">
          <a:xfrm>
            <a:off x="-803" y="0"/>
            <a:ext cx="12199153" cy="6858000"/>
          </a:xfrm>
          <a:prstGeom prst="rect">
            <a:avLst/>
          </a:prstGeom>
          <a:solidFill>
            <a:srgbClr val="D94848"/>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pic>
        <p:nvPicPr>
          <p:cNvPr id="4" name="图片 3"/>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4473117" y="1512167"/>
            <a:ext cx="3252117" cy="1791374"/>
          </a:xfrm>
          <a:prstGeom prst="rect">
            <a:avLst/>
          </a:prstGeom>
        </p:spPr>
      </p:pic>
      <p:grpSp>
        <p:nvGrpSpPr>
          <p:cNvPr id="6" name="组合 5"/>
          <p:cNvGrpSpPr/>
          <p:nvPr userDrawn="1"/>
        </p:nvGrpSpPr>
        <p:grpSpPr>
          <a:xfrm>
            <a:off x="-9754" y="2060847"/>
            <a:ext cx="12208104" cy="4797153"/>
            <a:chOff x="-9754" y="2060847"/>
            <a:chExt cx="12208104" cy="4797153"/>
          </a:xfrm>
        </p:grpSpPr>
        <p:pic>
          <p:nvPicPr>
            <p:cNvPr id="3" name="图片 2"/>
            <p:cNvPicPr>
              <a:picLocks noChangeAspect="1"/>
            </p:cNvPicPr>
            <p:nvPr userDrawn="1"/>
          </p:nvPicPr>
          <p:blipFill rotWithShape="1">
            <a:blip r:embed="rId3" cstate="print">
              <a:extLst>
                <a:ext uri="{28A0092B-C50C-407E-A947-70E740481C1C}">
                  <a14:useLocalDpi xmlns:a14="http://schemas.microsoft.com/office/drawing/2010/main" val="0"/>
                </a:ext>
              </a:extLst>
            </a:blip>
            <a:srcRect t="18890" b="11455"/>
            <a:stretch>
              <a:fillRect/>
            </a:stretch>
          </p:blipFill>
          <p:spPr>
            <a:xfrm>
              <a:off x="-9754" y="2060847"/>
              <a:ext cx="12198350" cy="4248473"/>
            </a:xfrm>
            <a:prstGeom prst="rect">
              <a:avLst/>
            </a:prstGeom>
          </p:spPr>
        </p:pic>
        <p:sp>
          <p:nvSpPr>
            <p:cNvPr id="5" name="矩形 4"/>
            <p:cNvSpPr/>
            <p:nvPr userDrawn="1"/>
          </p:nvSpPr>
          <p:spPr>
            <a:xfrm>
              <a:off x="-9754" y="6093296"/>
              <a:ext cx="12208104" cy="764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750"/>
                                        <p:tgtEl>
                                          <p:spTgt spid="2"/>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750"/>
                                        <p:tgtEl>
                                          <p:spTgt spid="6"/>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750" fill="hold"/>
                                        <p:tgtEl>
                                          <p:spTgt spid="4"/>
                                        </p:tgtEl>
                                        <p:attrNameLst>
                                          <p:attrName>ppt_w</p:attrName>
                                        </p:attrNameLst>
                                      </p:cBhvr>
                                      <p:tavLst>
                                        <p:tav tm="0">
                                          <p:val>
                                            <p:fltVal val="0"/>
                                          </p:val>
                                        </p:tav>
                                        <p:tav tm="100000">
                                          <p:val>
                                            <p:strVal val="#ppt_w"/>
                                          </p:val>
                                        </p:tav>
                                      </p:tavLst>
                                    </p:anim>
                                    <p:anim calcmode="lin" valueType="num">
                                      <p:cBhvr>
                                        <p:cTn id="16" dur="750" fill="hold"/>
                                        <p:tgtEl>
                                          <p:spTgt spid="4"/>
                                        </p:tgtEl>
                                        <p:attrNameLst>
                                          <p:attrName>ppt_h</p:attrName>
                                        </p:attrNameLst>
                                      </p:cBhvr>
                                      <p:tavLst>
                                        <p:tav tm="0">
                                          <p:val>
                                            <p:fltVal val="0"/>
                                          </p:val>
                                        </p:tav>
                                        <p:tav tm="100000">
                                          <p:val>
                                            <p:strVal val="#ppt_h"/>
                                          </p:val>
                                        </p:tav>
                                      </p:tavLst>
                                    </p:anim>
                                    <p:animEffect transition="in" filter="fade">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915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7" Type="http://schemas.openxmlformats.org/officeDocument/2006/relationships/slideLayout" Target="../slideLayouts/slideLayout13.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4" Type="http://schemas.openxmlformats.org/officeDocument/2006/relationships/theme" Target="../theme/theme3.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3" name="矩形 2"/>
          <p:cNvSpPr/>
          <p:nvPr userDrawn="1"/>
        </p:nvSpPr>
        <p:spPr bwMode="auto">
          <a:xfrm>
            <a:off x="0" y="0"/>
            <a:ext cx="12198350" cy="6858000"/>
          </a:xfrm>
          <a:prstGeom prst="rect">
            <a:avLst/>
          </a:prstGeom>
          <a:solidFill>
            <a:srgbClr val="FFFFFF"/>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nvGrpSpPr>
          <p:cNvPr id="4" name="组合 3"/>
          <p:cNvGrpSpPr/>
          <p:nvPr userDrawn="1"/>
        </p:nvGrpSpPr>
        <p:grpSpPr>
          <a:xfrm>
            <a:off x="-803" y="0"/>
            <a:ext cx="12199153" cy="6858000"/>
            <a:chOff x="-803" y="0"/>
            <a:chExt cx="12199153" cy="6858000"/>
          </a:xfrm>
        </p:grpSpPr>
        <p:sp>
          <p:nvSpPr>
            <p:cNvPr id="5" name="矩形 4"/>
            <p:cNvSpPr/>
            <p:nvPr userDrawn="1"/>
          </p:nvSpPr>
          <p:spPr bwMode="auto">
            <a:xfrm>
              <a:off x="-803" y="0"/>
              <a:ext cx="12199153" cy="6858000"/>
            </a:xfrm>
            <a:prstGeom prst="rect">
              <a:avLst/>
            </a:prstGeom>
            <a:solidFill>
              <a:srgbClr val="D94848"/>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 name="矩形 5"/>
            <p:cNvSpPr/>
            <p:nvPr userDrawn="1"/>
          </p:nvSpPr>
          <p:spPr bwMode="auto">
            <a:xfrm>
              <a:off x="446547" y="886652"/>
              <a:ext cx="11305256" cy="5566683"/>
            </a:xfrm>
            <a:prstGeom prst="rect">
              <a:avLst/>
            </a:prstGeom>
            <a:solidFill>
              <a:schemeClr val="accent3"/>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mc:Choice xmlns:p14="http://schemas.microsoft.com/office/powerpoint/2010/main" Requires="p14">
      <p:transition spd="slow" p14:dur="2000" advTm="3000"/>
    </mc:Choice>
    <mc:Fallback>
      <p:transition spd="slow" advTm="3000"/>
    </mc:Fallback>
  </mc:AlternateContent>
  <p:txStyles>
    <p:title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p:titleStyle>
    <p:bodyStyle>
      <a:lvl1pPr marL="342900" indent="-342900" algn="l" rtl="0" fontAlgn="base">
        <a:spcBef>
          <a:spcPct val="20000"/>
        </a:spcBef>
        <a:spcAft>
          <a:spcPct val="0"/>
        </a:spcAft>
        <a:buChar char="•"/>
        <a:defRPr sz="20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1"/>
          </a:solidFill>
          <a:latin typeface="+mn-lt"/>
          <a:ea typeface="仿宋_GB2312" panose="02010609030101010101"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8.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5.pn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3.xml"/><Relationship Id="rId2" Type="http://schemas.openxmlformats.org/officeDocument/2006/relationships/tags" Target="../tags/tag17.xml"/><Relationship Id="rId1" Type="http://schemas.openxmlformats.org/officeDocument/2006/relationships/tags" Target="../tags/tag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image" Target="../media/image1.svg"/><Relationship Id="rId3" Type="http://schemas.openxmlformats.org/officeDocument/2006/relationships/image" Target="../media/image7.png"/><Relationship Id="rId2" Type="http://schemas.openxmlformats.org/officeDocument/2006/relationships/tags" Target="../tags/tag7.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175" y="0"/>
            <a:ext cx="12192000" cy="6858000"/>
          </a:xfrm>
          <a:prstGeom prst="rect">
            <a:avLst/>
          </a:prstGeom>
        </p:spPr>
      </p:pic>
      <p:pic>
        <p:nvPicPr>
          <p:cNvPr id="26" name="图片 25"/>
          <p:cNvPicPr>
            <a:picLocks noChangeAspect="1"/>
          </p:cNvPicPr>
          <p:nvPr/>
        </p:nvPicPr>
        <p:blipFill rotWithShape="1">
          <a:blip r:embed="rId2" cstate="print">
            <a:extLst>
              <a:ext uri="{28A0092B-C50C-407E-A947-70E740481C1C}">
                <a14:useLocalDpi xmlns:a14="http://schemas.microsoft.com/office/drawing/2010/main" val="0"/>
              </a:ext>
            </a:extLst>
          </a:blip>
          <a:srcRect t="27917" b="12500"/>
          <a:stretch>
            <a:fillRect/>
          </a:stretch>
        </p:blipFill>
        <p:spPr>
          <a:xfrm>
            <a:off x="3175" y="3225800"/>
            <a:ext cx="12192000" cy="3632200"/>
          </a:xfrm>
          <a:prstGeom prst="rect">
            <a:avLst/>
          </a:prstGeom>
        </p:spPr>
      </p:pic>
      <p:sp>
        <p:nvSpPr>
          <p:cNvPr id="11" name="矩形 10"/>
          <p:cNvSpPr/>
          <p:nvPr/>
        </p:nvSpPr>
        <p:spPr>
          <a:xfrm>
            <a:off x="1922711" y="349003"/>
            <a:ext cx="8352928" cy="353759"/>
          </a:xfrm>
          <a:prstGeom prst="rect">
            <a:avLst/>
          </a:prstGeom>
          <a:ln>
            <a:noFill/>
          </a:ln>
        </p:spPr>
        <p:txBody>
          <a:bodyPr wrap="square">
            <a:spAutoFit/>
          </a:bodyPr>
          <a:lstStyle/>
          <a:p>
            <a:pPr algn="dist" defTabSz="457200">
              <a:defRPr/>
            </a:pPr>
            <a:r>
              <a:rPr lang="zh-CN" altLang="en-US" sz="1700" dirty="0" smtClean="0">
                <a:solidFill>
                  <a:schemeClr val="bg1"/>
                </a:solidFill>
                <a:latin typeface="+mn-lt"/>
                <a:ea typeface="+mn-ea"/>
                <a:cs typeface="+mn-ea"/>
                <a:sym typeface="+mn-lt"/>
              </a:rPr>
              <a:t>建</a:t>
            </a:r>
            <a:r>
              <a:rPr lang="en-US" altLang="zh-CN" sz="1700" dirty="0" smtClean="0">
                <a:solidFill>
                  <a:schemeClr val="bg1"/>
                </a:solidFill>
                <a:latin typeface="+mn-lt"/>
                <a:ea typeface="+mn-ea"/>
                <a:cs typeface="+mn-ea"/>
                <a:sym typeface="+mn-lt"/>
              </a:rPr>
              <a:t>·</a:t>
            </a:r>
            <a:r>
              <a:rPr lang="zh-CN" altLang="en-US" sz="1700" dirty="0" smtClean="0">
                <a:solidFill>
                  <a:schemeClr val="bg1"/>
                </a:solidFill>
                <a:latin typeface="+mn-lt"/>
                <a:ea typeface="+mn-ea"/>
                <a:cs typeface="+mn-ea"/>
                <a:sym typeface="+mn-lt"/>
              </a:rPr>
              <a:t>设</a:t>
            </a:r>
            <a:r>
              <a:rPr lang="en-US" altLang="zh-CN" sz="1700" dirty="0" smtClean="0">
                <a:solidFill>
                  <a:schemeClr val="bg1"/>
                </a:solidFill>
                <a:latin typeface="+mn-lt"/>
                <a:ea typeface="+mn-ea"/>
                <a:cs typeface="+mn-ea"/>
                <a:sym typeface="+mn-lt"/>
              </a:rPr>
              <a:t>·</a:t>
            </a:r>
            <a:r>
              <a:rPr lang="zh-CN" altLang="en-US" sz="1700" dirty="0" smtClean="0">
                <a:solidFill>
                  <a:schemeClr val="bg1"/>
                </a:solidFill>
                <a:latin typeface="+mn-lt"/>
                <a:ea typeface="+mn-ea"/>
                <a:cs typeface="+mn-ea"/>
                <a:sym typeface="+mn-lt"/>
              </a:rPr>
              <a:t>人</a:t>
            </a:r>
            <a:r>
              <a:rPr lang="en-US" altLang="zh-CN" sz="1700" dirty="0" smtClean="0">
                <a:solidFill>
                  <a:schemeClr val="bg1"/>
                </a:solidFill>
                <a:latin typeface="+mn-lt"/>
                <a:ea typeface="+mn-ea"/>
                <a:cs typeface="+mn-ea"/>
                <a:sym typeface="+mn-lt"/>
              </a:rPr>
              <a:t>·</a:t>
            </a:r>
            <a:r>
              <a:rPr lang="zh-CN" altLang="en-US" sz="1700" dirty="0" smtClean="0">
                <a:solidFill>
                  <a:schemeClr val="bg1"/>
                </a:solidFill>
                <a:latin typeface="+mn-lt"/>
                <a:ea typeface="+mn-ea"/>
                <a:cs typeface="+mn-ea"/>
                <a:sym typeface="+mn-lt"/>
              </a:rPr>
              <a:t>文</a:t>
            </a:r>
            <a:r>
              <a:rPr lang="en-US" altLang="zh-CN" sz="1700" dirty="0" smtClean="0">
                <a:solidFill>
                  <a:schemeClr val="bg1"/>
                </a:solidFill>
                <a:latin typeface="+mn-lt"/>
                <a:ea typeface="+mn-ea"/>
                <a:cs typeface="+mn-ea"/>
                <a:sym typeface="+mn-lt"/>
              </a:rPr>
              <a:t>·</a:t>
            </a:r>
            <a:r>
              <a:rPr lang="zh-CN" altLang="en-US" sz="1700" dirty="0" smtClean="0">
                <a:solidFill>
                  <a:schemeClr val="bg1"/>
                </a:solidFill>
                <a:latin typeface="+mn-lt"/>
                <a:ea typeface="+mn-ea"/>
                <a:cs typeface="+mn-ea"/>
                <a:sym typeface="+mn-lt"/>
              </a:rPr>
              <a:t>湾</a:t>
            </a:r>
            <a:r>
              <a:rPr lang="en-US" altLang="zh-CN" sz="1700" dirty="0" smtClean="0">
                <a:solidFill>
                  <a:schemeClr val="bg1"/>
                </a:solidFill>
                <a:latin typeface="+mn-lt"/>
                <a:ea typeface="+mn-ea"/>
                <a:cs typeface="+mn-ea"/>
                <a:sym typeface="+mn-lt"/>
              </a:rPr>
              <a:t>·</a:t>
            </a:r>
            <a:r>
              <a:rPr lang="zh-CN" altLang="en-US" sz="1700" dirty="0" smtClean="0">
                <a:solidFill>
                  <a:schemeClr val="bg1"/>
                </a:solidFill>
                <a:latin typeface="+mn-lt"/>
                <a:ea typeface="+mn-ea"/>
                <a:cs typeface="+mn-ea"/>
                <a:sym typeface="+mn-lt"/>
              </a:rPr>
              <a:t>区</a:t>
            </a:r>
            <a:endParaRPr lang="zh-CN" altLang="en-US" sz="1700" dirty="0">
              <a:solidFill>
                <a:schemeClr val="bg1"/>
              </a:solidFill>
              <a:latin typeface="+mn-lt"/>
              <a:ea typeface="+mn-ea"/>
              <a:cs typeface="+mn-ea"/>
              <a:sym typeface="+mn-lt"/>
            </a:endParaRPr>
          </a:p>
        </p:txBody>
      </p:sp>
      <p:sp>
        <p:nvSpPr>
          <p:cNvPr id="12" name="矩形 11"/>
          <p:cNvSpPr/>
          <p:nvPr/>
        </p:nvSpPr>
        <p:spPr>
          <a:xfrm>
            <a:off x="4317231" y="4509120"/>
            <a:ext cx="3738880" cy="953135"/>
          </a:xfrm>
          <a:prstGeom prst="rect">
            <a:avLst/>
          </a:prstGeom>
        </p:spPr>
        <p:txBody>
          <a:bodyPr wrap="none">
            <a:spAutoFit/>
          </a:bodyPr>
          <a:lstStyle/>
          <a:p>
            <a:pPr algn="ctr" defTabSz="457200">
              <a:defRPr/>
            </a:pPr>
            <a:r>
              <a:rPr lang="zh-CN" altLang="en-US" sz="2800" dirty="0" smtClean="0">
                <a:solidFill>
                  <a:schemeClr val="bg1"/>
                </a:solidFill>
                <a:latin typeface="+mn-lt"/>
                <a:ea typeface="+mn-ea"/>
                <a:cs typeface="+mn-ea"/>
                <a:sym typeface="+mn-lt"/>
              </a:rPr>
              <a:t>中山市文化广电旅游局</a:t>
            </a:r>
            <a:endParaRPr lang="en-US" altLang="zh-CN" sz="2800" dirty="0" smtClean="0">
              <a:solidFill>
                <a:schemeClr val="bg1"/>
              </a:solidFill>
              <a:latin typeface="+mn-lt"/>
              <a:ea typeface="+mn-ea"/>
              <a:cs typeface="+mn-ea"/>
              <a:sym typeface="+mn-lt"/>
            </a:endParaRPr>
          </a:p>
          <a:p>
            <a:pPr algn="ctr" defTabSz="457200">
              <a:defRPr/>
            </a:pPr>
            <a:r>
              <a:rPr lang="zh-CN" altLang="en-US" sz="2800" dirty="0" smtClean="0">
                <a:solidFill>
                  <a:schemeClr val="bg1"/>
                </a:solidFill>
                <a:latin typeface="+mn-lt"/>
                <a:ea typeface="+mn-ea"/>
                <a:cs typeface="+mn-ea"/>
                <a:sym typeface="+mn-lt"/>
              </a:rPr>
              <a:t>二〇二一年七月</a:t>
            </a:r>
            <a:endParaRPr lang="zh-CN" altLang="en-US" sz="2800" dirty="0">
              <a:solidFill>
                <a:schemeClr val="bg1"/>
              </a:solidFill>
              <a:latin typeface="+mn-lt"/>
              <a:ea typeface="+mn-ea"/>
              <a:cs typeface="+mn-ea"/>
              <a:sym typeface="+mn-lt"/>
            </a:endParaRPr>
          </a:p>
        </p:txBody>
      </p:sp>
      <p:grpSp>
        <p:nvGrpSpPr>
          <p:cNvPr id="13" name="组合 12"/>
          <p:cNvGrpSpPr/>
          <p:nvPr/>
        </p:nvGrpSpPr>
        <p:grpSpPr>
          <a:xfrm>
            <a:off x="5379095" y="3933056"/>
            <a:ext cx="1498421" cy="430567"/>
            <a:chOff x="3965502" y="1879809"/>
            <a:chExt cx="1193100" cy="342834"/>
          </a:xfrm>
          <a:solidFill>
            <a:schemeClr val="bg1"/>
          </a:solidFill>
        </p:grpSpPr>
        <p:sp>
          <p:nvSpPr>
            <p:cNvPr id="14" name="PA-dark-star-shape_15445"/>
            <p:cNvSpPr>
              <a:spLocks noChangeAspect="1"/>
            </p:cNvSpPr>
            <p:nvPr>
              <p:custDataLst>
                <p:tags r:id="rId3"/>
              </p:custDataLst>
            </p:nvPr>
          </p:nvSpPr>
          <p:spPr bwMode="auto">
            <a:xfrm>
              <a:off x="4391609" y="1879809"/>
              <a:ext cx="360781" cy="342834"/>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chemeClr val="bg1"/>
              </a:solidFill>
            </a:ln>
          </p:spPr>
          <p:txBody>
            <a:bodyPr/>
            <a:lstStyle/>
            <a:p>
              <a:endParaRPr lang="zh-CN" altLang="en-US">
                <a:latin typeface="+mn-lt"/>
                <a:ea typeface="+mn-ea"/>
                <a:cs typeface="+mn-ea"/>
                <a:sym typeface="+mn-lt"/>
              </a:endParaRPr>
            </a:p>
          </p:txBody>
        </p:sp>
        <p:sp>
          <p:nvSpPr>
            <p:cNvPr id="15" name="PA-dark-star-shape_15445"/>
            <p:cNvSpPr>
              <a:spLocks noChangeAspect="1"/>
            </p:cNvSpPr>
            <p:nvPr>
              <p:custDataLst>
                <p:tags r:id="rId4"/>
              </p:custDataLst>
            </p:nvPr>
          </p:nvSpPr>
          <p:spPr bwMode="auto">
            <a:xfrm>
              <a:off x="4771621"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chemeClr val="bg1"/>
              </a:solidFill>
            </a:ln>
          </p:spPr>
          <p:txBody>
            <a:bodyPr/>
            <a:lstStyle/>
            <a:p>
              <a:endParaRPr lang="zh-CN" altLang="en-US">
                <a:latin typeface="+mn-lt"/>
                <a:ea typeface="+mn-ea"/>
                <a:cs typeface="+mn-ea"/>
                <a:sym typeface="+mn-lt"/>
              </a:endParaRPr>
            </a:p>
          </p:txBody>
        </p:sp>
        <p:sp>
          <p:nvSpPr>
            <p:cNvPr id="16" name="PA-dark-star-shape_15445"/>
            <p:cNvSpPr>
              <a:spLocks noChangeAspect="1"/>
            </p:cNvSpPr>
            <p:nvPr>
              <p:custDataLst>
                <p:tags r:id="rId5"/>
              </p:custDataLst>
            </p:nvPr>
          </p:nvSpPr>
          <p:spPr bwMode="auto">
            <a:xfrm>
              <a:off x="4161559"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chemeClr val="bg1"/>
              </a:solidFill>
            </a:ln>
          </p:spPr>
          <p:txBody>
            <a:bodyPr/>
            <a:lstStyle/>
            <a:p>
              <a:endParaRPr lang="zh-CN" altLang="en-US">
                <a:latin typeface="+mn-lt"/>
                <a:ea typeface="+mn-ea"/>
                <a:cs typeface="+mn-ea"/>
                <a:sym typeface="+mn-lt"/>
              </a:endParaRPr>
            </a:p>
          </p:txBody>
        </p:sp>
        <p:sp>
          <p:nvSpPr>
            <p:cNvPr id="17" name="PA-dark-star-shape_15445"/>
            <p:cNvSpPr>
              <a:spLocks noChangeAspect="1"/>
            </p:cNvSpPr>
            <p:nvPr>
              <p:custDataLst>
                <p:tags r:id="rId6"/>
              </p:custDataLst>
            </p:nvPr>
          </p:nvSpPr>
          <p:spPr bwMode="auto">
            <a:xfrm>
              <a:off x="396550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chemeClr val="bg1"/>
              </a:solidFill>
            </a:ln>
          </p:spPr>
          <p:txBody>
            <a:bodyPr/>
            <a:lstStyle/>
            <a:p>
              <a:endParaRPr lang="zh-CN" altLang="en-US">
                <a:latin typeface="+mn-lt"/>
                <a:ea typeface="+mn-ea"/>
                <a:cs typeface="+mn-ea"/>
                <a:sym typeface="+mn-lt"/>
              </a:endParaRPr>
            </a:p>
          </p:txBody>
        </p:sp>
        <p:sp>
          <p:nvSpPr>
            <p:cNvPr id="18" name="PA-dark-star-shape_15445"/>
            <p:cNvSpPr>
              <a:spLocks noChangeAspect="1"/>
            </p:cNvSpPr>
            <p:nvPr>
              <p:custDataLst>
                <p:tags r:id="rId7"/>
              </p:custDataLst>
            </p:nvPr>
          </p:nvSpPr>
          <p:spPr bwMode="auto">
            <a:xfrm>
              <a:off x="503791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chemeClr val="bg1"/>
              </a:solidFill>
            </a:ln>
          </p:spPr>
          <p:txBody>
            <a:bodyPr/>
            <a:lstStyle/>
            <a:p>
              <a:endParaRPr lang="zh-CN" altLang="en-US">
                <a:latin typeface="+mn-lt"/>
                <a:ea typeface="+mn-ea"/>
                <a:cs typeface="+mn-ea"/>
                <a:sym typeface="+mn-lt"/>
              </a:endParaRPr>
            </a:p>
          </p:txBody>
        </p:sp>
      </p:grpSp>
      <p:sp>
        <p:nvSpPr>
          <p:cNvPr id="27" name="矩形 26"/>
          <p:cNvSpPr/>
          <p:nvPr/>
        </p:nvSpPr>
        <p:spPr>
          <a:xfrm>
            <a:off x="1275274" y="1170464"/>
            <a:ext cx="9289032" cy="1754326"/>
          </a:xfrm>
          <a:prstGeom prst="rect">
            <a:avLst/>
          </a:prstGeom>
        </p:spPr>
        <p:txBody>
          <a:bodyPr wrap="square">
            <a:spAutoFit/>
          </a:bodyPr>
          <a:lstStyle/>
          <a:p>
            <a:pPr algn="ctr"/>
            <a:r>
              <a:rPr lang="zh-CN" altLang="en-US" sz="5400" b="1" dirty="0" smtClean="0">
                <a:solidFill>
                  <a:schemeClr val="bg1"/>
                </a:solidFill>
                <a:latin typeface="+mn-lt"/>
                <a:ea typeface="+mn-ea"/>
                <a:cs typeface="+mn-ea"/>
                <a:sym typeface="+mn-lt"/>
              </a:rPr>
              <a:t>中山市文化遗产保护项目</a:t>
            </a:r>
            <a:endParaRPr lang="en-US" altLang="zh-CN" sz="5400" b="1" dirty="0" smtClean="0">
              <a:solidFill>
                <a:schemeClr val="bg1"/>
              </a:solidFill>
              <a:latin typeface="+mn-lt"/>
              <a:ea typeface="+mn-ea"/>
              <a:cs typeface="+mn-ea"/>
              <a:sym typeface="+mn-lt"/>
            </a:endParaRPr>
          </a:p>
          <a:p>
            <a:pPr algn="ctr"/>
            <a:r>
              <a:rPr lang="zh-CN" altLang="en-US" sz="5400" b="1" dirty="0" smtClean="0">
                <a:solidFill>
                  <a:schemeClr val="bg1"/>
                </a:solidFill>
                <a:latin typeface="+mn-lt"/>
                <a:ea typeface="+mn-ea"/>
                <a:cs typeface="+mn-ea"/>
                <a:sym typeface="+mn-lt"/>
              </a:rPr>
              <a:t>补助资金管理办法</a:t>
            </a:r>
            <a:endParaRPr lang="en-US" altLang="zh-CN" sz="5400" b="1" dirty="0">
              <a:solidFill>
                <a:schemeClr val="bg1"/>
              </a:solidFill>
              <a:latin typeface="+mn-lt"/>
              <a:ea typeface="+mn-ea"/>
              <a:cs typeface="+mn-ea"/>
              <a:sym typeface="+mn-lt"/>
            </a:endParaRPr>
          </a:p>
        </p:txBody>
      </p:sp>
      <p:grpSp>
        <p:nvGrpSpPr>
          <p:cNvPr id="32" name="组合 31"/>
          <p:cNvGrpSpPr/>
          <p:nvPr/>
        </p:nvGrpSpPr>
        <p:grpSpPr>
          <a:xfrm>
            <a:off x="2786807" y="2924944"/>
            <a:ext cx="6264352" cy="830997"/>
            <a:chOff x="3288378" y="3349448"/>
            <a:chExt cx="5615245" cy="830997"/>
          </a:xfrm>
        </p:grpSpPr>
        <p:sp>
          <p:nvSpPr>
            <p:cNvPr id="9" name="矩形 8"/>
            <p:cNvSpPr/>
            <p:nvPr/>
          </p:nvSpPr>
          <p:spPr>
            <a:xfrm>
              <a:off x="3288378" y="3349448"/>
              <a:ext cx="5615245" cy="830997"/>
            </a:xfrm>
            <a:prstGeom prst="rect">
              <a:avLst/>
            </a:prstGeom>
          </p:spPr>
          <p:txBody>
            <a:bodyPr wrap="square">
              <a:spAutoFit/>
            </a:bodyPr>
            <a:lstStyle/>
            <a:p>
              <a:pPr algn="dist"/>
              <a:r>
                <a:rPr lang="zh-CN" altLang="en-US" sz="4800" b="1" dirty="0" smtClean="0">
                  <a:solidFill>
                    <a:schemeClr val="bg1"/>
                  </a:solidFill>
                  <a:latin typeface="楷体_GB2312" panose="02010609030101010101" pitchFamily="49" charset="-122"/>
                  <a:ea typeface="楷体_GB2312" panose="02010609030101010101" pitchFamily="49" charset="-122"/>
                  <a:cs typeface="+mn-ea"/>
                  <a:sym typeface="+mn-lt"/>
                </a:rPr>
                <a:t>政策图文解读</a:t>
              </a:r>
              <a:endParaRPr lang="zh-CN" altLang="en-US" sz="4800" b="1" dirty="0">
                <a:solidFill>
                  <a:schemeClr val="bg1"/>
                </a:solidFill>
                <a:latin typeface="楷体_GB2312" panose="02010609030101010101" pitchFamily="49" charset="-122"/>
                <a:ea typeface="楷体_GB2312" panose="02010609030101010101" pitchFamily="49" charset="-122"/>
                <a:cs typeface="+mn-ea"/>
                <a:sym typeface="+mn-lt"/>
              </a:endParaRPr>
            </a:p>
          </p:txBody>
        </p:sp>
        <p:grpSp>
          <p:nvGrpSpPr>
            <p:cNvPr id="31" name="组合 30"/>
            <p:cNvGrpSpPr/>
            <p:nvPr/>
          </p:nvGrpSpPr>
          <p:grpSpPr>
            <a:xfrm>
              <a:off x="3396000" y="3354388"/>
              <a:ext cx="5400001" cy="787957"/>
              <a:chOff x="3435350" y="3392488"/>
              <a:chExt cx="5400001" cy="787957"/>
            </a:xfrm>
          </p:grpSpPr>
          <p:cxnSp>
            <p:nvCxnSpPr>
              <p:cNvPr id="29" name="直接连接符 28"/>
              <p:cNvCxnSpPr/>
              <p:nvPr/>
            </p:nvCxnSpPr>
            <p:spPr>
              <a:xfrm>
                <a:off x="3435351" y="3392488"/>
                <a:ext cx="540000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3435350" y="4180445"/>
                <a:ext cx="540000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750"/>
                                        <p:tgtEl>
                                          <p:spTgt spid="2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750"/>
                                        <p:tgtEl>
                                          <p:spTgt spid="26"/>
                                        </p:tgtEl>
                                      </p:cBhvr>
                                    </p:animEffect>
                                    <p:anim calcmode="lin" valueType="num">
                                      <p:cBhvr>
                                        <p:cTn id="12" dur="750" fill="hold"/>
                                        <p:tgtEl>
                                          <p:spTgt spid="26"/>
                                        </p:tgtEl>
                                        <p:attrNameLst>
                                          <p:attrName>ppt_x</p:attrName>
                                        </p:attrNameLst>
                                      </p:cBhvr>
                                      <p:tavLst>
                                        <p:tav tm="0">
                                          <p:val>
                                            <p:strVal val="#ppt_x"/>
                                          </p:val>
                                        </p:tav>
                                        <p:tav tm="100000">
                                          <p:val>
                                            <p:strVal val="#ppt_x"/>
                                          </p:val>
                                        </p:tav>
                                      </p:tavLst>
                                    </p:anim>
                                    <p:anim calcmode="lin" valueType="num">
                                      <p:cBhvr>
                                        <p:cTn id="13" dur="75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750" fill="hold"/>
                                        <p:tgtEl>
                                          <p:spTgt spid="27"/>
                                        </p:tgtEl>
                                        <p:attrNameLst>
                                          <p:attrName>ppt_w</p:attrName>
                                        </p:attrNameLst>
                                      </p:cBhvr>
                                      <p:tavLst>
                                        <p:tav tm="0">
                                          <p:val>
                                            <p:fltVal val="0"/>
                                          </p:val>
                                        </p:tav>
                                        <p:tav tm="100000">
                                          <p:val>
                                            <p:strVal val="#ppt_w"/>
                                          </p:val>
                                        </p:tav>
                                      </p:tavLst>
                                    </p:anim>
                                    <p:anim calcmode="lin" valueType="num">
                                      <p:cBhvr>
                                        <p:cTn id="18" dur="750" fill="hold"/>
                                        <p:tgtEl>
                                          <p:spTgt spid="27"/>
                                        </p:tgtEl>
                                        <p:attrNameLst>
                                          <p:attrName>ppt_h</p:attrName>
                                        </p:attrNameLst>
                                      </p:cBhvr>
                                      <p:tavLst>
                                        <p:tav tm="0">
                                          <p:val>
                                            <p:fltVal val="0"/>
                                          </p:val>
                                        </p:tav>
                                        <p:tav tm="100000">
                                          <p:val>
                                            <p:strVal val="#ppt_h"/>
                                          </p:val>
                                        </p:tav>
                                      </p:tavLst>
                                    </p:anim>
                                    <p:animEffect transition="in" filter="fade">
                                      <p:cBhvr>
                                        <p:cTn id="19" dur="750"/>
                                        <p:tgtEl>
                                          <p:spTgt spid="27"/>
                                        </p:tgtEl>
                                      </p:cBhvr>
                                    </p:animEffect>
                                  </p:childTnLst>
                                </p:cTn>
                              </p:par>
                            </p:childTnLst>
                          </p:cTn>
                        </p:par>
                        <p:par>
                          <p:cTn id="20" fill="hold">
                            <p:stCondLst>
                              <p:cond delay="3000"/>
                            </p:stCondLst>
                            <p:childTnLst>
                              <p:par>
                                <p:cTn id="21" presetID="22" presetClass="entr" presetSubtype="4"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down)">
                                      <p:cBhvr>
                                        <p:cTn id="23" dur="750"/>
                                        <p:tgtEl>
                                          <p:spTgt spid="32"/>
                                        </p:tgtEl>
                                      </p:cBhvr>
                                    </p:animEffect>
                                  </p:childTnLst>
                                </p:cTn>
                              </p:par>
                            </p:childTnLst>
                          </p:cTn>
                        </p:par>
                        <p:par>
                          <p:cTn id="24" fill="hold">
                            <p:stCondLst>
                              <p:cond delay="4000"/>
                            </p:stCondLst>
                            <p:childTnLst>
                              <p:par>
                                <p:cTn id="25" presetID="16" presetClass="entr" presetSubtype="2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750"/>
                                        <p:tgtEl>
                                          <p:spTgt spid="11"/>
                                        </p:tgtEl>
                                      </p:cBhvr>
                                    </p:animEffect>
                                  </p:childTnLst>
                                </p:cTn>
                              </p:par>
                            </p:childTnLst>
                          </p:cTn>
                        </p:par>
                        <p:par>
                          <p:cTn id="28" fill="hold">
                            <p:stCondLst>
                              <p:cond delay="5000"/>
                            </p:stCondLst>
                            <p:childTnLst>
                              <p:par>
                                <p:cTn id="29" presetID="45"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750"/>
                                        <p:tgtEl>
                                          <p:spTgt spid="13"/>
                                        </p:tgtEl>
                                      </p:cBhvr>
                                    </p:animEffect>
                                    <p:anim calcmode="lin" valueType="num">
                                      <p:cBhvr>
                                        <p:cTn id="32" dur="750" fill="hold"/>
                                        <p:tgtEl>
                                          <p:spTgt spid="13"/>
                                        </p:tgtEl>
                                        <p:attrNameLst>
                                          <p:attrName>ppt_w</p:attrName>
                                        </p:attrNameLst>
                                      </p:cBhvr>
                                      <p:tavLst>
                                        <p:tav tm="0" fmla="#ppt_w*sin(2.5*pi*$)">
                                          <p:val>
                                            <p:fltVal val="0"/>
                                          </p:val>
                                        </p:tav>
                                        <p:tav tm="100000">
                                          <p:val>
                                            <p:fltVal val="1"/>
                                          </p:val>
                                        </p:tav>
                                      </p:tavLst>
                                    </p:anim>
                                    <p:anim calcmode="lin" valueType="num">
                                      <p:cBhvr>
                                        <p:cTn id="33" dur="750" fill="hold"/>
                                        <p:tgtEl>
                                          <p:spTgt spid="13"/>
                                        </p:tgtEl>
                                        <p:attrNameLst>
                                          <p:attrName>ppt_h</p:attrName>
                                        </p:attrNameLst>
                                      </p:cBhvr>
                                      <p:tavLst>
                                        <p:tav tm="0">
                                          <p:val>
                                            <p:strVal val="#ppt_h"/>
                                          </p:val>
                                        </p:tav>
                                        <p:tav tm="100000">
                                          <p:val>
                                            <p:strVal val="#ppt_h"/>
                                          </p:val>
                                        </p:tav>
                                      </p:tavLst>
                                    </p:anim>
                                  </p:childTnLst>
                                </p:cTn>
                              </p:par>
                            </p:childTnLst>
                          </p:cTn>
                        </p:par>
                        <p:par>
                          <p:cTn id="34" fill="hold">
                            <p:stCondLst>
                              <p:cond delay="6000"/>
                            </p:stCondLst>
                            <p:childTnLst>
                              <p:par>
                                <p:cTn id="35" presetID="22" presetClass="entr" presetSubtype="4"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4"/>
          <p:cNvGrpSpPr/>
          <p:nvPr/>
        </p:nvGrpSpPr>
        <p:grpSpPr>
          <a:xfrm>
            <a:off x="770583" y="1124744"/>
            <a:ext cx="10493925" cy="5314489"/>
            <a:chOff x="5739136" y="2231801"/>
            <a:chExt cx="5630556" cy="3640060"/>
          </a:xfrm>
        </p:grpSpPr>
        <p:sp>
          <p:nvSpPr>
            <p:cNvPr id="7" name="矩形 6"/>
            <p:cNvSpPr/>
            <p:nvPr/>
          </p:nvSpPr>
          <p:spPr>
            <a:xfrm>
              <a:off x="6318679" y="2231801"/>
              <a:ext cx="4993816" cy="917005"/>
            </a:xfrm>
            <a:prstGeom prst="rect">
              <a:avLst/>
            </a:prstGeom>
          </p:spPr>
          <p:txBody>
            <a:bodyPr wrap="square">
              <a:spAutoFit/>
            </a:bodyPr>
            <a:lstStyle/>
            <a:p>
              <a:pPr lvl="0" algn="just">
                <a:lnSpc>
                  <a:spcPct val="150000"/>
                </a:lnSpc>
              </a:pPr>
              <a:r>
                <a:rPr lang="en-US" altLang="zh-CN" b="1" dirty="0" smtClean="0">
                  <a:latin typeface="+mn-ea"/>
                  <a:ea typeface="+mn-ea"/>
                </a:rPr>
                <a:t>       </a:t>
              </a:r>
              <a:r>
                <a:rPr lang="zh-CN" altLang="zh-CN" b="1" dirty="0" smtClean="0">
                  <a:solidFill>
                    <a:srgbClr val="FF0000"/>
                  </a:solidFill>
                  <a:latin typeface="+mn-ea"/>
                  <a:ea typeface="+mn-ea"/>
                </a:rPr>
                <a:t>凡有下列情况之一，市财政、市文化行政管理部门可暂缓拨款、不予拨款、收回市文物补助资金等处理</a:t>
              </a:r>
              <a:r>
                <a:rPr lang="zh-CN" altLang="zh-CN" b="1" dirty="0" smtClean="0">
                  <a:solidFill>
                    <a:srgbClr val="FF0000"/>
                  </a:solidFill>
                  <a:latin typeface="+mn-ea"/>
                  <a:ea typeface="+mn-ea"/>
                </a:rPr>
                <a:t>，</a:t>
              </a:r>
              <a:r>
                <a:rPr lang="zh-CN" altLang="en-US" b="1" dirty="0" smtClean="0">
                  <a:solidFill>
                    <a:srgbClr val="FF0000"/>
                  </a:solidFill>
                  <a:latin typeface="+mn-ea"/>
                  <a:ea typeface="+mn-ea"/>
                </a:rPr>
                <a:t>依照</a:t>
              </a:r>
              <a:r>
                <a:rPr lang="zh-CN" altLang="zh-CN" b="1" dirty="0" smtClean="0">
                  <a:solidFill>
                    <a:srgbClr val="FF0000"/>
                  </a:solidFill>
                  <a:latin typeface="+mn-ea"/>
                  <a:ea typeface="+mn-ea"/>
                </a:rPr>
                <a:t>国家</a:t>
              </a:r>
              <a:r>
                <a:rPr lang="zh-CN" altLang="zh-CN" b="1" dirty="0" smtClean="0">
                  <a:solidFill>
                    <a:srgbClr val="FF0000"/>
                  </a:solidFill>
                  <a:latin typeface="+mn-ea"/>
                  <a:ea typeface="+mn-ea"/>
                </a:rPr>
                <a:t>有关规定追究法律责任。涉嫌犯罪的，依法移送司法机关处理。</a:t>
              </a:r>
              <a:endParaRPr lang="zh-CN" altLang="en-US" b="1" dirty="0">
                <a:solidFill>
                  <a:srgbClr val="FF0000"/>
                </a:solidFill>
                <a:latin typeface="+mn-ea"/>
                <a:ea typeface="+mn-ea"/>
                <a:cs typeface="+mn-ea"/>
                <a:sym typeface="+mn-lt"/>
              </a:endParaRPr>
            </a:p>
          </p:txBody>
        </p:sp>
        <p:sp>
          <p:nvSpPr>
            <p:cNvPr id="10" name="矩形 9"/>
            <p:cNvSpPr/>
            <p:nvPr/>
          </p:nvSpPr>
          <p:spPr>
            <a:xfrm>
              <a:off x="5785689" y="3119571"/>
              <a:ext cx="5535502" cy="2752290"/>
            </a:xfrm>
            <a:prstGeom prst="rect">
              <a:avLst/>
            </a:prstGeom>
            <a:noFill/>
          </p:spPr>
          <p:txBody>
            <a:bodyPr wrap="square">
              <a:spAutoFit/>
            </a:bodyPr>
            <a:lstStyle/>
            <a:p>
              <a:pPr>
                <a:lnSpc>
                  <a:spcPct val="130000"/>
                </a:lnSpc>
                <a:buFont typeface="Wingdings" panose="05000000000000000000" pitchFamily="2" charset="2"/>
                <a:buChar char="l"/>
              </a:pPr>
              <a:r>
                <a:rPr lang="en-US" altLang="zh-CN" dirty="0" smtClean="0">
                  <a:latin typeface="+mn-ea"/>
                  <a:ea typeface="+mn-ea"/>
                </a:rPr>
                <a:t>  </a:t>
              </a:r>
              <a:r>
                <a:rPr lang="zh-CN" altLang="zh-CN" dirty="0" smtClean="0">
                  <a:latin typeface="+mn-ea"/>
                  <a:ea typeface="+mn-ea"/>
                </a:rPr>
                <a:t>未按批准的方案、项目内容和预算范围使用资金的，或擅自变更补助项目或设计方案的</a:t>
              </a:r>
              <a:endParaRPr lang="zh-CN" altLang="zh-CN" dirty="0" smtClean="0">
                <a:latin typeface="+mn-ea"/>
                <a:ea typeface="+mn-ea"/>
              </a:endParaRPr>
            </a:p>
            <a:p>
              <a:pPr>
                <a:lnSpc>
                  <a:spcPct val="130000"/>
                </a:lnSpc>
                <a:buFont typeface="Wingdings" panose="05000000000000000000" pitchFamily="2" charset="2"/>
                <a:buChar char="l"/>
              </a:pPr>
              <a:r>
                <a:rPr lang="en-US" altLang="zh-CN" dirty="0" smtClean="0">
                  <a:latin typeface="+mn-ea"/>
                  <a:ea typeface="+mn-ea"/>
                </a:rPr>
                <a:t>  </a:t>
              </a:r>
              <a:r>
                <a:rPr lang="zh-CN" altLang="zh-CN" dirty="0" smtClean="0">
                  <a:latin typeface="+mn-ea"/>
                  <a:ea typeface="+mn-ea"/>
                </a:rPr>
                <a:t>编报虚假预算，套取财政资金</a:t>
              </a:r>
              <a:endParaRPr lang="zh-CN" altLang="zh-CN" dirty="0" smtClean="0">
                <a:latin typeface="+mn-ea"/>
                <a:ea typeface="+mn-ea"/>
              </a:endParaRPr>
            </a:p>
            <a:p>
              <a:pPr>
                <a:lnSpc>
                  <a:spcPct val="130000"/>
                </a:lnSpc>
                <a:buFont typeface="Wingdings" panose="05000000000000000000" pitchFamily="2" charset="2"/>
                <a:buChar char="l"/>
              </a:pPr>
              <a:r>
                <a:rPr lang="en-US" altLang="zh-CN" dirty="0" smtClean="0">
                  <a:latin typeface="+mn-ea"/>
                  <a:ea typeface="+mn-ea"/>
                </a:rPr>
                <a:t>  </a:t>
              </a:r>
              <a:r>
                <a:rPr lang="zh-CN" altLang="zh-CN" dirty="0" smtClean="0">
                  <a:latin typeface="+mn-ea"/>
                  <a:ea typeface="+mn-ea"/>
                </a:rPr>
                <a:t>截留、挤占、挪用补助资金</a:t>
              </a:r>
              <a:endParaRPr lang="zh-CN" altLang="zh-CN" dirty="0" smtClean="0">
                <a:latin typeface="+mn-ea"/>
                <a:ea typeface="+mn-ea"/>
              </a:endParaRPr>
            </a:p>
            <a:p>
              <a:pPr>
                <a:lnSpc>
                  <a:spcPct val="130000"/>
                </a:lnSpc>
                <a:buFont typeface="Wingdings" panose="05000000000000000000" pitchFamily="2" charset="2"/>
                <a:buChar char="l"/>
              </a:pPr>
              <a:r>
                <a:rPr lang="en-US" altLang="zh-CN" dirty="0" smtClean="0">
                  <a:latin typeface="+mn-ea"/>
                  <a:ea typeface="+mn-ea"/>
                </a:rPr>
                <a:t>  </a:t>
              </a:r>
              <a:r>
                <a:rPr lang="zh-CN" altLang="zh-CN" dirty="0" smtClean="0">
                  <a:latin typeface="+mn-ea"/>
                  <a:ea typeface="+mn-ea"/>
                </a:rPr>
                <a:t>违反规定转拨、转移补助资金</a:t>
              </a:r>
              <a:endParaRPr lang="zh-CN" altLang="zh-CN" dirty="0" smtClean="0">
                <a:latin typeface="+mn-ea"/>
                <a:ea typeface="+mn-ea"/>
              </a:endParaRPr>
            </a:p>
            <a:p>
              <a:pPr>
                <a:lnSpc>
                  <a:spcPct val="130000"/>
                </a:lnSpc>
                <a:buFont typeface="Wingdings" panose="05000000000000000000" pitchFamily="2" charset="2"/>
                <a:buChar char="l"/>
              </a:pPr>
              <a:r>
                <a:rPr lang="en-US" altLang="zh-CN" dirty="0" smtClean="0">
                  <a:latin typeface="+mn-ea"/>
                  <a:ea typeface="+mn-ea"/>
                </a:rPr>
                <a:t>  </a:t>
              </a:r>
              <a:r>
                <a:rPr lang="zh-CN" altLang="zh-CN" dirty="0" smtClean="0">
                  <a:latin typeface="+mn-ea"/>
                  <a:ea typeface="+mn-ea"/>
                </a:rPr>
                <a:t>提供虚假财务会计资料</a:t>
              </a:r>
              <a:endParaRPr lang="zh-CN" altLang="zh-CN" dirty="0" smtClean="0">
                <a:latin typeface="+mn-ea"/>
                <a:ea typeface="+mn-ea"/>
              </a:endParaRPr>
            </a:p>
            <a:p>
              <a:pPr>
                <a:lnSpc>
                  <a:spcPct val="130000"/>
                </a:lnSpc>
                <a:buFont typeface="Wingdings" panose="05000000000000000000" pitchFamily="2" charset="2"/>
                <a:buChar char="l"/>
              </a:pPr>
              <a:r>
                <a:rPr lang="en-US" altLang="zh-CN" dirty="0" smtClean="0">
                  <a:latin typeface="+mn-ea"/>
                  <a:ea typeface="+mn-ea"/>
                </a:rPr>
                <a:t>  </a:t>
              </a:r>
              <a:r>
                <a:rPr lang="zh-CN" altLang="zh-CN" dirty="0" smtClean="0">
                  <a:latin typeface="+mn-ea"/>
                  <a:ea typeface="+mn-ea"/>
                </a:rPr>
                <a:t>项目申请时承诺的配套资金不到位的</a:t>
              </a:r>
              <a:endParaRPr lang="zh-CN" altLang="zh-CN" dirty="0" smtClean="0">
                <a:latin typeface="+mn-ea"/>
                <a:ea typeface="+mn-ea"/>
              </a:endParaRPr>
            </a:p>
            <a:p>
              <a:pPr>
                <a:lnSpc>
                  <a:spcPct val="130000"/>
                </a:lnSpc>
                <a:buFont typeface="Wingdings" panose="05000000000000000000" pitchFamily="2" charset="2"/>
                <a:buChar char="l"/>
              </a:pPr>
              <a:r>
                <a:rPr lang="en-US" altLang="zh-CN" dirty="0" smtClean="0">
                  <a:latin typeface="+mn-ea"/>
                  <a:ea typeface="+mn-ea"/>
                </a:rPr>
                <a:t>  </a:t>
              </a:r>
              <a:r>
                <a:rPr lang="zh-CN" altLang="zh-CN" dirty="0" smtClean="0">
                  <a:latin typeface="+mn-ea"/>
                  <a:ea typeface="+mn-ea"/>
                </a:rPr>
                <a:t>由未取得文物保护工程设计、施工资质单位进行设计、施工的</a:t>
              </a:r>
              <a:endParaRPr lang="zh-CN" altLang="zh-CN" dirty="0" smtClean="0">
                <a:latin typeface="+mn-ea"/>
                <a:ea typeface="+mn-ea"/>
              </a:endParaRPr>
            </a:p>
            <a:p>
              <a:pPr>
                <a:lnSpc>
                  <a:spcPct val="130000"/>
                </a:lnSpc>
                <a:buFont typeface="Wingdings" panose="05000000000000000000" pitchFamily="2" charset="2"/>
                <a:buChar char="l"/>
              </a:pPr>
              <a:r>
                <a:rPr lang="en-US" altLang="zh-CN" dirty="0" smtClean="0">
                  <a:latin typeface="+mn-ea"/>
                  <a:ea typeface="+mn-ea"/>
                </a:rPr>
                <a:t>  </a:t>
              </a:r>
              <a:r>
                <a:rPr lang="zh-CN" altLang="zh-CN" dirty="0" smtClean="0">
                  <a:latin typeface="+mn-ea"/>
                  <a:ea typeface="+mn-ea"/>
                </a:rPr>
                <a:t>未经批准，擅自在文物保护单位保护范围及建设控制地带进行建设工程，</a:t>
              </a:r>
              <a:endParaRPr lang="en-US" altLang="zh-CN" dirty="0" smtClean="0">
                <a:latin typeface="+mn-ea"/>
                <a:ea typeface="+mn-ea"/>
              </a:endParaRPr>
            </a:p>
            <a:p>
              <a:pPr>
                <a:lnSpc>
                  <a:spcPct val="130000"/>
                </a:lnSpc>
                <a:buFont typeface="Wingdings" panose="05000000000000000000" pitchFamily="2" charset="2"/>
                <a:buChar char="l"/>
              </a:pPr>
              <a:r>
                <a:rPr lang="en-US" altLang="zh-CN" dirty="0" smtClean="0">
                  <a:latin typeface="+mn-ea"/>
                  <a:ea typeface="+mn-ea"/>
                </a:rPr>
                <a:t>  </a:t>
              </a:r>
              <a:r>
                <a:rPr lang="zh-CN" altLang="zh-CN" dirty="0" smtClean="0">
                  <a:latin typeface="+mn-ea"/>
                  <a:ea typeface="+mn-ea"/>
                </a:rPr>
                <a:t>对文物保护单位环境风貌造成严重影响的</a:t>
              </a:r>
              <a:endParaRPr lang="zh-CN" altLang="zh-CN" dirty="0" smtClean="0">
                <a:latin typeface="+mn-ea"/>
                <a:ea typeface="+mn-ea"/>
              </a:endParaRPr>
            </a:p>
            <a:p>
              <a:pPr>
                <a:lnSpc>
                  <a:spcPct val="130000"/>
                </a:lnSpc>
                <a:buFont typeface="Wingdings" panose="05000000000000000000" pitchFamily="2" charset="2"/>
                <a:buChar char="l"/>
              </a:pPr>
              <a:r>
                <a:rPr lang="en-US" altLang="zh-CN" dirty="0" smtClean="0">
                  <a:latin typeface="+mn-ea"/>
                  <a:ea typeface="+mn-ea"/>
                </a:rPr>
                <a:t>  </a:t>
              </a:r>
              <a:r>
                <a:rPr lang="zh-CN" altLang="zh-CN" dirty="0" smtClean="0">
                  <a:latin typeface="+mn-ea"/>
                  <a:ea typeface="+mn-ea"/>
                </a:rPr>
                <a:t>不按期报送市文物保护补助资金年度决算表和绩效自评报告的</a:t>
              </a:r>
              <a:endParaRPr lang="zh-CN" altLang="zh-CN" dirty="0" smtClean="0">
                <a:latin typeface="+mn-ea"/>
                <a:ea typeface="+mn-ea"/>
              </a:endParaRPr>
            </a:p>
            <a:p>
              <a:pPr>
                <a:lnSpc>
                  <a:spcPct val="130000"/>
                </a:lnSpc>
                <a:buFont typeface="Wingdings" panose="05000000000000000000" pitchFamily="2" charset="2"/>
                <a:buChar char="l"/>
              </a:pPr>
              <a:r>
                <a:rPr lang="en-US" altLang="zh-CN" dirty="0" smtClean="0">
                  <a:latin typeface="+mn-ea"/>
                  <a:ea typeface="+mn-ea"/>
                </a:rPr>
                <a:t>  </a:t>
              </a:r>
              <a:r>
                <a:rPr lang="zh-CN" altLang="zh-CN" dirty="0" smtClean="0">
                  <a:latin typeface="+mn-ea"/>
                  <a:ea typeface="+mn-ea"/>
                </a:rPr>
                <a:t>其他违反国家财经纪律的行为</a:t>
              </a:r>
              <a:endParaRPr lang="zh-CN" altLang="en-US" sz="1600" dirty="0">
                <a:solidFill>
                  <a:schemeClr val="bg1"/>
                </a:solidFill>
                <a:latin typeface="+mn-ea"/>
                <a:ea typeface="+mn-ea"/>
                <a:cs typeface="+mn-ea"/>
                <a:sym typeface="+mn-lt"/>
              </a:endParaRPr>
            </a:p>
          </p:txBody>
        </p:sp>
        <p:sp>
          <p:nvSpPr>
            <p:cNvPr id="11" name="矩形 10"/>
            <p:cNvSpPr/>
            <p:nvPr/>
          </p:nvSpPr>
          <p:spPr bwMode="auto">
            <a:xfrm>
              <a:off x="5739136" y="2231801"/>
              <a:ext cx="5616252" cy="3600400"/>
            </a:xfrm>
            <a:prstGeom prst="rect">
              <a:avLst/>
            </a:prstGeom>
            <a:noFill/>
            <a:ln w="9525" cap="flat" cmpd="sng" algn="ctr">
              <a:solidFill>
                <a:schemeClr val="accent2"/>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mn-lt"/>
                <a:ea typeface="+mn-ea"/>
                <a:cs typeface="+mn-ea"/>
                <a:sym typeface="+mn-lt"/>
              </a:endParaRPr>
            </a:p>
          </p:txBody>
        </p:sp>
        <p:cxnSp>
          <p:nvCxnSpPr>
            <p:cNvPr id="4" name="直接连接符 3"/>
            <p:cNvCxnSpPr/>
            <p:nvPr/>
          </p:nvCxnSpPr>
          <p:spPr bwMode="auto">
            <a:xfrm flipV="1">
              <a:off x="5739136" y="3119571"/>
              <a:ext cx="5630556" cy="1"/>
            </a:xfrm>
            <a:prstGeom prst="line">
              <a:avLst/>
            </a:prstGeom>
            <a:solidFill>
              <a:schemeClr val="accent1"/>
            </a:solidFill>
            <a:ln w="9525" cap="flat" cmpd="sng" algn="ctr">
              <a:solidFill>
                <a:schemeClr val="accent2"/>
              </a:solidFill>
              <a:prstDash val="solid"/>
              <a:round/>
              <a:headEnd type="none" w="med" len="med"/>
              <a:tailEnd type="none" w="med" len="med"/>
            </a:ln>
          </p:spPr>
        </p:cxnSp>
      </p:grpSp>
      <p:sp>
        <p:nvSpPr>
          <p:cNvPr id="14" name="TextBox 13"/>
          <p:cNvSpPr txBox="1"/>
          <p:nvPr/>
        </p:nvSpPr>
        <p:spPr>
          <a:xfrm>
            <a:off x="770583" y="980728"/>
            <a:ext cx="1368152" cy="1569660"/>
          </a:xfrm>
          <a:prstGeom prst="rect">
            <a:avLst/>
          </a:prstGeom>
          <a:noFill/>
        </p:spPr>
        <p:txBody>
          <a:bodyPr wrap="square" rtlCol="0">
            <a:spAutoFit/>
          </a:bodyPr>
          <a:lstStyle/>
          <a:p>
            <a:pPr algn="r"/>
            <a:r>
              <a:rPr lang="zh-CN" altLang="en-US" sz="9600" dirty="0" smtClean="0">
                <a:solidFill>
                  <a:srgbClr val="FF0000"/>
                </a:solidFill>
                <a:latin typeface="黑体" panose="02010609060101010101" charset="-122"/>
                <a:ea typeface="黑体" panose="02010609060101010101" charset="-122"/>
              </a:rPr>
              <a:t>！</a:t>
            </a:r>
            <a:endParaRPr lang="zh-CN" altLang="en-US" sz="9600" dirty="0">
              <a:solidFill>
                <a:srgbClr val="FF0000"/>
              </a:solidFill>
              <a:latin typeface="黑体" panose="02010609060101010101" charset="-122"/>
              <a:ea typeface="黑体" panose="02010609060101010101" charset="-122"/>
            </a:endParaRPr>
          </a:p>
        </p:txBody>
      </p:sp>
      <p:pic>
        <p:nvPicPr>
          <p:cNvPr id="9" name="图片 8"/>
          <p:cNvPicPr>
            <a:picLocks noChangeAspect="1"/>
          </p:cNvPicPr>
          <p:nvPr/>
        </p:nvPicPr>
        <p:blipFill>
          <a:blip r:embed="rId1" cstate="screen"/>
          <a:stretch>
            <a:fillRect/>
          </a:stretch>
        </p:blipFill>
        <p:spPr>
          <a:xfrm>
            <a:off x="9195519" y="4293096"/>
            <a:ext cx="2126488" cy="201622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Tm="3000">
        <p14:prism/>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7"/>
          <p:cNvGrpSpPr/>
          <p:nvPr/>
        </p:nvGrpSpPr>
        <p:grpSpPr>
          <a:xfrm>
            <a:off x="842591" y="4149080"/>
            <a:ext cx="10441160" cy="1944216"/>
            <a:chOff x="944179" y="1394643"/>
            <a:chExt cx="10441160" cy="1944216"/>
          </a:xfrm>
        </p:grpSpPr>
        <p:sp>
          <p:nvSpPr>
            <p:cNvPr id="10" name="文本框 9"/>
            <p:cNvSpPr txBox="1"/>
            <p:nvPr/>
          </p:nvSpPr>
          <p:spPr>
            <a:xfrm>
              <a:off x="944179" y="1882187"/>
              <a:ext cx="1429988" cy="400110"/>
            </a:xfrm>
            <a:prstGeom prst="rect">
              <a:avLst/>
            </a:prstGeom>
            <a:noFill/>
          </p:spPr>
          <p:txBody>
            <a:bodyPr wrap="square">
              <a:spAutoFit/>
            </a:bodyPr>
            <a:lstStyle/>
            <a:p>
              <a:pPr>
                <a:lnSpc>
                  <a:spcPts val="2400"/>
                </a:lnSpc>
              </a:pPr>
              <a:r>
                <a:rPr lang="zh-CN" altLang="en-US" sz="2000" b="1" dirty="0" smtClean="0">
                  <a:solidFill>
                    <a:schemeClr val="accent3"/>
                  </a:solidFill>
                  <a:latin typeface="+mn-lt"/>
                  <a:ea typeface="+mn-ea"/>
                  <a:cs typeface="+mn-ea"/>
                  <a:sym typeface="+mn-lt"/>
                </a:rPr>
                <a:t>补助对象</a:t>
              </a:r>
              <a:endParaRPr lang="en-US" altLang="zh-CN" sz="2000" b="1" dirty="0">
                <a:solidFill>
                  <a:schemeClr val="accent3"/>
                </a:solidFill>
                <a:latin typeface="+mn-lt"/>
                <a:ea typeface="+mn-ea"/>
                <a:cs typeface="+mn-ea"/>
                <a:sym typeface="+mn-lt"/>
              </a:endParaRPr>
            </a:p>
          </p:txBody>
        </p:sp>
        <p:sp>
          <p:nvSpPr>
            <p:cNvPr id="17" name="PA-文本框 72"/>
            <p:cNvSpPr txBox="1"/>
            <p:nvPr>
              <p:custDataLst>
                <p:tags r:id="rId1"/>
              </p:custDataLst>
            </p:nvPr>
          </p:nvSpPr>
          <p:spPr>
            <a:xfrm>
              <a:off x="2384339" y="1394643"/>
              <a:ext cx="9001000" cy="1944216"/>
            </a:xfrm>
            <a:prstGeom prst="rect">
              <a:avLst/>
            </a:prstGeom>
            <a:noFill/>
            <a:ln>
              <a:noFill/>
            </a:ln>
          </p:spPr>
          <p:txBody>
            <a:bodyPr wrap="square" lIns="91440" tIns="45720" rIns="91440" bIns="45720">
              <a:noAutofit/>
            </a:bodyPr>
            <a:lstStyle>
              <a:defPPr>
                <a:defRPr lang="zh-CN"/>
              </a:defPPr>
              <a:lvl1pPr>
                <a:lnSpc>
                  <a:spcPct val="170000"/>
                </a:lnSpc>
                <a:spcBef>
                  <a:spcPct val="0"/>
                </a:spcBef>
                <a:defRPr sz="2000">
                  <a:solidFill>
                    <a:schemeClr val="accent6">
                      <a:lumMod val="50000"/>
                    </a:schemeClr>
                  </a:solidFill>
                  <a:latin typeface="Source Han Sans CN Normal" panose="020B0400000000000000" pitchFamily="34" charset="-128"/>
                  <a:ea typeface="思源黑体" panose="020B0400000000000000"/>
                </a:defRPr>
              </a:lvl1pPr>
            </a:lstStyle>
            <a:p>
              <a:pPr marL="107950">
                <a:lnSpc>
                  <a:spcPct val="150000"/>
                </a:lnSpc>
              </a:pPr>
              <a:r>
                <a:rPr lang="en-US" altLang="zh-CN" sz="1600" dirty="0" smtClean="0"/>
                <a:t>      </a:t>
              </a:r>
              <a:r>
                <a:rPr lang="zh-CN" altLang="en-US" sz="1600" b="1" dirty="0" smtClean="0"/>
                <a:t>市非遗补助资金可用于开支以下费用：</a:t>
              </a:r>
              <a:r>
                <a:rPr lang="zh-CN" altLang="zh-CN" sz="1600" dirty="0" smtClean="0">
                  <a:latin typeface="+mn-ea"/>
                  <a:ea typeface="+mn-ea"/>
                </a:rPr>
                <a:t>理论</a:t>
              </a:r>
              <a:r>
                <a:rPr lang="zh-CN" altLang="zh-CN" sz="1600" dirty="0" smtClean="0">
                  <a:latin typeface="+mn-ea"/>
                  <a:ea typeface="+mn-ea"/>
                </a:rPr>
                <a:t>及技艺研究费、传承人及传习活动补助费、民俗活动补助费、资料抢救整理及出版费、重大课题研究补助费等，以及“文化和自然遗产日”系列展示展演活动费、普查工作费、调查研究费、征集重要实物费、培训费、认定及申请省级和国家级项目费、宣传出版费、专家论证评审费、咨询培训费、数字化建设费、档案建设费、建立非遗网站费等</a:t>
              </a:r>
              <a:r>
                <a:rPr lang="zh-CN" altLang="en-US" sz="1600" dirty="0" smtClean="0">
                  <a:latin typeface="+mn-ea"/>
                  <a:ea typeface="+mn-ea"/>
                </a:rPr>
                <a:t>。</a:t>
              </a:r>
              <a:endParaRPr lang="zh-CN" altLang="en-US" sz="1600" dirty="0">
                <a:latin typeface="+mn-ea"/>
                <a:ea typeface="+mn-ea"/>
                <a:cs typeface="+mn-ea"/>
                <a:sym typeface="+mn-lt"/>
              </a:endParaRPr>
            </a:p>
          </p:txBody>
        </p:sp>
      </p:grpSp>
      <p:grpSp>
        <p:nvGrpSpPr>
          <p:cNvPr id="32" name="组合 31"/>
          <p:cNvGrpSpPr/>
          <p:nvPr/>
        </p:nvGrpSpPr>
        <p:grpSpPr>
          <a:xfrm>
            <a:off x="770583" y="1412776"/>
            <a:ext cx="10559911" cy="3099018"/>
            <a:chOff x="1130623" y="980728"/>
            <a:chExt cx="10559911" cy="3099018"/>
          </a:xfrm>
        </p:grpSpPr>
        <p:grpSp>
          <p:nvGrpSpPr>
            <p:cNvPr id="6" name="组合 10"/>
            <p:cNvGrpSpPr/>
            <p:nvPr/>
          </p:nvGrpSpPr>
          <p:grpSpPr>
            <a:xfrm>
              <a:off x="1130623" y="980728"/>
              <a:ext cx="10512796" cy="3099018"/>
              <a:chOff x="842591" y="3412508"/>
              <a:chExt cx="10512796" cy="3099018"/>
            </a:xfrm>
          </p:grpSpPr>
          <p:grpSp>
            <p:nvGrpSpPr>
              <p:cNvPr id="7" name="组合 3"/>
              <p:cNvGrpSpPr/>
              <p:nvPr/>
            </p:nvGrpSpPr>
            <p:grpSpPr>
              <a:xfrm>
                <a:off x="842591" y="4365104"/>
                <a:ext cx="1296144" cy="792088"/>
                <a:chOff x="1381146" y="4226579"/>
                <a:chExt cx="1296144" cy="792088"/>
              </a:xfrm>
            </p:grpSpPr>
            <p:sp>
              <p:nvSpPr>
                <p:cNvPr id="15" name="矩形 14"/>
                <p:cNvSpPr/>
                <p:nvPr/>
              </p:nvSpPr>
              <p:spPr bwMode="auto">
                <a:xfrm>
                  <a:off x="1453154" y="4226579"/>
                  <a:ext cx="1224136" cy="792088"/>
                </a:xfrm>
                <a:prstGeom prst="rect">
                  <a:avLst/>
                </a:prstGeom>
                <a:solidFill>
                  <a:schemeClr val="accent2"/>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mn-lt"/>
                    <a:ea typeface="+mn-ea"/>
                    <a:cs typeface="+mn-ea"/>
                    <a:sym typeface="+mn-lt"/>
                  </a:endParaRPr>
                </a:p>
              </p:txBody>
            </p:sp>
            <p:sp>
              <p:nvSpPr>
                <p:cNvPr id="20" name="文本框 19"/>
                <p:cNvSpPr txBox="1"/>
                <p:nvPr/>
              </p:nvSpPr>
              <p:spPr>
                <a:xfrm>
                  <a:off x="1381146" y="4226579"/>
                  <a:ext cx="1291816" cy="707886"/>
                </a:xfrm>
                <a:prstGeom prst="rect">
                  <a:avLst/>
                </a:prstGeom>
                <a:noFill/>
              </p:spPr>
              <p:txBody>
                <a:bodyPr wrap="square">
                  <a:spAutoFit/>
                </a:bodyPr>
                <a:lstStyle/>
                <a:p>
                  <a:pPr algn="ctr">
                    <a:lnSpc>
                      <a:spcPts val="2400"/>
                    </a:lnSpc>
                  </a:pPr>
                  <a:r>
                    <a:rPr lang="zh-CN" altLang="en-US" sz="2000" b="1" dirty="0" smtClean="0">
                      <a:solidFill>
                        <a:schemeClr val="accent3"/>
                      </a:solidFill>
                      <a:latin typeface="+mn-lt"/>
                      <a:ea typeface="+mn-ea"/>
                      <a:cs typeface="+mn-ea"/>
                      <a:sym typeface="+mn-lt"/>
                    </a:rPr>
                    <a:t>补助项目标准</a:t>
                  </a:r>
                  <a:endParaRPr lang="en-US" altLang="zh-CN" sz="2000" b="1" dirty="0">
                    <a:solidFill>
                      <a:schemeClr val="accent3"/>
                    </a:solidFill>
                    <a:latin typeface="+mn-lt"/>
                    <a:ea typeface="+mn-ea"/>
                    <a:cs typeface="+mn-ea"/>
                    <a:sym typeface="+mn-lt"/>
                  </a:endParaRPr>
                </a:p>
              </p:txBody>
            </p:sp>
          </p:grpSp>
          <p:grpSp>
            <p:nvGrpSpPr>
              <p:cNvPr id="8" name="组合 5"/>
              <p:cNvGrpSpPr/>
              <p:nvPr/>
            </p:nvGrpSpPr>
            <p:grpSpPr>
              <a:xfrm>
                <a:off x="2546727" y="3501008"/>
                <a:ext cx="8703775" cy="3010518"/>
                <a:chOff x="2308404" y="3228303"/>
                <a:chExt cx="8703775" cy="3010518"/>
              </a:xfrm>
            </p:grpSpPr>
            <p:sp>
              <p:nvSpPr>
                <p:cNvPr id="22" name="PA-文本框 72"/>
                <p:cNvSpPr txBox="1"/>
                <p:nvPr>
                  <p:custDataLst>
                    <p:tags r:id="rId2"/>
                  </p:custDataLst>
                </p:nvPr>
              </p:nvSpPr>
              <p:spPr>
                <a:xfrm>
                  <a:off x="2308404" y="3429000"/>
                  <a:ext cx="8703775" cy="2809821"/>
                </a:xfrm>
                <a:prstGeom prst="rect">
                  <a:avLst/>
                </a:prstGeom>
                <a:noFill/>
                <a:ln>
                  <a:noFill/>
                </a:ln>
              </p:spPr>
              <p:txBody>
                <a:bodyPr wrap="square" lIns="91440" tIns="45720" rIns="91440" bIns="45720">
                  <a:noAutofit/>
                </a:bodyPr>
                <a:lstStyle>
                  <a:defPPr>
                    <a:defRPr lang="zh-CN"/>
                  </a:defPPr>
                  <a:lvl1pPr>
                    <a:lnSpc>
                      <a:spcPct val="170000"/>
                    </a:lnSpc>
                    <a:spcBef>
                      <a:spcPct val="0"/>
                    </a:spcBef>
                    <a:defRPr sz="2000">
                      <a:solidFill>
                        <a:schemeClr val="accent6">
                          <a:lumMod val="50000"/>
                        </a:schemeClr>
                      </a:solidFill>
                      <a:latin typeface="Source Han Sans CN Normal" panose="020B0400000000000000" pitchFamily="34" charset="-128"/>
                      <a:ea typeface="思源黑体" panose="020B0400000000000000"/>
                    </a:defRPr>
                  </a:lvl1pPr>
                </a:lstStyle>
                <a:p>
                  <a:pPr>
                    <a:lnSpc>
                      <a:spcPts val="2800"/>
                    </a:lnSpc>
                  </a:pPr>
                  <a:r>
                    <a:rPr lang="zh-CN" altLang="en-US" sz="1600" dirty="0">
                      <a:latin typeface="+mn-lt"/>
                      <a:ea typeface="+mn-ea"/>
                      <a:cs typeface="+mn-ea"/>
                      <a:sym typeface="+mn-lt"/>
                    </a:rPr>
                    <a:t>                                                 </a:t>
                  </a:r>
                  <a:endParaRPr lang="zh-CN" altLang="en-US" sz="1600" dirty="0">
                    <a:latin typeface="+mn-lt"/>
                    <a:ea typeface="+mn-ea"/>
                    <a:cs typeface="+mn-ea"/>
                    <a:sym typeface="+mn-lt"/>
                  </a:endParaRPr>
                </a:p>
              </p:txBody>
            </p:sp>
            <p:sp>
              <p:nvSpPr>
                <p:cNvPr id="18" name="文本框 17"/>
                <p:cNvSpPr txBox="1"/>
                <p:nvPr/>
              </p:nvSpPr>
              <p:spPr>
                <a:xfrm>
                  <a:off x="2332460" y="3228303"/>
                  <a:ext cx="3115106" cy="451406"/>
                </a:xfrm>
                <a:prstGeom prst="rect">
                  <a:avLst/>
                </a:prstGeom>
                <a:noFill/>
              </p:spPr>
              <p:txBody>
                <a:bodyPr wrap="square">
                  <a:spAutoFit/>
                </a:bodyPr>
                <a:lstStyle/>
                <a:p>
                  <a:pPr lvl="0">
                    <a:lnSpc>
                      <a:spcPts val="2800"/>
                    </a:lnSpc>
                    <a:defRPr/>
                  </a:pPr>
                  <a:r>
                    <a:rPr lang="zh-CN" altLang="zh-CN" b="1" dirty="0" smtClean="0">
                      <a:solidFill>
                        <a:schemeClr val="accent2"/>
                      </a:solidFill>
                      <a:latin typeface="+mn-lt"/>
                      <a:ea typeface="+mn-ea"/>
                      <a:cs typeface="+mn-ea"/>
                      <a:sym typeface="+mn-lt"/>
                    </a:rPr>
                    <a:t>非物质文化遗产代表性项目</a:t>
                  </a:r>
                  <a:endParaRPr lang="zh-CN" altLang="en-US" b="1" dirty="0">
                    <a:solidFill>
                      <a:schemeClr val="accent2"/>
                    </a:solidFill>
                    <a:latin typeface="+mn-lt"/>
                    <a:ea typeface="+mn-ea"/>
                    <a:cs typeface="+mn-ea"/>
                    <a:sym typeface="+mn-lt"/>
                  </a:endParaRPr>
                </a:p>
              </p:txBody>
            </p:sp>
          </p:grpSp>
          <p:sp>
            <p:nvSpPr>
              <p:cNvPr id="19" name="矩形 18"/>
              <p:cNvSpPr/>
              <p:nvPr/>
            </p:nvSpPr>
            <p:spPr bwMode="auto">
              <a:xfrm>
                <a:off x="2374166" y="3412508"/>
                <a:ext cx="8981221" cy="2392980"/>
              </a:xfrm>
              <a:prstGeom prst="rect">
                <a:avLst/>
              </a:prstGeom>
              <a:noFill/>
              <a:ln w="9525" cap="flat" cmpd="sng" algn="ctr">
                <a:solidFill>
                  <a:schemeClr val="accent2"/>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mn-lt"/>
                  <a:ea typeface="+mn-ea"/>
                  <a:cs typeface="+mn-ea"/>
                  <a:sym typeface="+mn-lt"/>
                </a:endParaRPr>
              </a:p>
            </p:txBody>
          </p:sp>
        </p:grpSp>
        <p:sp>
          <p:nvSpPr>
            <p:cNvPr id="21" name="文本框 17"/>
            <p:cNvSpPr txBox="1"/>
            <p:nvPr/>
          </p:nvSpPr>
          <p:spPr>
            <a:xfrm>
              <a:off x="2858815" y="1556792"/>
              <a:ext cx="4896544" cy="451406"/>
            </a:xfrm>
            <a:prstGeom prst="rect">
              <a:avLst/>
            </a:prstGeom>
            <a:noFill/>
          </p:spPr>
          <p:txBody>
            <a:bodyPr wrap="square">
              <a:spAutoFit/>
            </a:bodyPr>
            <a:lstStyle/>
            <a:p>
              <a:pPr lvl="0">
                <a:lnSpc>
                  <a:spcPts val="2800"/>
                </a:lnSpc>
                <a:defRPr/>
              </a:pPr>
              <a:r>
                <a:rPr lang="zh-CN" altLang="zh-CN" b="1" dirty="0" smtClean="0">
                  <a:solidFill>
                    <a:schemeClr val="accent2"/>
                  </a:solidFill>
                  <a:latin typeface="+mn-lt"/>
                  <a:ea typeface="+mn-ea"/>
                  <a:cs typeface="+mn-ea"/>
                  <a:sym typeface="+mn-lt"/>
                </a:rPr>
                <a:t>非物质文化遗产代表性项目代表性传承人</a:t>
              </a:r>
              <a:endParaRPr lang="zh-CN" altLang="en-US" b="1" dirty="0">
                <a:solidFill>
                  <a:schemeClr val="accent2"/>
                </a:solidFill>
                <a:latin typeface="+mn-lt"/>
                <a:ea typeface="+mn-ea"/>
                <a:cs typeface="+mn-ea"/>
                <a:sym typeface="+mn-lt"/>
              </a:endParaRPr>
            </a:p>
          </p:txBody>
        </p:sp>
        <p:sp>
          <p:nvSpPr>
            <p:cNvPr id="24" name="文本框 17"/>
            <p:cNvSpPr txBox="1"/>
            <p:nvPr/>
          </p:nvSpPr>
          <p:spPr>
            <a:xfrm>
              <a:off x="2858815" y="1988840"/>
              <a:ext cx="4320480" cy="451406"/>
            </a:xfrm>
            <a:prstGeom prst="rect">
              <a:avLst/>
            </a:prstGeom>
            <a:noFill/>
          </p:spPr>
          <p:txBody>
            <a:bodyPr wrap="square">
              <a:spAutoFit/>
            </a:bodyPr>
            <a:lstStyle/>
            <a:p>
              <a:pPr lvl="0">
                <a:lnSpc>
                  <a:spcPts val="2800"/>
                </a:lnSpc>
                <a:defRPr/>
              </a:pPr>
              <a:r>
                <a:rPr lang="zh-CN" altLang="zh-CN" b="1" dirty="0" smtClean="0">
                  <a:solidFill>
                    <a:schemeClr val="accent2"/>
                  </a:solidFill>
                  <a:latin typeface="+mn-lt"/>
                  <a:ea typeface="+mn-ea"/>
                  <a:cs typeface="+mn-ea"/>
                  <a:sym typeface="+mn-lt"/>
                </a:rPr>
                <a:t>非物质文化遗产代表性项目</a:t>
              </a:r>
              <a:r>
                <a:rPr lang="zh-CN" altLang="en-US" b="1" dirty="0" smtClean="0">
                  <a:solidFill>
                    <a:schemeClr val="accent2"/>
                  </a:solidFill>
                  <a:latin typeface="+mn-lt"/>
                  <a:ea typeface="+mn-ea"/>
                  <a:cs typeface="+mn-ea"/>
                  <a:sym typeface="+mn-lt"/>
                </a:rPr>
                <a:t>传承基地</a:t>
              </a:r>
              <a:endParaRPr lang="zh-CN" altLang="en-US" b="1" dirty="0">
                <a:solidFill>
                  <a:schemeClr val="accent2"/>
                </a:solidFill>
                <a:latin typeface="+mn-lt"/>
                <a:ea typeface="+mn-ea"/>
                <a:cs typeface="+mn-ea"/>
                <a:sym typeface="+mn-lt"/>
              </a:endParaRPr>
            </a:p>
          </p:txBody>
        </p:sp>
        <p:sp>
          <p:nvSpPr>
            <p:cNvPr id="25" name="文本框 17"/>
            <p:cNvSpPr txBox="1"/>
            <p:nvPr/>
          </p:nvSpPr>
          <p:spPr>
            <a:xfrm>
              <a:off x="2858815" y="2420888"/>
              <a:ext cx="4320480" cy="451406"/>
            </a:xfrm>
            <a:prstGeom prst="rect">
              <a:avLst/>
            </a:prstGeom>
            <a:noFill/>
          </p:spPr>
          <p:txBody>
            <a:bodyPr wrap="square">
              <a:spAutoFit/>
            </a:bodyPr>
            <a:lstStyle/>
            <a:p>
              <a:pPr lvl="0">
                <a:lnSpc>
                  <a:spcPts val="2800"/>
                </a:lnSpc>
                <a:defRPr/>
              </a:pPr>
              <a:r>
                <a:rPr lang="zh-CN" altLang="en-US" b="1" dirty="0" smtClean="0">
                  <a:solidFill>
                    <a:schemeClr val="accent2"/>
                  </a:solidFill>
                  <a:latin typeface="+mn-lt"/>
                  <a:ea typeface="+mn-ea"/>
                  <a:cs typeface="+mn-ea"/>
                  <a:sym typeface="+mn-lt"/>
                </a:rPr>
                <a:t>（新增）</a:t>
              </a:r>
              <a:r>
                <a:rPr lang="zh-CN" altLang="zh-CN" b="1" dirty="0" smtClean="0">
                  <a:solidFill>
                    <a:schemeClr val="accent2"/>
                  </a:solidFill>
                  <a:latin typeface="+mn-lt"/>
                  <a:ea typeface="+mn-ea"/>
                  <a:cs typeface="+mn-ea"/>
                  <a:sym typeface="+mn-lt"/>
                </a:rPr>
                <a:t>非物质文化遗产</a:t>
              </a:r>
              <a:r>
                <a:rPr lang="zh-CN" altLang="en-US" b="1" dirty="0" smtClean="0">
                  <a:solidFill>
                    <a:schemeClr val="accent2"/>
                  </a:solidFill>
                  <a:latin typeface="+mn-lt"/>
                  <a:ea typeface="+mn-ea"/>
                  <a:cs typeface="+mn-ea"/>
                  <a:sym typeface="+mn-lt"/>
                </a:rPr>
                <a:t>传统工艺工作站</a:t>
              </a:r>
              <a:endParaRPr lang="zh-CN" altLang="en-US" b="1" dirty="0">
                <a:solidFill>
                  <a:schemeClr val="accent2"/>
                </a:solidFill>
                <a:latin typeface="+mn-lt"/>
                <a:ea typeface="+mn-ea"/>
                <a:cs typeface="+mn-ea"/>
                <a:sym typeface="+mn-lt"/>
              </a:endParaRPr>
            </a:p>
          </p:txBody>
        </p:sp>
        <p:sp>
          <p:nvSpPr>
            <p:cNvPr id="26" name="文本框 17"/>
            <p:cNvSpPr txBox="1"/>
            <p:nvPr/>
          </p:nvSpPr>
          <p:spPr>
            <a:xfrm>
              <a:off x="2858815" y="2852936"/>
              <a:ext cx="4392488" cy="451406"/>
            </a:xfrm>
            <a:prstGeom prst="rect">
              <a:avLst/>
            </a:prstGeom>
            <a:noFill/>
          </p:spPr>
          <p:txBody>
            <a:bodyPr wrap="square">
              <a:spAutoFit/>
            </a:bodyPr>
            <a:lstStyle/>
            <a:p>
              <a:pPr lvl="0">
                <a:lnSpc>
                  <a:spcPts val="2800"/>
                </a:lnSpc>
                <a:defRPr/>
              </a:pPr>
              <a:r>
                <a:rPr lang="zh-CN" altLang="en-US" b="1" dirty="0" smtClean="0">
                  <a:solidFill>
                    <a:schemeClr val="accent2"/>
                  </a:solidFill>
                  <a:latin typeface="+mn-lt"/>
                  <a:ea typeface="+mn-ea"/>
                  <a:cs typeface="+mn-ea"/>
                  <a:sym typeface="+mn-lt"/>
                </a:rPr>
                <a:t>（新增）</a:t>
              </a:r>
              <a:r>
                <a:rPr lang="zh-CN" altLang="zh-CN" b="1" dirty="0" smtClean="0">
                  <a:solidFill>
                    <a:schemeClr val="accent2"/>
                  </a:solidFill>
                  <a:latin typeface="+mn-lt"/>
                  <a:ea typeface="+mn-ea"/>
                  <a:cs typeface="+mn-ea"/>
                  <a:sym typeface="+mn-lt"/>
                </a:rPr>
                <a:t>非物质文化遗产</a:t>
              </a:r>
              <a:r>
                <a:rPr lang="zh-CN" altLang="en-US" b="1" dirty="0" smtClean="0">
                  <a:solidFill>
                    <a:schemeClr val="accent2"/>
                  </a:solidFill>
                  <a:latin typeface="+mn-lt"/>
                  <a:ea typeface="+mn-ea"/>
                  <a:cs typeface="+mn-ea"/>
                  <a:sym typeface="+mn-lt"/>
                </a:rPr>
                <a:t>展示馆</a:t>
              </a:r>
              <a:endParaRPr lang="zh-CN" altLang="en-US" b="1" dirty="0">
                <a:solidFill>
                  <a:schemeClr val="accent2"/>
                </a:solidFill>
                <a:latin typeface="+mn-lt"/>
                <a:ea typeface="+mn-ea"/>
                <a:cs typeface="+mn-ea"/>
                <a:sym typeface="+mn-lt"/>
              </a:endParaRPr>
            </a:p>
          </p:txBody>
        </p:sp>
        <p:sp>
          <p:nvSpPr>
            <p:cNvPr id="27" name="文本框 16"/>
            <p:cNvSpPr txBox="1"/>
            <p:nvPr/>
          </p:nvSpPr>
          <p:spPr>
            <a:xfrm>
              <a:off x="7611343" y="1124744"/>
              <a:ext cx="4079191" cy="461665"/>
            </a:xfrm>
            <a:prstGeom prst="rect">
              <a:avLst/>
            </a:prstGeom>
            <a:noFill/>
          </p:spPr>
          <p:txBody>
            <a:bodyPr wrap="square" rtlCol="0">
              <a:spAutoFit/>
            </a:bodyPr>
            <a:lstStyle/>
            <a:p>
              <a:pPr fontAlgn="auto">
                <a:lnSpc>
                  <a:spcPct val="150000"/>
                </a:lnSpc>
                <a:spcBef>
                  <a:spcPts val="0"/>
                </a:spcBef>
                <a:spcAft>
                  <a:spcPts val="0"/>
                </a:spcAft>
                <a:defRPr/>
              </a:pPr>
              <a:r>
                <a:rPr lang="zh-CN" altLang="en-US" sz="1600" dirty="0" smtClean="0">
                  <a:solidFill>
                    <a:schemeClr val="accent6">
                      <a:lumMod val="50000"/>
                    </a:schemeClr>
                  </a:solidFill>
                  <a:latin typeface="+mn-lt"/>
                  <a:ea typeface="+mn-ea"/>
                  <a:cs typeface="+mn-ea"/>
                  <a:sym typeface="+mn-lt"/>
                </a:rPr>
                <a:t>每项目每年申请金额</a:t>
              </a:r>
              <a:r>
                <a:rPr lang="en-US" altLang="zh-CN" sz="1600" dirty="0" smtClean="0">
                  <a:solidFill>
                    <a:schemeClr val="accent6">
                      <a:lumMod val="50000"/>
                    </a:schemeClr>
                  </a:solidFill>
                  <a:latin typeface="+mn-lt"/>
                  <a:ea typeface="+mn-ea"/>
                  <a:cs typeface="+mn-ea"/>
                  <a:sym typeface="+mn-lt"/>
                </a:rPr>
                <a:t>2-5</a:t>
              </a:r>
              <a:r>
                <a:rPr lang="zh-CN" altLang="en-US" sz="1600" dirty="0" smtClean="0">
                  <a:solidFill>
                    <a:schemeClr val="accent6">
                      <a:lumMod val="50000"/>
                    </a:schemeClr>
                  </a:solidFill>
                  <a:latin typeface="+mn-lt"/>
                  <a:ea typeface="+mn-ea"/>
                  <a:cs typeface="+mn-ea"/>
                  <a:sym typeface="+mn-lt"/>
                </a:rPr>
                <a:t>万元</a:t>
              </a:r>
              <a:endParaRPr lang="zh-CN" altLang="en-US" sz="1600" dirty="0">
                <a:solidFill>
                  <a:schemeClr val="accent6">
                    <a:lumMod val="50000"/>
                  </a:schemeClr>
                </a:solidFill>
                <a:latin typeface="+mn-lt"/>
                <a:ea typeface="+mn-ea"/>
                <a:cs typeface="+mn-ea"/>
                <a:sym typeface="+mn-lt"/>
              </a:endParaRPr>
            </a:p>
          </p:txBody>
        </p:sp>
        <p:sp>
          <p:nvSpPr>
            <p:cNvPr id="28" name="文本框 16"/>
            <p:cNvSpPr txBox="1"/>
            <p:nvPr/>
          </p:nvSpPr>
          <p:spPr>
            <a:xfrm>
              <a:off x="7611343" y="1556792"/>
              <a:ext cx="4079191" cy="461665"/>
            </a:xfrm>
            <a:prstGeom prst="rect">
              <a:avLst/>
            </a:prstGeom>
            <a:noFill/>
          </p:spPr>
          <p:txBody>
            <a:bodyPr wrap="square" rtlCol="0">
              <a:spAutoFit/>
            </a:bodyPr>
            <a:lstStyle/>
            <a:p>
              <a:pPr fontAlgn="auto">
                <a:lnSpc>
                  <a:spcPct val="150000"/>
                </a:lnSpc>
                <a:spcBef>
                  <a:spcPts val="0"/>
                </a:spcBef>
                <a:spcAft>
                  <a:spcPts val="0"/>
                </a:spcAft>
                <a:defRPr/>
              </a:pPr>
              <a:r>
                <a:rPr lang="zh-CN" altLang="en-US" sz="1600" dirty="0" smtClean="0">
                  <a:solidFill>
                    <a:schemeClr val="accent6">
                      <a:lumMod val="50000"/>
                    </a:schemeClr>
                  </a:solidFill>
                  <a:latin typeface="+mn-lt"/>
                  <a:ea typeface="+mn-ea"/>
                  <a:cs typeface="+mn-ea"/>
                  <a:sym typeface="+mn-lt"/>
                </a:rPr>
                <a:t>每人每年补助</a:t>
              </a:r>
              <a:r>
                <a:rPr lang="en-US" altLang="zh-CN" sz="1600" dirty="0" smtClean="0">
                  <a:solidFill>
                    <a:schemeClr val="accent6">
                      <a:lumMod val="50000"/>
                    </a:schemeClr>
                  </a:solidFill>
                  <a:latin typeface="+mn-lt"/>
                  <a:ea typeface="+mn-ea"/>
                  <a:cs typeface="+mn-ea"/>
                  <a:sym typeface="+mn-lt"/>
                </a:rPr>
                <a:t>5000</a:t>
              </a:r>
              <a:r>
                <a:rPr lang="zh-CN" altLang="en-US" sz="1600" dirty="0" smtClean="0">
                  <a:solidFill>
                    <a:schemeClr val="accent6">
                      <a:lumMod val="50000"/>
                    </a:schemeClr>
                  </a:solidFill>
                  <a:latin typeface="+mn-lt"/>
                  <a:ea typeface="+mn-ea"/>
                  <a:cs typeface="+mn-ea"/>
                  <a:sym typeface="+mn-lt"/>
                </a:rPr>
                <a:t>元</a:t>
              </a:r>
              <a:endParaRPr lang="zh-CN" altLang="en-US" sz="1600" dirty="0">
                <a:solidFill>
                  <a:schemeClr val="accent6">
                    <a:lumMod val="50000"/>
                  </a:schemeClr>
                </a:solidFill>
                <a:latin typeface="+mn-lt"/>
                <a:ea typeface="+mn-ea"/>
                <a:cs typeface="+mn-ea"/>
                <a:sym typeface="+mn-lt"/>
              </a:endParaRPr>
            </a:p>
          </p:txBody>
        </p:sp>
        <p:sp>
          <p:nvSpPr>
            <p:cNvPr id="29" name="文本框 16"/>
            <p:cNvSpPr txBox="1"/>
            <p:nvPr/>
          </p:nvSpPr>
          <p:spPr>
            <a:xfrm>
              <a:off x="7611343" y="1988840"/>
              <a:ext cx="4079191" cy="461665"/>
            </a:xfrm>
            <a:prstGeom prst="rect">
              <a:avLst/>
            </a:prstGeom>
            <a:noFill/>
          </p:spPr>
          <p:txBody>
            <a:bodyPr wrap="square" rtlCol="0">
              <a:spAutoFit/>
            </a:bodyPr>
            <a:lstStyle/>
            <a:p>
              <a:pPr fontAlgn="auto">
                <a:lnSpc>
                  <a:spcPct val="150000"/>
                </a:lnSpc>
                <a:spcBef>
                  <a:spcPts val="0"/>
                </a:spcBef>
                <a:spcAft>
                  <a:spcPts val="0"/>
                </a:spcAft>
                <a:defRPr/>
              </a:pPr>
              <a:r>
                <a:rPr lang="zh-CN" altLang="en-US" sz="1600" dirty="0" smtClean="0">
                  <a:solidFill>
                    <a:schemeClr val="accent6">
                      <a:lumMod val="50000"/>
                    </a:schemeClr>
                  </a:solidFill>
                  <a:latin typeface="+mn-lt"/>
                  <a:ea typeface="+mn-ea"/>
                  <a:cs typeface="+mn-ea"/>
                  <a:sym typeface="+mn-lt"/>
                </a:rPr>
                <a:t>每基地每年补助</a:t>
              </a:r>
              <a:r>
                <a:rPr lang="en-US" altLang="zh-CN" sz="1600" dirty="0" smtClean="0">
                  <a:solidFill>
                    <a:schemeClr val="accent6">
                      <a:lumMod val="50000"/>
                    </a:schemeClr>
                  </a:solidFill>
                  <a:latin typeface="+mn-lt"/>
                  <a:ea typeface="+mn-ea"/>
                  <a:cs typeface="+mn-ea"/>
                  <a:sym typeface="+mn-lt"/>
                </a:rPr>
                <a:t>2</a:t>
              </a:r>
              <a:r>
                <a:rPr lang="zh-CN" altLang="en-US" sz="1600" dirty="0" smtClean="0">
                  <a:solidFill>
                    <a:schemeClr val="accent6">
                      <a:lumMod val="50000"/>
                    </a:schemeClr>
                  </a:solidFill>
                  <a:latin typeface="+mn-lt"/>
                  <a:ea typeface="+mn-ea"/>
                  <a:cs typeface="+mn-ea"/>
                  <a:sym typeface="+mn-lt"/>
                </a:rPr>
                <a:t>万元</a:t>
              </a:r>
              <a:endParaRPr lang="zh-CN" altLang="en-US" sz="1600" dirty="0">
                <a:solidFill>
                  <a:schemeClr val="accent6">
                    <a:lumMod val="50000"/>
                  </a:schemeClr>
                </a:solidFill>
                <a:latin typeface="+mn-lt"/>
                <a:ea typeface="+mn-ea"/>
                <a:cs typeface="+mn-ea"/>
                <a:sym typeface="+mn-lt"/>
              </a:endParaRPr>
            </a:p>
          </p:txBody>
        </p:sp>
        <p:sp>
          <p:nvSpPr>
            <p:cNvPr id="30" name="文本框 16"/>
            <p:cNvSpPr txBox="1"/>
            <p:nvPr/>
          </p:nvSpPr>
          <p:spPr>
            <a:xfrm>
              <a:off x="7611343" y="2420888"/>
              <a:ext cx="4079191" cy="418191"/>
            </a:xfrm>
            <a:prstGeom prst="rect">
              <a:avLst/>
            </a:prstGeom>
            <a:noFill/>
          </p:spPr>
          <p:txBody>
            <a:bodyPr wrap="square" rtlCol="0">
              <a:spAutoFit/>
            </a:bodyPr>
            <a:lstStyle/>
            <a:p>
              <a:pPr fontAlgn="auto">
                <a:lnSpc>
                  <a:spcPct val="150000"/>
                </a:lnSpc>
                <a:spcBef>
                  <a:spcPts val="0"/>
                </a:spcBef>
                <a:spcAft>
                  <a:spcPts val="0"/>
                </a:spcAft>
                <a:defRPr/>
              </a:pPr>
              <a:r>
                <a:rPr lang="zh-CN" altLang="en-US" sz="1600" b="1" dirty="0" smtClean="0">
                  <a:solidFill>
                    <a:schemeClr val="accent6">
                      <a:lumMod val="50000"/>
                    </a:schemeClr>
                  </a:solidFill>
                  <a:latin typeface="+mn-lt"/>
                  <a:ea typeface="+mn-ea"/>
                  <a:cs typeface="+mn-ea"/>
                  <a:sym typeface="+mn-lt"/>
                </a:rPr>
                <a:t>每站每年补助</a:t>
              </a:r>
              <a:r>
                <a:rPr lang="en-US" altLang="zh-CN" sz="1600" b="1" dirty="0" smtClean="0">
                  <a:solidFill>
                    <a:schemeClr val="accent6">
                      <a:lumMod val="50000"/>
                    </a:schemeClr>
                  </a:solidFill>
                  <a:latin typeface="+mn-lt"/>
                  <a:ea typeface="+mn-ea"/>
                  <a:cs typeface="+mn-ea"/>
                  <a:sym typeface="+mn-lt"/>
                </a:rPr>
                <a:t>2</a:t>
              </a:r>
              <a:r>
                <a:rPr lang="zh-CN" altLang="en-US" sz="1600" b="1" dirty="0" smtClean="0">
                  <a:solidFill>
                    <a:schemeClr val="accent6">
                      <a:lumMod val="50000"/>
                    </a:schemeClr>
                  </a:solidFill>
                  <a:latin typeface="+mn-lt"/>
                  <a:ea typeface="+mn-ea"/>
                  <a:cs typeface="+mn-ea"/>
                  <a:sym typeface="+mn-lt"/>
                </a:rPr>
                <a:t>万元</a:t>
              </a:r>
              <a:endParaRPr lang="zh-CN" altLang="en-US" sz="1600" b="1" dirty="0">
                <a:solidFill>
                  <a:schemeClr val="accent6">
                    <a:lumMod val="50000"/>
                  </a:schemeClr>
                </a:solidFill>
                <a:latin typeface="+mn-lt"/>
                <a:ea typeface="+mn-ea"/>
                <a:cs typeface="+mn-ea"/>
                <a:sym typeface="+mn-lt"/>
              </a:endParaRPr>
            </a:p>
          </p:txBody>
        </p:sp>
        <p:sp>
          <p:nvSpPr>
            <p:cNvPr id="31" name="文本框 16"/>
            <p:cNvSpPr txBox="1"/>
            <p:nvPr/>
          </p:nvSpPr>
          <p:spPr>
            <a:xfrm>
              <a:off x="7611343" y="2852936"/>
              <a:ext cx="4079191" cy="418191"/>
            </a:xfrm>
            <a:prstGeom prst="rect">
              <a:avLst/>
            </a:prstGeom>
            <a:noFill/>
          </p:spPr>
          <p:txBody>
            <a:bodyPr wrap="square" rtlCol="0">
              <a:spAutoFit/>
            </a:bodyPr>
            <a:lstStyle/>
            <a:p>
              <a:pPr fontAlgn="auto">
                <a:lnSpc>
                  <a:spcPct val="150000"/>
                </a:lnSpc>
                <a:spcBef>
                  <a:spcPts val="0"/>
                </a:spcBef>
                <a:spcAft>
                  <a:spcPts val="0"/>
                </a:spcAft>
                <a:defRPr/>
              </a:pPr>
              <a:r>
                <a:rPr lang="zh-CN" altLang="en-US" sz="1600" b="1" dirty="0" smtClean="0">
                  <a:solidFill>
                    <a:schemeClr val="accent6">
                      <a:lumMod val="50000"/>
                    </a:schemeClr>
                  </a:solidFill>
                  <a:latin typeface="+mn-lt"/>
                  <a:ea typeface="+mn-ea"/>
                  <a:cs typeface="+mn-ea"/>
                  <a:sym typeface="+mn-lt"/>
                </a:rPr>
                <a:t>每馆每年补助</a:t>
              </a:r>
              <a:r>
                <a:rPr lang="en-US" altLang="zh-CN" sz="1600" b="1" dirty="0" smtClean="0">
                  <a:solidFill>
                    <a:schemeClr val="accent6">
                      <a:lumMod val="50000"/>
                    </a:schemeClr>
                  </a:solidFill>
                  <a:latin typeface="+mn-lt"/>
                  <a:ea typeface="+mn-ea"/>
                  <a:cs typeface="+mn-ea"/>
                  <a:sym typeface="+mn-lt"/>
                </a:rPr>
                <a:t>2</a:t>
              </a:r>
              <a:r>
                <a:rPr lang="zh-CN" altLang="en-US" sz="1600" b="1" dirty="0" smtClean="0">
                  <a:solidFill>
                    <a:schemeClr val="accent6">
                      <a:lumMod val="50000"/>
                    </a:schemeClr>
                  </a:solidFill>
                  <a:latin typeface="+mn-lt"/>
                  <a:ea typeface="+mn-ea"/>
                  <a:cs typeface="+mn-ea"/>
                  <a:sym typeface="+mn-lt"/>
                </a:rPr>
                <a:t>万元</a:t>
              </a:r>
              <a:endParaRPr lang="zh-CN" altLang="en-US" sz="1600" b="1" dirty="0">
                <a:solidFill>
                  <a:schemeClr val="accent6">
                    <a:lumMod val="50000"/>
                  </a:schemeClr>
                </a:solidFill>
                <a:latin typeface="+mn-lt"/>
                <a:ea typeface="+mn-ea"/>
                <a:cs typeface="+mn-ea"/>
                <a:sym typeface="+mn-lt"/>
              </a:endParaRPr>
            </a:p>
          </p:txBody>
        </p:sp>
      </p:grpSp>
      <p:sp>
        <p:nvSpPr>
          <p:cNvPr id="34" name="箭头: 下 7"/>
          <p:cNvSpPr/>
          <p:nvPr/>
        </p:nvSpPr>
        <p:spPr bwMode="auto">
          <a:xfrm rot="16200000">
            <a:off x="1094620" y="4329099"/>
            <a:ext cx="864095" cy="1080122"/>
          </a:xfrm>
          <a:prstGeom prst="downArrow">
            <a:avLst/>
          </a:prstGeom>
          <a:solidFill>
            <a:schemeClr val="accent2"/>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advTm="3000">
        <p14:prism/>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154959" y="1124744"/>
            <a:ext cx="3744416" cy="577081"/>
          </a:xfrm>
          <a:prstGeom prst="rect">
            <a:avLst/>
          </a:prstGeom>
          <a:noFill/>
        </p:spPr>
        <p:txBody>
          <a:bodyPr wrap="square" rtlCol="0">
            <a:spAutoFit/>
          </a:bodyPr>
          <a:lstStyle/>
          <a:p>
            <a:pPr algn="ctr">
              <a:lnSpc>
                <a:spcPct val="150000"/>
              </a:lnSpc>
            </a:pPr>
            <a:r>
              <a:rPr lang="zh-CN" altLang="en-US" sz="2400" b="1" dirty="0" smtClean="0">
                <a:solidFill>
                  <a:schemeClr val="accent2"/>
                </a:solidFill>
                <a:latin typeface="+mn-lt"/>
                <a:ea typeface="+mn-ea"/>
                <a:cs typeface="+mn-ea"/>
                <a:sym typeface="+mn-lt"/>
              </a:rPr>
              <a:t>申报条件和审批流程</a:t>
            </a:r>
            <a:endParaRPr lang="en-US" altLang="zh-CN" sz="2400" b="1" dirty="0">
              <a:solidFill>
                <a:schemeClr val="accent2"/>
              </a:solidFill>
              <a:latin typeface="+mn-lt"/>
              <a:ea typeface="+mn-ea"/>
              <a:cs typeface="+mn-ea"/>
              <a:sym typeface="+mn-lt"/>
            </a:endParaRPr>
          </a:p>
        </p:txBody>
      </p:sp>
      <p:grpSp>
        <p:nvGrpSpPr>
          <p:cNvPr id="2" name="组合 2"/>
          <p:cNvGrpSpPr/>
          <p:nvPr/>
        </p:nvGrpSpPr>
        <p:grpSpPr>
          <a:xfrm>
            <a:off x="1058615" y="1916832"/>
            <a:ext cx="10127727" cy="1584176"/>
            <a:chOff x="1297360" y="2488034"/>
            <a:chExt cx="10127727" cy="1032875"/>
          </a:xfrm>
        </p:grpSpPr>
        <p:grpSp>
          <p:nvGrpSpPr>
            <p:cNvPr id="3" name="组合 1"/>
            <p:cNvGrpSpPr/>
            <p:nvPr/>
          </p:nvGrpSpPr>
          <p:grpSpPr>
            <a:xfrm>
              <a:off x="1297360" y="2488034"/>
              <a:ext cx="9793088" cy="1032875"/>
              <a:chOff x="1297360" y="2488034"/>
              <a:chExt cx="9793088" cy="1032875"/>
            </a:xfrm>
          </p:grpSpPr>
          <p:sp>
            <p:nvSpPr>
              <p:cNvPr id="15" name="矩形 14"/>
              <p:cNvSpPr/>
              <p:nvPr/>
            </p:nvSpPr>
            <p:spPr bwMode="auto">
              <a:xfrm>
                <a:off x="1297360" y="2488034"/>
                <a:ext cx="2353728" cy="1032875"/>
              </a:xfrm>
              <a:prstGeom prst="rect">
                <a:avLst/>
              </a:prstGeom>
              <a:solidFill>
                <a:schemeClr val="accent2"/>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mn-lt"/>
                  <a:ea typeface="+mn-ea"/>
                  <a:cs typeface="+mn-ea"/>
                  <a:sym typeface="+mn-lt"/>
                </a:endParaRPr>
              </a:p>
            </p:txBody>
          </p:sp>
          <p:grpSp>
            <p:nvGrpSpPr>
              <p:cNvPr id="4" name="组合 6"/>
              <p:cNvGrpSpPr/>
              <p:nvPr/>
            </p:nvGrpSpPr>
            <p:grpSpPr>
              <a:xfrm>
                <a:off x="1513384" y="2581932"/>
                <a:ext cx="9577064" cy="894983"/>
                <a:chOff x="923624" y="4195693"/>
                <a:chExt cx="9577064" cy="894983"/>
              </a:xfrm>
            </p:grpSpPr>
            <p:sp>
              <p:nvSpPr>
                <p:cNvPr id="10" name="文本框 9"/>
                <p:cNvSpPr txBox="1"/>
                <p:nvPr/>
              </p:nvSpPr>
              <p:spPr>
                <a:xfrm>
                  <a:off x="923624" y="4411658"/>
                  <a:ext cx="1770863" cy="329126"/>
                </a:xfrm>
                <a:prstGeom prst="rect">
                  <a:avLst/>
                </a:prstGeom>
                <a:noFill/>
              </p:spPr>
              <p:txBody>
                <a:bodyPr wrap="square">
                  <a:spAutoFit/>
                </a:bodyPr>
                <a:lstStyle/>
                <a:p>
                  <a:pPr algn="ctr">
                    <a:lnSpc>
                      <a:spcPct val="150000"/>
                    </a:lnSpc>
                  </a:pPr>
                  <a:r>
                    <a:rPr lang="zh-CN" altLang="en-US" b="1" dirty="0" smtClean="0">
                      <a:solidFill>
                        <a:schemeClr val="accent3"/>
                      </a:solidFill>
                      <a:latin typeface="+mn-lt"/>
                      <a:ea typeface="+mn-ea"/>
                      <a:cs typeface="+mn-ea"/>
                      <a:sym typeface="+mn-lt"/>
                    </a:rPr>
                    <a:t>申报条件</a:t>
                  </a:r>
                  <a:endParaRPr lang="en-US" altLang="zh-CN" b="1" dirty="0" smtClean="0">
                    <a:solidFill>
                      <a:schemeClr val="accent3"/>
                    </a:solidFill>
                    <a:latin typeface="+mn-lt"/>
                    <a:ea typeface="+mn-ea"/>
                    <a:cs typeface="+mn-ea"/>
                    <a:sym typeface="+mn-lt"/>
                  </a:endParaRPr>
                </a:p>
              </p:txBody>
            </p:sp>
            <p:sp>
              <p:nvSpPr>
                <p:cNvPr id="11" name="文本框 10"/>
                <p:cNvSpPr txBox="1"/>
                <p:nvPr/>
              </p:nvSpPr>
              <p:spPr>
                <a:xfrm>
                  <a:off x="3515912" y="4195693"/>
                  <a:ext cx="6984776" cy="894983"/>
                </a:xfrm>
                <a:prstGeom prst="rect">
                  <a:avLst/>
                </a:prstGeom>
                <a:noFill/>
              </p:spPr>
              <p:txBody>
                <a:bodyPr wrap="square">
                  <a:spAutoFit/>
                </a:bodyPr>
                <a:lstStyle/>
                <a:p>
                  <a:pPr>
                    <a:lnSpc>
                      <a:spcPct val="130000"/>
                    </a:lnSpc>
                    <a:buFont typeface="Wingdings" panose="05000000000000000000" pitchFamily="2" charset="2"/>
                    <a:buChar char="Ø"/>
                  </a:pPr>
                  <a:r>
                    <a:rPr lang="en-US" altLang="zh-CN" sz="1600" dirty="0" smtClean="0">
                      <a:latin typeface="+mn-ea"/>
                      <a:ea typeface="+mn-ea"/>
                    </a:rPr>
                    <a:t> </a:t>
                  </a:r>
                  <a:r>
                    <a:rPr lang="zh-CN" altLang="zh-CN" sz="1600" dirty="0" smtClean="0">
                      <a:latin typeface="+mn-ea"/>
                      <a:ea typeface="+mn-ea"/>
                    </a:rPr>
                    <a:t>能独立承担民事责任的单位、自然人；</a:t>
                  </a:r>
                  <a:endParaRPr lang="en-US" altLang="zh-CN" sz="1600" dirty="0" smtClean="0">
                    <a:latin typeface="+mn-ea"/>
                    <a:ea typeface="+mn-ea"/>
                  </a:endParaRPr>
                </a:p>
                <a:p>
                  <a:pPr>
                    <a:lnSpc>
                      <a:spcPct val="130000"/>
                    </a:lnSpc>
                    <a:buFont typeface="Wingdings" panose="05000000000000000000" pitchFamily="2" charset="2"/>
                    <a:buChar char="Ø"/>
                  </a:pPr>
                  <a:r>
                    <a:rPr lang="en-US" altLang="zh-CN" sz="1600" dirty="0" smtClean="0">
                      <a:latin typeface="+mn-ea"/>
                      <a:ea typeface="+mn-ea"/>
                    </a:rPr>
                    <a:t> </a:t>
                  </a:r>
                  <a:r>
                    <a:rPr lang="zh-CN" altLang="zh-CN" sz="1600" dirty="0" smtClean="0">
                      <a:latin typeface="+mn-ea"/>
                      <a:ea typeface="+mn-ea"/>
                    </a:rPr>
                    <a:t>具有固定的工作场所；</a:t>
                  </a:r>
                  <a:endParaRPr lang="en-US" altLang="zh-CN" sz="1600" dirty="0" smtClean="0">
                    <a:latin typeface="+mn-ea"/>
                    <a:ea typeface="+mn-ea"/>
                  </a:endParaRPr>
                </a:p>
                <a:p>
                  <a:pPr>
                    <a:lnSpc>
                      <a:spcPct val="130000"/>
                    </a:lnSpc>
                    <a:buFont typeface="Wingdings" panose="05000000000000000000" pitchFamily="2" charset="2"/>
                    <a:buChar char="Ø"/>
                  </a:pPr>
                  <a:r>
                    <a:rPr lang="en-US" altLang="zh-CN" sz="1600" dirty="0" smtClean="0">
                      <a:latin typeface="+mn-ea"/>
                      <a:ea typeface="+mn-ea"/>
                    </a:rPr>
                    <a:t> </a:t>
                  </a:r>
                  <a:r>
                    <a:rPr lang="zh-CN" altLang="zh-CN" sz="1600" dirty="0" smtClean="0">
                      <a:latin typeface="+mn-ea"/>
                      <a:ea typeface="+mn-ea"/>
                    </a:rPr>
                    <a:t>具有专门从事非物质文化遗产保护的工作人员；</a:t>
                  </a:r>
                  <a:endParaRPr lang="en-US" altLang="zh-CN" sz="1600" dirty="0" smtClean="0">
                    <a:latin typeface="+mn-ea"/>
                    <a:ea typeface="+mn-ea"/>
                  </a:endParaRPr>
                </a:p>
                <a:p>
                  <a:pPr>
                    <a:lnSpc>
                      <a:spcPct val="130000"/>
                    </a:lnSpc>
                    <a:buFont typeface="Wingdings" panose="05000000000000000000" pitchFamily="2" charset="2"/>
                    <a:buChar char="Ø"/>
                  </a:pPr>
                  <a:r>
                    <a:rPr lang="en-US" altLang="zh-CN" sz="1600" dirty="0" smtClean="0">
                      <a:latin typeface="+mn-ea"/>
                      <a:ea typeface="+mn-ea"/>
                    </a:rPr>
                    <a:t> </a:t>
                  </a:r>
                  <a:r>
                    <a:rPr lang="zh-CN" altLang="zh-CN" sz="1600" dirty="0" smtClean="0">
                      <a:latin typeface="+mn-ea"/>
                      <a:ea typeface="+mn-ea"/>
                    </a:rPr>
                    <a:t>具有科学的工作计划和合理的资金需求。</a:t>
                  </a:r>
                  <a:endParaRPr lang="zh-CN" altLang="en-US" sz="1600" dirty="0">
                    <a:solidFill>
                      <a:schemeClr val="accent6">
                        <a:lumMod val="50000"/>
                      </a:schemeClr>
                    </a:solidFill>
                    <a:latin typeface="+mn-ea"/>
                    <a:ea typeface="+mn-ea"/>
                    <a:cs typeface="+mn-ea"/>
                    <a:sym typeface="+mn-lt"/>
                  </a:endParaRPr>
                </a:p>
              </p:txBody>
            </p:sp>
          </p:grpSp>
        </p:grpSp>
        <p:sp>
          <p:nvSpPr>
            <p:cNvPr id="19" name="矩形 18"/>
            <p:cNvSpPr/>
            <p:nvPr/>
          </p:nvSpPr>
          <p:spPr bwMode="auto">
            <a:xfrm>
              <a:off x="3961656" y="2488034"/>
              <a:ext cx="7463431" cy="997463"/>
            </a:xfrm>
            <a:prstGeom prst="rect">
              <a:avLst/>
            </a:prstGeom>
            <a:noFill/>
            <a:ln w="9525" cap="flat" cmpd="sng" algn="ctr">
              <a:solidFill>
                <a:schemeClr val="accent2"/>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mn-lt"/>
                <a:ea typeface="+mn-ea"/>
                <a:cs typeface="+mn-ea"/>
                <a:sym typeface="+mn-lt"/>
              </a:endParaRPr>
            </a:p>
          </p:txBody>
        </p:sp>
      </p:grpSp>
      <p:grpSp>
        <p:nvGrpSpPr>
          <p:cNvPr id="5" name="组合 3"/>
          <p:cNvGrpSpPr/>
          <p:nvPr/>
        </p:nvGrpSpPr>
        <p:grpSpPr>
          <a:xfrm>
            <a:off x="1048897" y="3877265"/>
            <a:ext cx="10242079" cy="2308324"/>
            <a:chOff x="1241245" y="3905865"/>
            <a:chExt cx="10242079" cy="2308324"/>
          </a:xfrm>
        </p:grpSpPr>
        <p:sp>
          <p:nvSpPr>
            <p:cNvPr id="20" name="矩形 19"/>
            <p:cNvSpPr/>
            <p:nvPr/>
          </p:nvSpPr>
          <p:spPr bwMode="auto">
            <a:xfrm>
              <a:off x="1241245" y="3905865"/>
              <a:ext cx="2353728" cy="1899623"/>
            </a:xfrm>
            <a:prstGeom prst="rect">
              <a:avLst/>
            </a:prstGeom>
            <a:solidFill>
              <a:schemeClr val="accent2"/>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mn-lt"/>
                <a:ea typeface="+mn-ea"/>
                <a:cs typeface="+mn-ea"/>
                <a:sym typeface="+mn-lt"/>
              </a:endParaRPr>
            </a:p>
          </p:txBody>
        </p:sp>
        <p:grpSp>
          <p:nvGrpSpPr>
            <p:cNvPr id="7" name="组合 12"/>
            <p:cNvGrpSpPr/>
            <p:nvPr/>
          </p:nvGrpSpPr>
          <p:grpSpPr>
            <a:xfrm>
              <a:off x="1850703" y="3905865"/>
              <a:ext cx="9632621" cy="2308324"/>
              <a:chOff x="711050" y="3959725"/>
              <a:chExt cx="9632621" cy="2308324"/>
            </a:xfrm>
          </p:grpSpPr>
          <p:sp>
            <p:nvSpPr>
              <p:cNvPr id="17" name="文本框 16"/>
              <p:cNvSpPr txBox="1"/>
              <p:nvPr/>
            </p:nvSpPr>
            <p:spPr>
              <a:xfrm rot="16200000">
                <a:off x="975194" y="4345310"/>
                <a:ext cx="600164" cy="1128452"/>
              </a:xfrm>
              <a:prstGeom prst="rect">
                <a:avLst/>
              </a:prstGeom>
              <a:noFill/>
            </p:spPr>
            <p:txBody>
              <a:bodyPr vert="eaVert" wrap="square">
                <a:spAutoFit/>
              </a:bodyPr>
              <a:lstStyle/>
              <a:p>
                <a:pPr>
                  <a:lnSpc>
                    <a:spcPct val="150000"/>
                  </a:lnSpc>
                </a:pPr>
                <a:r>
                  <a:rPr lang="zh-CN" altLang="en-US" b="1" dirty="0" smtClean="0">
                    <a:solidFill>
                      <a:schemeClr val="accent3"/>
                    </a:solidFill>
                    <a:latin typeface="+mn-lt"/>
                    <a:ea typeface="+mn-ea"/>
                    <a:cs typeface="+mn-ea"/>
                    <a:sym typeface="+mn-lt"/>
                  </a:rPr>
                  <a:t>审批流程</a:t>
                </a:r>
                <a:endParaRPr lang="zh-CN" altLang="en-US" b="1" dirty="0">
                  <a:solidFill>
                    <a:schemeClr val="accent3"/>
                  </a:solidFill>
                  <a:latin typeface="+mn-lt"/>
                  <a:ea typeface="+mn-ea"/>
                  <a:cs typeface="+mn-ea"/>
                  <a:sym typeface="+mn-lt"/>
                </a:endParaRPr>
              </a:p>
            </p:txBody>
          </p:sp>
          <p:sp>
            <p:nvSpPr>
              <p:cNvPr id="18" name="文本框 17"/>
              <p:cNvSpPr txBox="1"/>
              <p:nvPr/>
            </p:nvSpPr>
            <p:spPr>
              <a:xfrm>
                <a:off x="2919622" y="3959725"/>
                <a:ext cx="7424049" cy="2308324"/>
              </a:xfrm>
              <a:prstGeom prst="rect">
                <a:avLst/>
              </a:prstGeom>
              <a:noFill/>
            </p:spPr>
            <p:txBody>
              <a:bodyPr wrap="square">
                <a:spAutoFit/>
              </a:bodyPr>
              <a:lstStyle/>
              <a:p>
                <a:pPr>
                  <a:lnSpc>
                    <a:spcPct val="150000"/>
                  </a:lnSpc>
                  <a:buFont typeface="Wingdings" panose="05000000000000000000" pitchFamily="2" charset="2"/>
                  <a:buChar char="Ø"/>
                </a:pPr>
                <a:r>
                  <a:rPr lang="en-US" altLang="zh-CN" sz="1600" dirty="0" smtClean="0">
                    <a:latin typeface="+mn-ea"/>
                    <a:ea typeface="+mn-ea"/>
                  </a:rPr>
                  <a:t> </a:t>
                </a:r>
                <a:r>
                  <a:rPr lang="zh-CN" altLang="zh-CN" sz="1600" dirty="0" smtClean="0">
                    <a:latin typeface="+mn-ea"/>
                    <a:ea typeface="+mn-ea"/>
                  </a:rPr>
                  <a:t>各镇街文化行政管理部门会同镇街财政部门对市非遗补助资金申请材料加具意见后，上报市非遗保护中心进行初审。</a:t>
                </a:r>
                <a:endParaRPr lang="en-US" altLang="zh-CN" sz="1600" dirty="0" smtClean="0">
                  <a:latin typeface="+mn-ea"/>
                  <a:ea typeface="+mn-ea"/>
                </a:endParaRPr>
              </a:p>
              <a:p>
                <a:pPr>
                  <a:lnSpc>
                    <a:spcPct val="150000"/>
                  </a:lnSpc>
                  <a:buFont typeface="Wingdings" panose="05000000000000000000" pitchFamily="2" charset="2"/>
                  <a:buChar char="Ø"/>
                </a:pPr>
                <a:r>
                  <a:rPr lang="en-US" altLang="zh-CN" sz="1600" dirty="0" smtClean="0">
                    <a:latin typeface="+mn-ea"/>
                    <a:ea typeface="+mn-ea"/>
                  </a:rPr>
                  <a:t> </a:t>
                </a:r>
                <a:r>
                  <a:rPr lang="zh-CN" altLang="zh-CN" sz="1600" dirty="0" smtClean="0">
                    <a:latin typeface="+mn-ea"/>
                    <a:ea typeface="+mn-ea"/>
                  </a:rPr>
                  <a:t>由市文广旅局组织市非遗专家对补助资金的申请项目进行评审，并提出市非遗补助资金明细分配方案。</a:t>
                </a:r>
                <a:endParaRPr lang="en-US" altLang="zh-CN" sz="1600" dirty="0" smtClean="0">
                  <a:latin typeface="+mn-ea"/>
                  <a:ea typeface="+mn-ea"/>
                </a:endParaRPr>
              </a:p>
              <a:p>
                <a:pPr>
                  <a:lnSpc>
                    <a:spcPct val="150000"/>
                  </a:lnSpc>
                  <a:buFont typeface="Wingdings" panose="05000000000000000000" pitchFamily="2" charset="2"/>
                  <a:buChar char="Ø"/>
                </a:pPr>
                <a:r>
                  <a:rPr lang="en-US" altLang="zh-CN" sz="1600" dirty="0" smtClean="0">
                    <a:latin typeface="+mn-ea"/>
                    <a:ea typeface="+mn-ea"/>
                  </a:rPr>
                  <a:t> </a:t>
                </a:r>
                <a:r>
                  <a:rPr lang="zh-CN" altLang="zh-CN" sz="1600" dirty="0" smtClean="0">
                    <a:latin typeface="+mn-ea"/>
                    <a:ea typeface="+mn-ea"/>
                  </a:rPr>
                  <a:t>市非遗补助资金补助明细分配方案经市文广旅局审议同意后，作为下一年度部门项目预算计划</a:t>
                </a:r>
                <a:r>
                  <a:rPr lang="zh-CN" altLang="en-US" sz="1600" dirty="0" smtClean="0">
                    <a:latin typeface="+mn-ea"/>
                    <a:ea typeface="+mn-ea"/>
                  </a:rPr>
                  <a:t>。资金下达后，由市文广旅局拨至</a:t>
                </a:r>
                <a:r>
                  <a:rPr lang="zh-CN" altLang="en-US" sz="1600" smtClean="0">
                    <a:latin typeface="+mn-ea"/>
                    <a:ea typeface="+mn-ea"/>
                  </a:rPr>
                  <a:t>各镇街财政部</a:t>
                </a:r>
                <a:r>
                  <a:rPr lang="zh-CN" altLang="en-US" sz="1600" dirty="0" smtClean="0">
                    <a:latin typeface="+mn-ea"/>
                    <a:ea typeface="+mn-ea"/>
                  </a:rPr>
                  <a:t>门。</a:t>
                </a:r>
                <a:endParaRPr lang="zh-CN" altLang="en-US" sz="1600" dirty="0">
                  <a:solidFill>
                    <a:schemeClr val="accent6">
                      <a:lumMod val="50000"/>
                    </a:schemeClr>
                  </a:solidFill>
                  <a:latin typeface="+mn-ea"/>
                  <a:ea typeface="+mn-ea"/>
                  <a:cs typeface="+mn-ea"/>
                  <a:sym typeface="+mn-lt"/>
                </a:endParaRPr>
              </a:p>
            </p:txBody>
          </p:sp>
        </p:grpSp>
        <p:sp>
          <p:nvSpPr>
            <p:cNvPr id="21" name="矩形 20"/>
            <p:cNvSpPr/>
            <p:nvPr/>
          </p:nvSpPr>
          <p:spPr bwMode="auto">
            <a:xfrm>
              <a:off x="3922850" y="3905865"/>
              <a:ext cx="7432675" cy="2308225"/>
            </a:xfrm>
            <a:prstGeom prst="rect">
              <a:avLst/>
            </a:prstGeom>
            <a:noFill/>
            <a:ln w="9525" cap="flat" cmpd="sng" algn="ctr">
              <a:solidFill>
                <a:schemeClr val="accent2"/>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mn-lt"/>
                <a:ea typeface="+mn-ea"/>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3000">
        <p14:prism/>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1000"/>
                            </p:stCondLst>
                            <p:childTnLst>
                              <p:par>
                                <p:cTn id="11" presetID="6" presetClass="entr" presetSubtype="32"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out)">
                                      <p:cBhvr>
                                        <p:cTn id="13" dur="750"/>
                                        <p:tgtEl>
                                          <p:spTgt spid="2"/>
                                        </p:tgtEl>
                                      </p:cBhvr>
                                    </p:animEffect>
                                  </p:childTnLst>
                                </p:cTn>
                              </p:par>
                            </p:childTnLst>
                          </p:cTn>
                        </p:par>
                        <p:par>
                          <p:cTn id="14" fill="hold">
                            <p:stCondLst>
                              <p:cond delay="2000"/>
                            </p:stCondLst>
                            <p:childTnLst>
                              <p:par>
                                <p:cTn id="15" presetID="6" presetClass="entr" presetSubtype="32"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out)">
                                      <p:cBhvr>
                                        <p:cTn id="1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p:nvPr/>
        </p:nvGrpSpPr>
        <p:grpSpPr>
          <a:xfrm>
            <a:off x="770583" y="1124744"/>
            <a:ext cx="10493925" cy="5256585"/>
            <a:chOff x="5739136" y="2231801"/>
            <a:chExt cx="5630556" cy="3600400"/>
          </a:xfrm>
        </p:grpSpPr>
        <p:sp>
          <p:nvSpPr>
            <p:cNvPr id="7" name="矩形 6"/>
            <p:cNvSpPr/>
            <p:nvPr/>
          </p:nvSpPr>
          <p:spPr>
            <a:xfrm>
              <a:off x="6318679" y="2231801"/>
              <a:ext cx="4993816" cy="917005"/>
            </a:xfrm>
            <a:prstGeom prst="rect">
              <a:avLst/>
            </a:prstGeom>
          </p:spPr>
          <p:txBody>
            <a:bodyPr wrap="square">
              <a:spAutoFit/>
            </a:bodyPr>
            <a:lstStyle/>
            <a:p>
              <a:pPr lvl="0" algn="just">
                <a:lnSpc>
                  <a:spcPct val="150000"/>
                </a:lnSpc>
              </a:pPr>
              <a:r>
                <a:rPr lang="en-US" altLang="zh-CN" b="1" dirty="0" smtClean="0">
                  <a:solidFill>
                    <a:srgbClr val="FF0000"/>
                  </a:solidFill>
                  <a:latin typeface="+mn-ea"/>
                </a:rPr>
                <a:t>       </a:t>
              </a:r>
              <a:r>
                <a:rPr lang="zh-CN" altLang="zh-CN" b="1" dirty="0" smtClean="0">
                  <a:solidFill>
                    <a:srgbClr val="FF0000"/>
                  </a:solidFill>
                  <a:latin typeface="+mn-ea"/>
                  <a:ea typeface="+mn-ea"/>
                </a:rPr>
                <a:t>凡有下列情况之一，市财政、市文化行政管理部门可暂缓拨款、不予拨款、收回</a:t>
              </a:r>
              <a:r>
                <a:rPr lang="zh-CN" altLang="en-US" b="1" dirty="0" smtClean="0">
                  <a:solidFill>
                    <a:srgbClr val="FF0000"/>
                  </a:solidFill>
                  <a:latin typeface="+mn-ea"/>
                  <a:ea typeface="+mn-ea"/>
                </a:rPr>
                <a:t>市非遗补助资金</a:t>
              </a:r>
              <a:r>
                <a:rPr lang="zh-CN" altLang="zh-CN" b="1" dirty="0" smtClean="0">
                  <a:solidFill>
                    <a:srgbClr val="FF0000"/>
                  </a:solidFill>
                  <a:latin typeface="+mn-ea"/>
                  <a:ea typeface="+mn-ea"/>
                </a:rPr>
                <a:t>等处理</a:t>
              </a:r>
              <a:r>
                <a:rPr lang="zh-CN" altLang="zh-CN" b="1" dirty="0" smtClean="0">
                  <a:solidFill>
                    <a:srgbClr val="FF0000"/>
                  </a:solidFill>
                  <a:latin typeface="+mn-ea"/>
                  <a:ea typeface="+mn-ea"/>
                </a:rPr>
                <a:t>，</a:t>
              </a:r>
              <a:r>
                <a:rPr lang="zh-CN" altLang="en-US" b="1" dirty="0" smtClean="0">
                  <a:solidFill>
                    <a:srgbClr val="FF0000"/>
                  </a:solidFill>
                  <a:latin typeface="+mn-ea"/>
                  <a:ea typeface="+mn-ea"/>
                </a:rPr>
                <a:t>依照</a:t>
              </a:r>
              <a:r>
                <a:rPr lang="zh-CN" altLang="zh-CN" b="1" dirty="0" smtClean="0">
                  <a:solidFill>
                    <a:srgbClr val="FF0000"/>
                  </a:solidFill>
                  <a:latin typeface="+mn-ea"/>
                  <a:ea typeface="+mn-ea"/>
                </a:rPr>
                <a:t>国家</a:t>
              </a:r>
              <a:r>
                <a:rPr lang="zh-CN" altLang="zh-CN" b="1" dirty="0" smtClean="0">
                  <a:solidFill>
                    <a:srgbClr val="FF0000"/>
                  </a:solidFill>
                  <a:latin typeface="+mn-ea"/>
                  <a:ea typeface="+mn-ea"/>
                </a:rPr>
                <a:t>有关规定追究法律责任。涉嫌犯罪的，依法移送司法机关处理。</a:t>
              </a:r>
              <a:r>
                <a:rPr lang="zh-CN" altLang="zh-CN" b="1" dirty="0" smtClean="0">
                  <a:solidFill>
                    <a:srgbClr val="FF0000"/>
                  </a:solidFill>
                  <a:latin typeface="+mn-ea"/>
                </a:rPr>
                <a:t> </a:t>
              </a:r>
              <a:endParaRPr lang="zh-CN" altLang="en-US" b="1" dirty="0">
                <a:solidFill>
                  <a:srgbClr val="FF0000"/>
                </a:solidFill>
                <a:latin typeface="+mn-ea"/>
                <a:ea typeface="+mn-ea"/>
                <a:cs typeface="+mn-ea"/>
                <a:sym typeface="+mn-lt"/>
              </a:endParaRPr>
            </a:p>
          </p:txBody>
        </p:sp>
        <p:sp>
          <p:nvSpPr>
            <p:cNvPr id="10" name="矩形 9"/>
            <p:cNvSpPr/>
            <p:nvPr/>
          </p:nvSpPr>
          <p:spPr>
            <a:xfrm>
              <a:off x="5785689" y="3119571"/>
              <a:ext cx="5535502" cy="2171300"/>
            </a:xfrm>
            <a:prstGeom prst="rect">
              <a:avLst/>
            </a:prstGeom>
            <a:noFill/>
          </p:spPr>
          <p:txBody>
            <a:bodyPr wrap="square">
              <a:spAutoFit/>
            </a:bodyPr>
            <a:lstStyle/>
            <a:p>
              <a:pPr>
                <a:lnSpc>
                  <a:spcPct val="200000"/>
                </a:lnSpc>
                <a:buFont typeface="Wingdings" panose="05000000000000000000" pitchFamily="2" charset="2"/>
                <a:buChar char="l"/>
              </a:pPr>
              <a:r>
                <a:rPr lang="en-US" altLang="zh-CN" sz="2000" dirty="0" smtClean="0">
                  <a:latin typeface="+mn-ea"/>
                  <a:ea typeface="+mn-ea"/>
                </a:rPr>
                <a:t>  </a:t>
              </a:r>
              <a:r>
                <a:rPr lang="zh-CN" altLang="zh-CN" sz="2000" dirty="0" smtClean="0">
                  <a:latin typeface="+mn-ea"/>
                  <a:ea typeface="+mn-ea"/>
                </a:rPr>
                <a:t>提供虚假财务会计资料，套取补助资金</a:t>
              </a:r>
              <a:endParaRPr lang="zh-CN" altLang="zh-CN" sz="2000" dirty="0" smtClean="0">
                <a:latin typeface="+mn-ea"/>
                <a:ea typeface="+mn-ea"/>
              </a:endParaRPr>
            </a:p>
            <a:p>
              <a:pPr>
                <a:lnSpc>
                  <a:spcPct val="200000"/>
                </a:lnSpc>
                <a:buFont typeface="Wingdings" panose="05000000000000000000" pitchFamily="2" charset="2"/>
                <a:buChar char="l"/>
              </a:pPr>
              <a:r>
                <a:rPr lang="en-US" altLang="zh-CN" sz="2000" dirty="0" smtClean="0">
                  <a:latin typeface="+mn-ea"/>
                  <a:ea typeface="+mn-ea"/>
                </a:rPr>
                <a:t>  </a:t>
              </a:r>
              <a:r>
                <a:rPr lang="zh-CN" altLang="zh-CN" sz="2000" dirty="0" smtClean="0">
                  <a:latin typeface="+mn-ea"/>
                  <a:ea typeface="+mn-ea"/>
                </a:rPr>
                <a:t>违反规定转拨、转移补助资金</a:t>
              </a:r>
              <a:endParaRPr lang="zh-CN" altLang="zh-CN" sz="2000" dirty="0" smtClean="0">
                <a:latin typeface="+mn-ea"/>
                <a:ea typeface="+mn-ea"/>
              </a:endParaRPr>
            </a:p>
            <a:p>
              <a:pPr>
                <a:lnSpc>
                  <a:spcPct val="200000"/>
                </a:lnSpc>
                <a:buFont typeface="Wingdings" panose="05000000000000000000" pitchFamily="2" charset="2"/>
                <a:buChar char="l"/>
              </a:pPr>
              <a:r>
                <a:rPr lang="en-US" altLang="zh-CN" sz="2000" dirty="0" smtClean="0">
                  <a:latin typeface="+mn-ea"/>
                  <a:ea typeface="+mn-ea"/>
                </a:rPr>
                <a:t>  </a:t>
              </a:r>
              <a:r>
                <a:rPr lang="zh-CN" altLang="zh-CN" sz="2000" dirty="0" smtClean="0">
                  <a:latin typeface="+mn-ea"/>
                  <a:ea typeface="+mn-ea"/>
                </a:rPr>
                <a:t>截留、挪用和挤占补助资金的</a:t>
              </a:r>
              <a:endParaRPr lang="zh-CN" altLang="zh-CN" sz="2000" dirty="0" smtClean="0">
                <a:latin typeface="+mn-ea"/>
                <a:ea typeface="+mn-ea"/>
              </a:endParaRPr>
            </a:p>
            <a:p>
              <a:pPr>
                <a:lnSpc>
                  <a:spcPct val="200000"/>
                </a:lnSpc>
                <a:buFont typeface="Wingdings" panose="05000000000000000000" pitchFamily="2" charset="2"/>
                <a:buChar char="l"/>
              </a:pPr>
              <a:r>
                <a:rPr lang="en-US" altLang="zh-CN" sz="2000" dirty="0" smtClean="0">
                  <a:latin typeface="+mn-ea"/>
                  <a:ea typeface="+mn-ea"/>
                </a:rPr>
                <a:t>  </a:t>
              </a:r>
              <a:r>
                <a:rPr lang="zh-CN" altLang="zh-CN" sz="2000" dirty="0" smtClean="0">
                  <a:latin typeface="+mn-ea"/>
                  <a:ea typeface="+mn-ea"/>
                </a:rPr>
                <a:t>不按规定报送绩效评价材料的</a:t>
              </a:r>
              <a:endParaRPr lang="zh-CN" altLang="zh-CN" sz="2000" dirty="0" smtClean="0">
                <a:latin typeface="+mn-ea"/>
                <a:ea typeface="+mn-ea"/>
              </a:endParaRPr>
            </a:p>
            <a:p>
              <a:pPr>
                <a:lnSpc>
                  <a:spcPct val="200000"/>
                </a:lnSpc>
                <a:buFont typeface="Wingdings" panose="05000000000000000000" pitchFamily="2" charset="2"/>
                <a:buChar char="l"/>
              </a:pPr>
              <a:r>
                <a:rPr lang="en-US" altLang="zh-CN" sz="2000" dirty="0" smtClean="0">
                  <a:latin typeface="+mn-ea"/>
                  <a:ea typeface="+mn-ea"/>
                </a:rPr>
                <a:t>  </a:t>
              </a:r>
              <a:r>
                <a:rPr lang="zh-CN" altLang="zh-CN" sz="2000" dirty="0" smtClean="0">
                  <a:latin typeface="+mn-ea"/>
                  <a:ea typeface="+mn-ea"/>
                </a:rPr>
                <a:t>其他违规使用补助资金和违反国家财经纪律的行为</a:t>
              </a:r>
              <a:endParaRPr lang="zh-CN" altLang="zh-CN" sz="2000" dirty="0">
                <a:latin typeface="+mn-ea"/>
                <a:ea typeface="+mn-ea"/>
              </a:endParaRPr>
            </a:p>
          </p:txBody>
        </p:sp>
        <p:sp>
          <p:nvSpPr>
            <p:cNvPr id="11" name="矩形 10"/>
            <p:cNvSpPr/>
            <p:nvPr/>
          </p:nvSpPr>
          <p:spPr bwMode="auto">
            <a:xfrm>
              <a:off x="5739136" y="2231801"/>
              <a:ext cx="5616252" cy="3600400"/>
            </a:xfrm>
            <a:prstGeom prst="rect">
              <a:avLst/>
            </a:prstGeom>
            <a:noFill/>
            <a:ln w="9525" cap="flat" cmpd="sng" algn="ctr">
              <a:solidFill>
                <a:schemeClr val="accent2"/>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mn-lt"/>
                <a:ea typeface="+mn-ea"/>
                <a:cs typeface="+mn-ea"/>
                <a:sym typeface="+mn-lt"/>
              </a:endParaRPr>
            </a:p>
          </p:txBody>
        </p:sp>
        <p:cxnSp>
          <p:nvCxnSpPr>
            <p:cNvPr id="4" name="直接连接符 3"/>
            <p:cNvCxnSpPr/>
            <p:nvPr/>
          </p:nvCxnSpPr>
          <p:spPr bwMode="auto">
            <a:xfrm flipV="1">
              <a:off x="5739136" y="3119571"/>
              <a:ext cx="5630556" cy="1"/>
            </a:xfrm>
            <a:prstGeom prst="line">
              <a:avLst/>
            </a:prstGeom>
            <a:solidFill>
              <a:schemeClr val="accent1"/>
            </a:solidFill>
            <a:ln w="9525" cap="flat" cmpd="sng" algn="ctr">
              <a:solidFill>
                <a:schemeClr val="accent2"/>
              </a:solidFill>
              <a:prstDash val="solid"/>
              <a:round/>
              <a:headEnd type="none" w="med" len="med"/>
              <a:tailEnd type="none" w="med" len="med"/>
            </a:ln>
          </p:spPr>
        </p:cxnSp>
      </p:grpSp>
      <p:sp>
        <p:nvSpPr>
          <p:cNvPr id="14" name="TextBox 13"/>
          <p:cNvSpPr txBox="1"/>
          <p:nvPr/>
        </p:nvSpPr>
        <p:spPr>
          <a:xfrm>
            <a:off x="770583" y="980728"/>
            <a:ext cx="1368152" cy="1569660"/>
          </a:xfrm>
          <a:prstGeom prst="rect">
            <a:avLst/>
          </a:prstGeom>
          <a:noFill/>
        </p:spPr>
        <p:txBody>
          <a:bodyPr wrap="square" rtlCol="0">
            <a:spAutoFit/>
          </a:bodyPr>
          <a:lstStyle/>
          <a:p>
            <a:pPr algn="r"/>
            <a:r>
              <a:rPr lang="zh-CN" altLang="en-US" sz="9600" dirty="0" smtClean="0">
                <a:solidFill>
                  <a:srgbClr val="FF0000"/>
                </a:solidFill>
                <a:latin typeface="黑体" panose="02010609060101010101" charset="-122"/>
                <a:ea typeface="黑体" panose="02010609060101010101" charset="-122"/>
              </a:rPr>
              <a:t>！</a:t>
            </a:r>
            <a:endParaRPr lang="zh-CN" altLang="en-US" sz="9600" dirty="0">
              <a:solidFill>
                <a:srgbClr val="FF0000"/>
              </a:solidFill>
              <a:latin typeface="黑体" panose="02010609060101010101" charset="-122"/>
              <a:ea typeface="黑体" panose="02010609060101010101" charset="-122"/>
            </a:endParaRPr>
          </a:p>
        </p:txBody>
      </p:sp>
      <p:pic>
        <p:nvPicPr>
          <p:cNvPr id="12" name="图片 11"/>
          <p:cNvPicPr>
            <a:picLocks noChangeAspect="1"/>
          </p:cNvPicPr>
          <p:nvPr/>
        </p:nvPicPr>
        <p:blipFill>
          <a:blip r:embed="rId1" cstate="screen"/>
          <a:stretch>
            <a:fillRect/>
          </a:stretch>
        </p:blipFill>
        <p:spPr>
          <a:xfrm flipH="1">
            <a:off x="9411543" y="2420888"/>
            <a:ext cx="2376264" cy="460261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Tm="3000">
        <p14:prism/>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842591" y="1268760"/>
            <a:ext cx="10507359" cy="2260061"/>
            <a:chOff x="842591" y="1160217"/>
            <a:chExt cx="10507359" cy="2260061"/>
          </a:xfrm>
        </p:grpSpPr>
        <p:sp>
          <p:nvSpPr>
            <p:cNvPr id="118" name="ïsḻiḋe"/>
            <p:cNvSpPr txBox="1"/>
            <p:nvPr/>
          </p:nvSpPr>
          <p:spPr bwMode="auto">
            <a:xfrm>
              <a:off x="3434879" y="2384353"/>
              <a:ext cx="7560840" cy="57606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pPr>
              <a:r>
                <a:rPr lang="zh-CN" altLang="en-US" dirty="0" smtClean="0">
                  <a:latin typeface="+mn-ea"/>
                  <a:ea typeface="+mn-ea"/>
                </a:rPr>
                <a:t>增加非物质文化遗产</a:t>
              </a:r>
              <a:r>
                <a:rPr lang="zh-CN" altLang="zh-CN" dirty="0" smtClean="0">
                  <a:latin typeface="+mn-ea"/>
                  <a:ea typeface="+mn-ea"/>
                </a:rPr>
                <a:t>传统</a:t>
              </a:r>
              <a:r>
                <a:rPr lang="zh-CN" altLang="zh-CN" dirty="0" smtClean="0">
                  <a:latin typeface="+mn-ea"/>
                  <a:ea typeface="+mn-ea"/>
                </a:rPr>
                <a:t>工艺工作站</a:t>
              </a:r>
              <a:r>
                <a:rPr lang="zh-CN" altLang="zh-CN" dirty="0" smtClean="0">
                  <a:latin typeface="+mn-ea"/>
                  <a:ea typeface="+mn-ea"/>
                </a:rPr>
                <a:t>、</a:t>
              </a:r>
              <a:r>
                <a:rPr lang="zh-CN" altLang="en-US" dirty="0" smtClean="0">
                  <a:latin typeface="+mn-ea"/>
                  <a:ea typeface="+mn-ea"/>
                </a:rPr>
                <a:t>非物质文化遗产</a:t>
              </a:r>
              <a:r>
                <a:rPr lang="zh-CN" altLang="zh-CN" dirty="0" smtClean="0">
                  <a:latin typeface="+mn-ea"/>
                  <a:ea typeface="+mn-ea"/>
                </a:rPr>
                <a:t>展示</a:t>
              </a:r>
              <a:r>
                <a:rPr lang="zh-CN" altLang="zh-CN" dirty="0" smtClean="0">
                  <a:latin typeface="+mn-ea"/>
                  <a:ea typeface="+mn-ea"/>
                </a:rPr>
                <a:t>馆</a:t>
              </a:r>
              <a:r>
                <a:rPr lang="en-US" altLang="zh-CN" dirty="0" smtClean="0">
                  <a:latin typeface="+mn-ea"/>
                  <a:ea typeface="+mn-ea"/>
                </a:rPr>
                <a:t>2</a:t>
              </a:r>
              <a:r>
                <a:rPr lang="zh-CN" altLang="en-US" dirty="0" smtClean="0">
                  <a:latin typeface="+mn-ea"/>
                  <a:ea typeface="+mn-ea"/>
                </a:rPr>
                <a:t>个资金补助项目。</a:t>
              </a:r>
              <a:endParaRPr lang="zh-CN" altLang="en-US" dirty="0">
                <a:solidFill>
                  <a:schemeClr val="accent6">
                    <a:lumMod val="50000"/>
                  </a:schemeClr>
                </a:solidFill>
                <a:latin typeface="+mn-ea"/>
                <a:ea typeface="+mn-ea"/>
                <a:cs typeface="+mn-ea"/>
                <a:sym typeface="+mn-lt"/>
              </a:endParaRPr>
            </a:p>
          </p:txBody>
        </p:sp>
        <p:grpSp>
          <p:nvGrpSpPr>
            <p:cNvPr id="4" name="组合 3"/>
            <p:cNvGrpSpPr/>
            <p:nvPr/>
          </p:nvGrpSpPr>
          <p:grpSpPr>
            <a:xfrm>
              <a:off x="842591" y="1160217"/>
              <a:ext cx="10507359" cy="2260061"/>
              <a:chOff x="1160457" y="1070453"/>
              <a:chExt cx="10507359" cy="2260061"/>
            </a:xfrm>
          </p:grpSpPr>
          <p:grpSp>
            <p:nvGrpSpPr>
              <p:cNvPr id="3" name="组合 2"/>
              <p:cNvGrpSpPr/>
              <p:nvPr/>
            </p:nvGrpSpPr>
            <p:grpSpPr>
              <a:xfrm>
                <a:off x="1232465" y="1286477"/>
                <a:ext cx="2304366" cy="1464476"/>
                <a:chOff x="1916901" y="1141293"/>
                <a:chExt cx="2304366" cy="1464476"/>
              </a:xfrm>
            </p:grpSpPr>
            <p:sp>
              <p:nvSpPr>
                <p:cNvPr id="92" name="ïśliḓé"/>
                <p:cNvSpPr/>
                <p:nvPr/>
              </p:nvSpPr>
              <p:spPr>
                <a:xfrm>
                  <a:off x="1916901" y="1141293"/>
                  <a:ext cx="1806010" cy="1464476"/>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buSzPct val="25000"/>
                  </a:pPr>
                  <a:r>
                    <a:rPr lang="zh-CN" altLang="en-US" sz="2400" b="1" dirty="0" smtClean="0">
                      <a:solidFill>
                        <a:schemeClr val="accent3"/>
                      </a:solidFill>
                      <a:cs typeface="+mn-ea"/>
                      <a:sym typeface="+mn-lt"/>
                    </a:rPr>
                    <a:t>修订目的</a:t>
                  </a:r>
                  <a:endParaRPr lang="en-US" altLang="zh-CN" sz="2400" b="1" dirty="0">
                    <a:solidFill>
                      <a:schemeClr val="accent3"/>
                    </a:solidFill>
                    <a:cs typeface="+mn-ea"/>
                    <a:sym typeface="+mn-lt"/>
                  </a:endParaRPr>
                </a:p>
              </p:txBody>
            </p:sp>
            <p:sp>
              <p:nvSpPr>
                <p:cNvPr id="24" name="箭头: 五边形 23"/>
                <p:cNvSpPr/>
                <p:nvPr/>
              </p:nvSpPr>
              <p:spPr bwMode="auto">
                <a:xfrm>
                  <a:off x="3717101" y="1141293"/>
                  <a:ext cx="504166" cy="1464476"/>
                </a:xfrm>
                <a:prstGeom prst="homePlate">
                  <a:avLst/>
                </a:prstGeom>
                <a:solidFill>
                  <a:schemeClr val="accent2"/>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mn-lt"/>
                    <a:ea typeface="+mn-ea"/>
                    <a:cs typeface="+mn-ea"/>
                    <a:sym typeface="+mn-lt"/>
                  </a:endParaRPr>
                </a:p>
              </p:txBody>
            </p:sp>
          </p:grpSp>
          <p:sp>
            <p:nvSpPr>
              <p:cNvPr id="26" name="矩形 25"/>
              <p:cNvSpPr/>
              <p:nvPr/>
            </p:nvSpPr>
            <p:spPr bwMode="auto">
              <a:xfrm>
                <a:off x="1160457" y="1070453"/>
                <a:ext cx="10507359" cy="2260061"/>
              </a:xfrm>
              <a:prstGeom prst="rect">
                <a:avLst/>
              </a:prstGeom>
              <a:noFill/>
              <a:ln w="9525" cap="flat" cmpd="sng" algn="ctr">
                <a:solidFill>
                  <a:schemeClr val="accent2"/>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mn-lt"/>
                  <a:ea typeface="+mn-ea"/>
                  <a:cs typeface="+mn-ea"/>
                  <a:sym typeface="+mn-lt"/>
                </a:endParaRPr>
              </a:p>
            </p:txBody>
          </p:sp>
        </p:grpSp>
        <p:sp>
          <p:nvSpPr>
            <p:cNvPr id="28" name="椭圆 27"/>
            <p:cNvSpPr/>
            <p:nvPr/>
          </p:nvSpPr>
          <p:spPr bwMode="auto">
            <a:xfrm>
              <a:off x="3146847" y="1520257"/>
              <a:ext cx="177463" cy="177463"/>
            </a:xfrm>
            <a:prstGeom prst="ellipse">
              <a:avLst/>
            </a:prstGeom>
            <a:solidFill>
              <a:schemeClr val="accent2"/>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mn-lt"/>
                <a:ea typeface="+mn-ea"/>
                <a:cs typeface="+mn-ea"/>
                <a:sym typeface="+mn-lt"/>
              </a:endParaRPr>
            </a:p>
          </p:txBody>
        </p:sp>
      </p:grpSp>
      <p:grpSp>
        <p:nvGrpSpPr>
          <p:cNvPr id="6" name="组合 5"/>
          <p:cNvGrpSpPr/>
          <p:nvPr/>
        </p:nvGrpSpPr>
        <p:grpSpPr>
          <a:xfrm>
            <a:off x="842098" y="3933056"/>
            <a:ext cx="10507359" cy="2641331"/>
            <a:chOff x="842098" y="4509120"/>
            <a:chExt cx="10507359" cy="2065267"/>
          </a:xfrm>
        </p:grpSpPr>
        <p:sp>
          <p:nvSpPr>
            <p:cNvPr id="115" name="ïśliḓé"/>
            <p:cNvSpPr/>
            <p:nvPr/>
          </p:nvSpPr>
          <p:spPr>
            <a:xfrm>
              <a:off x="848029" y="4737273"/>
              <a:ext cx="3028000" cy="928426"/>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buSzPct val="25000"/>
              </a:pPr>
              <a:r>
                <a:rPr lang="zh-CN" altLang="en-US" sz="2400" b="1" dirty="0" smtClean="0">
                  <a:solidFill>
                    <a:schemeClr val="accent3"/>
                  </a:solidFill>
                  <a:cs typeface="+mn-ea"/>
                  <a:sym typeface="+mn-lt"/>
                </a:rPr>
                <a:t>文件依据</a:t>
              </a:r>
              <a:endParaRPr lang="en-US" altLang="zh-CN" sz="2400" b="1" dirty="0">
                <a:solidFill>
                  <a:schemeClr val="accent3"/>
                </a:solidFill>
                <a:cs typeface="+mn-ea"/>
                <a:sym typeface="+mn-lt"/>
              </a:endParaRPr>
            </a:p>
          </p:txBody>
        </p:sp>
        <p:sp>
          <p:nvSpPr>
            <p:cNvPr id="122" name="ïsḻiḋe"/>
            <p:cNvSpPr txBox="1"/>
            <p:nvPr/>
          </p:nvSpPr>
          <p:spPr bwMode="auto">
            <a:xfrm>
              <a:off x="4082951" y="4509120"/>
              <a:ext cx="5760640" cy="2065267"/>
            </a:xfrm>
            <a:prstGeom prst="rect">
              <a:avLst/>
            </a:prstGeom>
            <a:noFill/>
            <a:ln>
              <a:noFill/>
            </a:ln>
          </p:spPr>
          <p:txBody>
            <a:bodyPr wrap="square" lIns="91440" tIns="45720" rIns="91440" bIns="4572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pPr>
              <a:r>
                <a:rPr lang="zh-CN" altLang="zh-CN" sz="1600" b="1" dirty="0" smtClean="0">
                  <a:solidFill>
                    <a:schemeClr val="accent6">
                      <a:lumMod val="50000"/>
                    </a:schemeClr>
                  </a:solidFill>
                  <a:latin typeface="+mn-ea"/>
                  <a:ea typeface="+mn-ea"/>
                  <a:cs typeface="+mn-ea"/>
                  <a:sym typeface="+mn-lt"/>
                </a:rPr>
                <a:t>（一）《中华人民共和国文物保护法》</a:t>
              </a:r>
              <a:endParaRPr lang="zh-CN" altLang="zh-CN" sz="1600" b="1" dirty="0" smtClean="0">
                <a:solidFill>
                  <a:schemeClr val="accent6">
                    <a:lumMod val="50000"/>
                  </a:schemeClr>
                </a:solidFill>
                <a:latin typeface="+mn-ea"/>
                <a:ea typeface="+mn-ea"/>
                <a:cs typeface="+mn-ea"/>
                <a:sym typeface="+mn-lt"/>
              </a:endParaRPr>
            </a:p>
            <a:p>
              <a:pPr>
                <a:lnSpc>
                  <a:spcPct val="150000"/>
                </a:lnSpc>
              </a:pPr>
              <a:r>
                <a:rPr lang="zh-CN" altLang="zh-CN" sz="1600" b="1" dirty="0" smtClean="0">
                  <a:solidFill>
                    <a:schemeClr val="accent6">
                      <a:lumMod val="50000"/>
                    </a:schemeClr>
                  </a:solidFill>
                  <a:latin typeface="+mn-ea"/>
                  <a:ea typeface="+mn-ea"/>
                  <a:cs typeface="+mn-ea"/>
                  <a:sym typeface="+mn-lt"/>
                </a:rPr>
                <a:t>（二）《中华人民共和国非物质文化遗产法》</a:t>
              </a:r>
              <a:endParaRPr lang="zh-CN" altLang="zh-CN" sz="1600" b="1" dirty="0" smtClean="0">
                <a:solidFill>
                  <a:schemeClr val="accent6">
                    <a:lumMod val="50000"/>
                  </a:schemeClr>
                </a:solidFill>
                <a:latin typeface="+mn-ea"/>
                <a:ea typeface="+mn-ea"/>
                <a:cs typeface="+mn-ea"/>
                <a:sym typeface="+mn-lt"/>
              </a:endParaRPr>
            </a:p>
            <a:p>
              <a:pPr>
                <a:lnSpc>
                  <a:spcPct val="150000"/>
                </a:lnSpc>
              </a:pPr>
              <a:r>
                <a:rPr lang="zh-CN" altLang="zh-CN" sz="1600" b="1" dirty="0" smtClean="0">
                  <a:solidFill>
                    <a:schemeClr val="accent6">
                      <a:lumMod val="50000"/>
                    </a:schemeClr>
                  </a:solidFill>
                  <a:latin typeface="+mn-ea"/>
                  <a:ea typeface="+mn-ea"/>
                  <a:cs typeface="+mn-ea"/>
                  <a:sym typeface="+mn-lt"/>
                </a:rPr>
                <a:t>（三）《中山市人民政府关于进一步加强文物工作的实施意见》</a:t>
              </a:r>
              <a:r>
                <a:rPr lang="en-US" altLang="zh-CN" sz="1600" b="1" dirty="0" smtClean="0">
                  <a:solidFill>
                    <a:schemeClr val="accent6">
                      <a:lumMod val="50000"/>
                    </a:schemeClr>
                  </a:solidFill>
                  <a:latin typeface="+mn-ea"/>
                  <a:ea typeface="+mn-ea"/>
                  <a:cs typeface="+mn-ea"/>
                  <a:sym typeface="+mn-lt"/>
                </a:rPr>
                <a:t>       </a:t>
              </a:r>
              <a:endParaRPr lang="en-US" altLang="zh-CN" sz="1600" b="1" dirty="0" smtClean="0">
                <a:solidFill>
                  <a:schemeClr val="accent6">
                    <a:lumMod val="50000"/>
                  </a:schemeClr>
                </a:solidFill>
                <a:latin typeface="+mn-ea"/>
                <a:ea typeface="+mn-ea"/>
                <a:cs typeface="+mn-ea"/>
                <a:sym typeface="+mn-lt"/>
              </a:endParaRPr>
            </a:p>
            <a:p>
              <a:pPr>
                <a:lnSpc>
                  <a:spcPct val="150000"/>
                </a:lnSpc>
              </a:pPr>
              <a:r>
                <a:rPr lang="zh-CN" altLang="en-US" sz="1600" b="1" dirty="0" smtClean="0">
                  <a:solidFill>
                    <a:schemeClr val="accent6">
                      <a:lumMod val="50000"/>
                    </a:schemeClr>
                  </a:solidFill>
                  <a:latin typeface="+mn-ea"/>
                  <a:ea typeface="+mn-ea"/>
                  <a:cs typeface="+mn-ea"/>
                  <a:sym typeface="+mn-lt"/>
                </a:rPr>
                <a:t>（四）  其他财政管理相关规定</a:t>
              </a:r>
              <a:endParaRPr lang="zh-CN" altLang="en-US" sz="1600" b="1" dirty="0">
                <a:solidFill>
                  <a:schemeClr val="accent6">
                    <a:lumMod val="50000"/>
                  </a:schemeClr>
                </a:solidFill>
                <a:latin typeface="+mn-ea"/>
                <a:ea typeface="+mn-ea"/>
                <a:cs typeface="+mn-ea"/>
                <a:sym typeface="+mn-lt"/>
              </a:endParaRPr>
            </a:p>
          </p:txBody>
        </p:sp>
        <p:sp>
          <p:nvSpPr>
            <p:cNvPr id="31" name="矩形 30"/>
            <p:cNvSpPr/>
            <p:nvPr/>
          </p:nvSpPr>
          <p:spPr bwMode="auto">
            <a:xfrm>
              <a:off x="842098" y="4510682"/>
              <a:ext cx="10507359" cy="1334247"/>
            </a:xfrm>
            <a:prstGeom prst="rect">
              <a:avLst/>
            </a:prstGeom>
            <a:noFill/>
            <a:ln w="9525" cap="flat" cmpd="sng" algn="ctr">
              <a:solidFill>
                <a:schemeClr val="accent2"/>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mn-lt"/>
                <a:ea typeface="+mn-ea"/>
                <a:cs typeface="+mn-ea"/>
                <a:sym typeface="+mn-lt"/>
              </a:endParaRPr>
            </a:p>
          </p:txBody>
        </p:sp>
      </p:grpSp>
      <p:pic>
        <p:nvPicPr>
          <p:cNvPr id="33" name="图片 32" descr="图片包含 游戏机, 灯, 飞机&#10;&#10;描述已自动生成"/>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627567" y="4077072"/>
            <a:ext cx="1833597" cy="1833597"/>
          </a:xfrm>
          <a:prstGeom prst="rect">
            <a:avLst/>
          </a:prstGeom>
        </p:spPr>
      </p:pic>
      <p:sp>
        <p:nvSpPr>
          <p:cNvPr id="18" name="椭圆 17"/>
          <p:cNvSpPr/>
          <p:nvPr/>
        </p:nvSpPr>
        <p:spPr bwMode="auto">
          <a:xfrm>
            <a:off x="3218855" y="2708920"/>
            <a:ext cx="177463" cy="177463"/>
          </a:xfrm>
          <a:prstGeom prst="ellipse">
            <a:avLst/>
          </a:prstGeom>
          <a:solidFill>
            <a:schemeClr val="accent2"/>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mn-lt"/>
              <a:ea typeface="+mn-ea"/>
              <a:cs typeface="+mn-ea"/>
              <a:sym typeface="+mn-lt"/>
            </a:endParaRPr>
          </a:p>
        </p:txBody>
      </p:sp>
      <p:sp>
        <p:nvSpPr>
          <p:cNvPr id="19" name="ïsḻiḋe"/>
          <p:cNvSpPr txBox="1"/>
          <p:nvPr/>
        </p:nvSpPr>
        <p:spPr bwMode="auto">
          <a:xfrm>
            <a:off x="3362871" y="1412776"/>
            <a:ext cx="7970575" cy="71917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70000"/>
              </a:lnSpc>
            </a:pPr>
            <a:r>
              <a:rPr lang="zh-CN" altLang="en-US" dirty="0" smtClean="0">
                <a:solidFill>
                  <a:schemeClr val="accent6">
                    <a:lumMod val="50000"/>
                  </a:schemeClr>
                </a:solidFill>
                <a:latin typeface="+mn-lt"/>
                <a:ea typeface="+mn-ea"/>
                <a:cs typeface="+mn-ea"/>
                <a:sym typeface="+mn-lt"/>
              </a:rPr>
              <a:t> 提高</a:t>
            </a:r>
            <a:r>
              <a:rPr lang="zh-CN" altLang="zh-CN" dirty="0" smtClean="0">
                <a:solidFill>
                  <a:schemeClr val="accent6">
                    <a:lumMod val="50000"/>
                  </a:schemeClr>
                </a:solidFill>
                <a:latin typeface="+mn-lt"/>
                <a:ea typeface="+mn-ea"/>
                <a:cs typeface="+mn-ea"/>
                <a:sym typeface="+mn-lt"/>
              </a:rPr>
              <a:t>市文物补助资金补助比例，</a:t>
            </a:r>
            <a:r>
              <a:rPr lang="zh-CN" altLang="en-US" dirty="0" smtClean="0">
                <a:solidFill>
                  <a:schemeClr val="accent6">
                    <a:lumMod val="50000"/>
                  </a:schemeClr>
                </a:solidFill>
                <a:latin typeface="+mn-lt"/>
                <a:ea typeface="+mn-ea"/>
                <a:cs typeface="+mn-ea"/>
                <a:sym typeface="+mn-lt"/>
              </a:rPr>
              <a:t>提高</a:t>
            </a:r>
            <a:r>
              <a:rPr lang="zh-CN" altLang="zh-CN" dirty="0" smtClean="0">
                <a:solidFill>
                  <a:schemeClr val="accent6">
                    <a:lumMod val="50000"/>
                  </a:schemeClr>
                </a:solidFill>
                <a:latin typeface="+mn-lt"/>
                <a:ea typeface="+mn-ea"/>
                <a:cs typeface="+mn-ea"/>
                <a:sym typeface="+mn-lt"/>
              </a:rPr>
              <a:t>申请人</a:t>
            </a:r>
            <a:r>
              <a:rPr lang="zh-CN" altLang="en-US" dirty="0" smtClean="0">
                <a:solidFill>
                  <a:schemeClr val="accent6">
                    <a:lumMod val="50000"/>
                  </a:schemeClr>
                </a:solidFill>
                <a:latin typeface="+mn-lt"/>
                <a:ea typeface="+mn-ea"/>
                <a:cs typeface="+mn-ea"/>
                <a:sym typeface="+mn-lt"/>
              </a:rPr>
              <a:t>开展文物保护工作的积极性</a:t>
            </a:r>
            <a:r>
              <a:rPr lang="zh-CN" altLang="en-US" dirty="0" smtClean="0">
                <a:solidFill>
                  <a:schemeClr val="accent6">
                    <a:lumMod val="50000"/>
                  </a:schemeClr>
                </a:solidFill>
                <a:latin typeface="+mn-lt"/>
                <a:ea typeface="+mn-ea"/>
                <a:cs typeface="+mn-ea"/>
                <a:sym typeface="+mn-lt"/>
              </a:rPr>
              <a:t>。</a:t>
            </a:r>
            <a:endParaRPr lang="en-US" altLang="zh-CN" dirty="0" smtClean="0">
              <a:solidFill>
                <a:schemeClr val="accent6">
                  <a:lumMod val="50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3000">
        <p14:gallery dir="l"/>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750"/>
                                        <p:tgtEl>
                                          <p:spTgt spid="5"/>
                                        </p:tgtEl>
                                      </p:cBhvr>
                                    </p:animEffect>
                                  </p:childTnLst>
                                </p:cTn>
                              </p:par>
                            </p:childTnLst>
                          </p:cTn>
                        </p:par>
                        <p:par>
                          <p:cTn id="8" fill="hold">
                            <p:stCondLst>
                              <p:cond delay="1000"/>
                            </p:stCondLst>
                            <p:childTnLst>
                              <p:par>
                                <p:cTn id="9" presetID="16" presetClass="entr" presetSubtype="4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Horizontal)">
                                      <p:cBhvr>
                                        <p:cTn id="11" dur="750"/>
                                        <p:tgtEl>
                                          <p:spTgt spid="6"/>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750" fill="hold"/>
                                        <p:tgtEl>
                                          <p:spTgt spid="33"/>
                                        </p:tgtEl>
                                        <p:attrNameLst>
                                          <p:attrName>ppt_w</p:attrName>
                                        </p:attrNameLst>
                                      </p:cBhvr>
                                      <p:tavLst>
                                        <p:tav tm="0">
                                          <p:val>
                                            <p:fltVal val="0"/>
                                          </p:val>
                                        </p:tav>
                                        <p:tav tm="100000">
                                          <p:val>
                                            <p:strVal val="#ppt_w"/>
                                          </p:val>
                                        </p:tav>
                                      </p:tavLst>
                                    </p:anim>
                                    <p:anim calcmode="lin" valueType="num">
                                      <p:cBhvr>
                                        <p:cTn id="16" dur="750" fill="hold"/>
                                        <p:tgtEl>
                                          <p:spTgt spid="33"/>
                                        </p:tgtEl>
                                        <p:attrNameLst>
                                          <p:attrName>ppt_h</p:attrName>
                                        </p:attrNameLst>
                                      </p:cBhvr>
                                      <p:tavLst>
                                        <p:tav tm="0">
                                          <p:val>
                                            <p:fltVal val="0"/>
                                          </p:val>
                                        </p:tav>
                                        <p:tav tm="100000">
                                          <p:val>
                                            <p:strVal val="#ppt_h"/>
                                          </p:val>
                                        </p:tav>
                                      </p:tavLst>
                                    </p:anim>
                                    <p:animEffect transition="in" filter="fade">
                                      <p:cBhvr>
                                        <p:cTn id="17"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010943" y="1340768"/>
            <a:ext cx="4104456" cy="1143792"/>
            <a:chOff x="866675" y="2194884"/>
            <a:chExt cx="3753997" cy="1143792"/>
          </a:xfrm>
        </p:grpSpPr>
        <p:sp>
          <p:nvSpPr>
            <p:cNvPr id="13" name="矩形 12"/>
            <p:cNvSpPr/>
            <p:nvPr/>
          </p:nvSpPr>
          <p:spPr bwMode="auto">
            <a:xfrm>
              <a:off x="882645" y="2194884"/>
              <a:ext cx="3738027" cy="1032875"/>
            </a:xfrm>
            <a:prstGeom prst="rect">
              <a:avLst/>
            </a:prstGeom>
            <a:solidFill>
              <a:schemeClr val="accent2"/>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mn-lt"/>
                <a:ea typeface="+mn-ea"/>
                <a:cs typeface="+mn-ea"/>
                <a:sym typeface="+mn-lt"/>
              </a:endParaRPr>
            </a:p>
          </p:txBody>
        </p:sp>
        <p:sp>
          <p:nvSpPr>
            <p:cNvPr id="8" name="PA-文本框 7"/>
            <p:cNvSpPr txBox="1"/>
            <p:nvPr>
              <p:custDataLst>
                <p:tags r:id="rId1"/>
              </p:custDataLst>
            </p:nvPr>
          </p:nvSpPr>
          <p:spPr>
            <a:xfrm>
              <a:off x="866675" y="2507679"/>
              <a:ext cx="3742696" cy="830997"/>
            </a:xfrm>
            <a:prstGeom prst="rect">
              <a:avLst/>
            </a:prstGeom>
            <a:noFill/>
          </p:spPr>
          <p:txBody>
            <a:bodyPr wrap="square">
              <a:spAutoFit/>
            </a:bodyPr>
            <a:lstStyle/>
            <a:p>
              <a:pPr algn="ctr"/>
              <a:r>
                <a:rPr lang="zh-CN" altLang="en-US" sz="2400" b="1" dirty="0" smtClean="0">
                  <a:solidFill>
                    <a:schemeClr val="accent3"/>
                  </a:solidFill>
                  <a:latin typeface="+mn-lt"/>
                  <a:ea typeface="+mn-ea"/>
                  <a:cs typeface="+mn-ea"/>
                  <a:sym typeface="+mn-lt"/>
                </a:rPr>
                <a:t>管理办法修订主要内容解读</a:t>
              </a:r>
              <a:endParaRPr lang="zh-CN" altLang="en-US" sz="2400" b="1" dirty="0">
                <a:solidFill>
                  <a:schemeClr val="accent3"/>
                </a:solidFill>
                <a:latin typeface="+mn-lt"/>
                <a:ea typeface="+mn-ea"/>
                <a:cs typeface="+mn-ea"/>
                <a:sym typeface="+mn-lt"/>
              </a:endParaRPr>
            </a:p>
          </p:txBody>
        </p:sp>
      </p:grpSp>
      <p:pic>
        <p:nvPicPr>
          <p:cNvPr id="5" name="PA-Graphic 4"/>
          <p:cNvPicPr>
            <a:picLocks noChangeAspect="1"/>
          </p:cNvPicPr>
          <p:nvPr>
            <p:custDataLst>
              <p:tags r:id="rId2"/>
            </p:custDataLst>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110" y="1763299"/>
            <a:ext cx="281000" cy="281000"/>
          </a:xfrm>
          <a:prstGeom prst="rect">
            <a:avLst/>
          </a:prstGeom>
        </p:spPr>
      </p:pic>
      <p:sp>
        <p:nvSpPr>
          <p:cNvPr id="15" name="文本框 14"/>
          <p:cNvSpPr txBox="1"/>
          <p:nvPr/>
        </p:nvSpPr>
        <p:spPr>
          <a:xfrm>
            <a:off x="6459215" y="2636912"/>
            <a:ext cx="4734209" cy="769441"/>
          </a:xfrm>
          <a:prstGeom prst="rect">
            <a:avLst/>
          </a:prstGeom>
          <a:noFill/>
        </p:spPr>
        <p:txBody>
          <a:bodyPr wrap="square">
            <a:spAutoFit/>
          </a:bodyPr>
          <a:lstStyle/>
          <a:p>
            <a:pPr>
              <a:lnSpc>
                <a:spcPct val="200000"/>
              </a:lnSpc>
            </a:pPr>
            <a:r>
              <a:rPr lang="zh-CN" altLang="en-US" sz="2200" dirty="0">
                <a:solidFill>
                  <a:schemeClr val="accent2"/>
                </a:solidFill>
                <a:latin typeface="+mn-lt"/>
                <a:ea typeface="+mn-ea"/>
                <a:cs typeface="+mn-ea"/>
                <a:sym typeface="+mn-lt"/>
              </a:rPr>
              <a:t>二</a:t>
            </a:r>
            <a:r>
              <a:rPr lang="zh-CN" altLang="en-US" sz="2200" dirty="0" smtClean="0">
                <a:solidFill>
                  <a:schemeClr val="accent2"/>
                </a:solidFill>
                <a:latin typeface="+mn-lt"/>
                <a:ea typeface="+mn-ea"/>
                <a:cs typeface="+mn-ea"/>
                <a:sym typeface="+mn-lt"/>
              </a:rPr>
              <a:t>、简化审批流程</a:t>
            </a:r>
            <a:endParaRPr lang="zh-CN" altLang="en-US" sz="2200" dirty="0">
              <a:solidFill>
                <a:schemeClr val="accent2"/>
              </a:solidFill>
              <a:latin typeface="+mn-lt"/>
              <a:ea typeface="+mn-ea"/>
              <a:cs typeface="+mn-ea"/>
              <a:sym typeface="+mn-lt"/>
            </a:endParaRPr>
          </a:p>
        </p:txBody>
      </p:sp>
      <p:sp>
        <p:nvSpPr>
          <p:cNvPr id="18" name="矩形 17"/>
          <p:cNvSpPr/>
          <p:nvPr/>
        </p:nvSpPr>
        <p:spPr bwMode="auto">
          <a:xfrm>
            <a:off x="6365289" y="2564904"/>
            <a:ext cx="4990099" cy="3456384"/>
          </a:xfrm>
          <a:prstGeom prst="rect">
            <a:avLst/>
          </a:prstGeom>
          <a:noFill/>
          <a:ln w="9525" cap="flat" cmpd="sng" algn="ctr">
            <a:solidFill>
              <a:schemeClr val="accent2"/>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mn-lt"/>
              <a:ea typeface="+mn-ea"/>
              <a:cs typeface="+mn-ea"/>
              <a:sym typeface="+mn-lt"/>
            </a:endParaRPr>
          </a:p>
        </p:txBody>
      </p:sp>
      <p:sp>
        <p:nvSpPr>
          <p:cNvPr id="19" name="文本框 18"/>
          <p:cNvSpPr txBox="1"/>
          <p:nvPr/>
        </p:nvSpPr>
        <p:spPr>
          <a:xfrm>
            <a:off x="6459215" y="3501008"/>
            <a:ext cx="4824536" cy="1754326"/>
          </a:xfrm>
          <a:prstGeom prst="rect">
            <a:avLst/>
          </a:prstGeom>
          <a:noFill/>
        </p:spPr>
        <p:txBody>
          <a:bodyPr wrap="square">
            <a:spAutoFit/>
          </a:bodyPr>
          <a:lstStyle/>
          <a:p>
            <a:pPr lvl="0">
              <a:lnSpc>
                <a:spcPct val="150000"/>
              </a:lnSpc>
              <a:buFont typeface="Wingdings" panose="05000000000000000000" pitchFamily="2" charset="2"/>
              <a:buChar char="l"/>
              <a:defRPr/>
            </a:pPr>
            <a:r>
              <a:rPr lang="en-US" altLang="zh-CN" dirty="0" smtClean="0">
                <a:latin typeface="+mn-ea"/>
                <a:ea typeface="+mn-ea"/>
              </a:rPr>
              <a:t>  </a:t>
            </a:r>
            <a:r>
              <a:rPr lang="zh-CN" altLang="zh-CN" dirty="0" smtClean="0">
                <a:latin typeface="+mn-ea"/>
                <a:ea typeface="+mn-ea"/>
              </a:rPr>
              <a:t>修订办法对原办法中的</a:t>
            </a:r>
            <a:r>
              <a:rPr lang="zh-CN" altLang="zh-CN" b="1" dirty="0" smtClean="0">
                <a:latin typeface="+mn-ea"/>
                <a:ea typeface="+mn-ea"/>
              </a:rPr>
              <a:t>申请材料、申请条件、补助对象</a:t>
            </a:r>
            <a:r>
              <a:rPr lang="zh-CN" altLang="zh-CN" dirty="0" smtClean="0">
                <a:latin typeface="+mn-ea"/>
                <a:ea typeface="+mn-ea"/>
              </a:rPr>
              <a:t>等要求作了补充和完善，提高了办法的可执行性，符合政务服务质量提升的大趋势。</a:t>
            </a:r>
            <a:endParaRPr kumimoji="0" lang="zh-CN" altLang="en-US" b="0" i="0" u="none" strike="noStrike" kern="1200" cap="none" spc="0" normalizeH="0" baseline="0" noProof="0" dirty="0">
              <a:ln>
                <a:noFill/>
              </a:ln>
              <a:solidFill>
                <a:srgbClr val="161615">
                  <a:lumMod val="50000"/>
                </a:srgbClr>
              </a:solidFill>
              <a:effectLst/>
              <a:uLnTx/>
              <a:uFillTx/>
              <a:latin typeface="+mn-ea"/>
              <a:ea typeface="+mn-ea"/>
              <a:cs typeface="+mn-ea"/>
              <a:sym typeface="+mn-lt"/>
            </a:endParaRPr>
          </a:p>
        </p:txBody>
      </p:sp>
      <p:grpSp>
        <p:nvGrpSpPr>
          <p:cNvPr id="4" name="组合 3"/>
          <p:cNvGrpSpPr/>
          <p:nvPr/>
        </p:nvGrpSpPr>
        <p:grpSpPr>
          <a:xfrm>
            <a:off x="842591" y="2564904"/>
            <a:ext cx="5323304" cy="3456384"/>
            <a:chOff x="821044" y="3002276"/>
            <a:chExt cx="5058525" cy="2782522"/>
          </a:xfrm>
        </p:grpSpPr>
        <p:sp>
          <p:nvSpPr>
            <p:cNvPr id="12" name="文本框 11"/>
            <p:cNvSpPr txBox="1"/>
            <p:nvPr/>
          </p:nvSpPr>
          <p:spPr>
            <a:xfrm>
              <a:off x="889470" y="3060245"/>
              <a:ext cx="4990099" cy="537201"/>
            </a:xfrm>
            <a:prstGeom prst="rect">
              <a:avLst/>
            </a:prstGeom>
            <a:noFill/>
          </p:spPr>
          <p:txBody>
            <a:bodyPr wrap="square">
              <a:spAutoFit/>
            </a:bodyPr>
            <a:lstStyle/>
            <a:p>
              <a:pPr>
                <a:lnSpc>
                  <a:spcPct val="200000"/>
                </a:lnSpc>
              </a:pPr>
              <a:r>
                <a:rPr lang="zh-CN" altLang="en-US" sz="2200" dirty="0">
                  <a:solidFill>
                    <a:schemeClr val="accent2"/>
                  </a:solidFill>
                  <a:latin typeface="+mn-lt"/>
                  <a:ea typeface="+mn-ea"/>
                  <a:cs typeface="+mn-ea"/>
                  <a:sym typeface="+mn-lt"/>
                </a:rPr>
                <a:t>一</a:t>
              </a:r>
              <a:r>
                <a:rPr lang="zh-CN" altLang="en-US" sz="2200" dirty="0" smtClean="0">
                  <a:solidFill>
                    <a:schemeClr val="accent2"/>
                  </a:solidFill>
                  <a:latin typeface="+mn-lt"/>
                  <a:ea typeface="+mn-ea"/>
                  <a:cs typeface="+mn-ea"/>
                  <a:sym typeface="+mn-lt"/>
                </a:rPr>
                <a:t>、提高资金补助比例，增加补助项目</a:t>
              </a:r>
              <a:endParaRPr lang="zh-CN" altLang="en-US" sz="2200" dirty="0">
                <a:solidFill>
                  <a:schemeClr val="accent2"/>
                </a:solidFill>
                <a:latin typeface="+mn-lt"/>
                <a:ea typeface="+mn-ea"/>
                <a:cs typeface="+mn-ea"/>
                <a:sym typeface="+mn-lt"/>
              </a:endParaRPr>
            </a:p>
          </p:txBody>
        </p:sp>
        <p:sp>
          <p:nvSpPr>
            <p:cNvPr id="17" name="矩形 16"/>
            <p:cNvSpPr/>
            <p:nvPr/>
          </p:nvSpPr>
          <p:spPr bwMode="auto">
            <a:xfrm>
              <a:off x="821044" y="3002276"/>
              <a:ext cx="4990099" cy="2782522"/>
            </a:xfrm>
            <a:prstGeom prst="rect">
              <a:avLst/>
            </a:prstGeom>
            <a:noFill/>
            <a:ln w="9525" cap="flat" cmpd="sng" algn="ctr">
              <a:solidFill>
                <a:schemeClr val="accent2"/>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mn-lt"/>
                <a:ea typeface="+mn-ea"/>
                <a:cs typeface="+mn-ea"/>
                <a:sym typeface="+mn-lt"/>
              </a:endParaRPr>
            </a:p>
          </p:txBody>
        </p:sp>
      </p:grpSp>
      <p:sp>
        <p:nvSpPr>
          <p:cNvPr id="14" name="文本框 11"/>
          <p:cNvSpPr txBox="1"/>
          <p:nvPr/>
        </p:nvSpPr>
        <p:spPr>
          <a:xfrm>
            <a:off x="914599" y="3573016"/>
            <a:ext cx="5251297" cy="2169825"/>
          </a:xfrm>
          <a:prstGeom prst="rect">
            <a:avLst/>
          </a:prstGeom>
          <a:noFill/>
        </p:spPr>
        <p:txBody>
          <a:bodyPr wrap="square">
            <a:spAutoFit/>
          </a:bodyPr>
          <a:lstStyle/>
          <a:p>
            <a:pPr>
              <a:lnSpc>
                <a:spcPct val="150000"/>
              </a:lnSpc>
              <a:buFont typeface="Wingdings" panose="05000000000000000000" pitchFamily="2" charset="2"/>
              <a:buChar char="l"/>
            </a:pPr>
            <a:r>
              <a:rPr lang="en-US" altLang="zh-CN" dirty="0" smtClean="0">
                <a:latin typeface="+mn-ea"/>
                <a:ea typeface="+mn-ea"/>
              </a:rPr>
              <a:t>  </a:t>
            </a:r>
            <a:r>
              <a:rPr lang="zh-CN" altLang="en-US" dirty="0" smtClean="0">
                <a:latin typeface="+mn-ea"/>
                <a:ea typeface="+mn-ea"/>
              </a:rPr>
              <a:t>市文物补助资金</a:t>
            </a:r>
            <a:r>
              <a:rPr lang="zh-CN" altLang="zh-CN" dirty="0" smtClean="0">
                <a:latin typeface="+mn-ea"/>
                <a:ea typeface="+mn-ea"/>
              </a:rPr>
              <a:t>补助比例提高至原则上最高为工程结（决）算额</a:t>
            </a:r>
            <a:r>
              <a:rPr lang="zh-CN" altLang="zh-CN" b="1" dirty="0" smtClean="0">
                <a:latin typeface="+mn-ea"/>
                <a:ea typeface="+mn-ea"/>
              </a:rPr>
              <a:t>的</a:t>
            </a:r>
            <a:r>
              <a:rPr lang="en-US" altLang="zh-CN" b="1" dirty="0" smtClean="0">
                <a:latin typeface="+mn-ea"/>
                <a:ea typeface="+mn-ea"/>
              </a:rPr>
              <a:t>50%</a:t>
            </a:r>
            <a:r>
              <a:rPr lang="zh-CN" altLang="en-US" dirty="0" smtClean="0">
                <a:latin typeface="+mn-ea"/>
                <a:ea typeface="+mn-ea"/>
              </a:rPr>
              <a:t>，补助限额提高至</a:t>
            </a:r>
            <a:r>
              <a:rPr lang="en-US" altLang="zh-CN" b="1" dirty="0" smtClean="0">
                <a:latin typeface="+mn-ea"/>
                <a:ea typeface="+mn-ea"/>
              </a:rPr>
              <a:t>200</a:t>
            </a:r>
            <a:r>
              <a:rPr lang="zh-CN" altLang="en-US" b="1" dirty="0" smtClean="0">
                <a:latin typeface="+mn-ea"/>
                <a:ea typeface="+mn-ea"/>
              </a:rPr>
              <a:t>万元。</a:t>
            </a:r>
            <a:endParaRPr lang="en-US" altLang="zh-CN" b="1" dirty="0" smtClean="0">
              <a:latin typeface="+mn-ea"/>
              <a:ea typeface="+mn-ea"/>
            </a:endParaRPr>
          </a:p>
          <a:p>
            <a:pPr>
              <a:lnSpc>
                <a:spcPct val="150000"/>
              </a:lnSpc>
              <a:buFont typeface="Wingdings" panose="05000000000000000000" pitchFamily="2" charset="2"/>
              <a:buChar char="l"/>
            </a:pPr>
            <a:r>
              <a:rPr lang="en-US" altLang="zh-CN" dirty="0" smtClean="0">
                <a:latin typeface="+mn-ea"/>
                <a:ea typeface="+mn-ea"/>
              </a:rPr>
              <a:t>  </a:t>
            </a:r>
            <a:r>
              <a:rPr lang="zh-CN" altLang="zh-CN" dirty="0" smtClean="0">
                <a:latin typeface="+mn-ea"/>
                <a:ea typeface="+mn-ea"/>
              </a:rPr>
              <a:t>增加</a:t>
            </a:r>
            <a:r>
              <a:rPr lang="zh-CN" altLang="zh-CN" b="1" dirty="0" smtClean="0">
                <a:latin typeface="+mn-ea"/>
                <a:ea typeface="+mn-ea"/>
              </a:rPr>
              <a:t>非</a:t>
            </a:r>
            <a:r>
              <a:rPr lang="zh-CN" altLang="en-US" b="1" dirty="0" smtClean="0">
                <a:latin typeface="+mn-ea"/>
                <a:ea typeface="+mn-ea"/>
              </a:rPr>
              <a:t>物质文化遗产</a:t>
            </a:r>
            <a:r>
              <a:rPr lang="zh-CN" altLang="zh-CN" b="1" dirty="0" smtClean="0">
                <a:latin typeface="+mn-ea"/>
                <a:ea typeface="+mn-ea"/>
              </a:rPr>
              <a:t>传统工艺工作站</a:t>
            </a:r>
            <a:r>
              <a:rPr lang="zh-CN" altLang="zh-CN" dirty="0" smtClean="0">
                <a:latin typeface="+mn-ea"/>
                <a:ea typeface="+mn-ea"/>
              </a:rPr>
              <a:t>、</a:t>
            </a:r>
            <a:r>
              <a:rPr lang="zh-CN" altLang="zh-CN" b="1" dirty="0" smtClean="0">
                <a:latin typeface="+mn-ea"/>
                <a:ea typeface="+mn-ea"/>
              </a:rPr>
              <a:t>非物质文化遗产展示馆</a:t>
            </a:r>
            <a:r>
              <a:rPr lang="zh-CN" altLang="zh-CN" dirty="0" smtClean="0">
                <a:latin typeface="+mn-ea"/>
                <a:ea typeface="+mn-ea"/>
              </a:rPr>
              <a:t>两个补助项目</a:t>
            </a:r>
            <a:r>
              <a:rPr lang="zh-CN" altLang="en-US" dirty="0" smtClean="0">
                <a:latin typeface="+mn-ea"/>
                <a:ea typeface="+mn-ea"/>
              </a:rPr>
              <a:t>。</a:t>
            </a:r>
            <a:endParaRPr lang="en-US" altLang="zh-CN" dirty="0" smtClean="0">
              <a:latin typeface="+mn-ea"/>
              <a:ea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advTm="3000">
        <p14:prism/>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750"/>
                                        <p:tgtEl>
                                          <p:spTgt spid="2"/>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058615" y="1340768"/>
            <a:ext cx="6408716" cy="3456384"/>
            <a:chOff x="1206185" y="1916832"/>
            <a:chExt cx="3784298" cy="2880320"/>
          </a:xfrm>
        </p:grpSpPr>
        <p:sp>
          <p:nvSpPr>
            <p:cNvPr id="4" name="文本框 40"/>
            <p:cNvSpPr txBox="1"/>
            <p:nvPr/>
          </p:nvSpPr>
          <p:spPr>
            <a:xfrm rot="16200000">
              <a:off x="662509" y="3103064"/>
              <a:ext cx="1384994" cy="297641"/>
            </a:xfrm>
            <a:prstGeom prst="rect">
              <a:avLst/>
            </a:prstGeom>
            <a:noFill/>
          </p:spPr>
          <p:txBody>
            <a:bodyPr vert="eaVert" wrap="square" rtlCol="0">
              <a:spAutoFit/>
            </a:bodyPr>
            <a:lstStyle/>
            <a:p>
              <a:pPr algn="ctr"/>
              <a:r>
                <a:rPr lang="zh-CN" altLang="en-US" sz="2400" b="1" dirty="0" smtClean="0">
                  <a:solidFill>
                    <a:schemeClr val="accent2"/>
                  </a:solidFill>
                  <a:latin typeface="+mn-lt"/>
                  <a:ea typeface="+mn-ea"/>
                  <a:cs typeface="+mn-ea"/>
                  <a:sym typeface="+mn-lt"/>
                </a:rPr>
                <a:t>补助对象</a:t>
              </a:r>
              <a:endParaRPr lang="zh-CN" altLang="en-US" sz="2400" b="1" dirty="0">
                <a:solidFill>
                  <a:schemeClr val="accent2"/>
                </a:solidFill>
                <a:latin typeface="+mn-lt"/>
                <a:ea typeface="+mn-ea"/>
                <a:cs typeface="+mn-ea"/>
                <a:sym typeface="+mn-lt"/>
              </a:endParaRPr>
            </a:p>
          </p:txBody>
        </p:sp>
        <p:grpSp>
          <p:nvGrpSpPr>
            <p:cNvPr id="5" name="组合 6"/>
            <p:cNvGrpSpPr/>
            <p:nvPr/>
          </p:nvGrpSpPr>
          <p:grpSpPr>
            <a:xfrm>
              <a:off x="2354232" y="4296370"/>
              <a:ext cx="2636251" cy="500782"/>
              <a:chOff x="1701748" y="4290887"/>
              <a:chExt cx="2636251" cy="500782"/>
            </a:xfrm>
          </p:grpSpPr>
          <p:sp>
            <p:nvSpPr>
              <p:cNvPr id="16" name="PA-文本框 72"/>
              <p:cNvSpPr txBox="1"/>
              <p:nvPr>
                <p:custDataLst>
                  <p:tags r:id="rId1"/>
                </p:custDataLst>
              </p:nvPr>
            </p:nvSpPr>
            <p:spPr>
              <a:xfrm>
                <a:off x="1856492" y="4290887"/>
                <a:ext cx="2481506" cy="500782"/>
              </a:xfrm>
              <a:prstGeom prst="rect">
                <a:avLst/>
              </a:prstGeom>
              <a:noFill/>
              <a:ln>
                <a:noFill/>
              </a:ln>
            </p:spPr>
            <p:txBody>
              <a:bodyPr wrap="square" lIns="91440" tIns="45720" rIns="91440" bIns="45720">
                <a:noAutofit/>
              </a:bodyPr>
              <a:lstStyle>
                <a:defPPr>
                  <a:defRPr lang="zh-CN"/>
                </a:defPPr>
                <a:lvl1pPr>
                  <a:lnSpc>
                    <a:spcPct val="170000"/>
                  </a:lnSpc>
                  <a:spcBef>
                    <a:spcPct val="0"/>
                  </a:spcBef>
                  <a:defRPr sz="2000">
                    <a:solidFill>
                      <a:schemeClr val="accent6">
                        <a:lumMod val="50000"/>
                      </a:schemeClr>
                    </a:solidFill>
                    <a:latin typeface="Source Han Sans CN Normal" panose="020B0400000000000000" pitchFamily="34" charset="-128"/>
                    <a:ea typeface="思源黑体" panose="020B0400000000000000"/>
                  </a:defRPr>
                </a:lvl1pPr>
              </a:lstStyle>
              <a:p>
                <a:pPr algn="ctr">
                  <a:lnSpc>
                    <a:spcPct val="150000"/>
                  </a:lnSpc>
                </a:pPr>
                <a:r>
                  <a:rPr lang="zh-CN" altLang="en-US" sz="2400" b="1" dirty="0" smtClean="0">
                    <a:latin typeface="+mn-lt"/>
                    <a:ea typeface="+mn-ea"/>
                    <a:cs typeface="+mn-ea"/>
                    <a:sym typeface="+mn-lt"/>
                  </a:rPr>
                  <a:t>一般不可移动文物</a:t>
                </a:r>
                <a:endParaRPr lang="zh-CN" altLang="en-US" sz="2400" b="1" dirty="0">
                  <a:latin typeface="+mn-lt"/>
                  <a:ea typeface="+mn-ea"/>
                  <a:cs typeface="+mn-ea"/>
                  <a:sym typeface="+mn-lt"/>
                </a:endParaRPr>
              </a:p>
            </p:txBody>
          </p:sp>
          <p:sp>
            <p:nvSpPr>
              <p:cNvPr id="17" name="矩形 16"/>
              <p:cNvSpPr/>
              <p:nvPr/>
            </p:nvSpPr>
            <p:spPr bwMode="auto">
              <a:xfrm>
                <a:off x="1701748" y="4354143"/>
                <a:ext cx="2636251" cy="432897"/>
              </a:xfrm>
              <a:prstGeom prst="rect">
                <a:avLst/>
              </a:prstGeom>
              <a:noFill/>
              <a:ln w="9525" cap="flat" cmpd="sng" algn="ctr">
                <a:solidFill>
                  <a:schemeClr val="accent2"/>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mn-lt"/>
                  <a:ea typeface="+mn-ea"/>
                  <a:cs typeface="+mn-ea"/>
                  <a:sym typeface="+mn-lt"/>
                </a:endParaRPr>
              </a:p>
            </p:txBody>
          </p:sp>
        </p:grpSp>
        <p:grpSp>
          <p:nvGrpSpPr>
            <p:cNvPr id="6" name="组合 7"/>
            <p:cNvGrpSpPr/>
            <p:nvPr/>
          </p:nvGrpSpPr>
          <p:grpSpPr>
            <a:xfrm>
              <a:off x="2354231" y="3497791"/>
              <a:ext cx="2636251" cy="517350"/>
              <a:chOff x="1701747" y="3492308"/>
              <a:chExt cx="2636251" cy="517350"/>
            </a:xfrm>
          </p:grpSpPr>
          <p:sp>
            <p:nvSpPr>
              <p:cNvPr id="14" name="PA-文本框 72"/>
              <p:cNvSpPr txBox="1"/>
              <p:nvPr>
                <p:custDataLst>
                  <p:tags r:id="rId2"/>
                </p:custDataLst>
              </p:nvPr>
            </p:nvSpPr>
            <p:spPr>
              <a:xfrm>
                <a:off x="1918530" y="3492308"/>
                <a:ext cx="2419468" cy="507273"/>
              </a:xfrm>
              <a:prstGeom prst="rect">
                <a:avLst/>
              </a:prstGeom>
              <a:noFill/>
              <a:ln>
                <a:noFill/>
              </a:ln>
            </p:spPr>
            <p:txBody>
              <a:bodyPr wrap="square" lIns="91440" tIns="45720" rIns="91440" bIns="45720">
                <a:noAutofit/>
              </a:bodyPr>
              <a:lstStyle>
                <a:defPPr>
                  <a:defRPr lang="zh-CN"/>
                </a:defPPr>
                <a:lvl1pPr>
                  <a:lnSpc>
                    <a:spcPct val="170000"/>
                  </a:lnSpc>
                  <a:spcBef>
                    <a:spcPct val="0"/>
                  </a:spcBef>
                  <a:defRPr sz="2000">
                    <a:solidFill>
                      <a:schemeClr val="accent6">
                        <a:lumMod val="50000"/>
                      </a:schemeClr>
                    </a:solidFill>
                    <a:latin typeface="Source Han Sans CN Normal" panose="020B0400000000000000" pitchFamily="34" charset="-128"/>
                    <a:ea typeface="思源黑体" panose="020B0400000000000000"/>
                  </a:defRPr>
                </a:lvl1pPr>
              </a:lstStyle>
              <a:p>
                <a:pPr algn="ctr">
                  <a:lnSpc>
                    <a:spcPct val="150000"/>
                  </a:lnSpc>
                </a:pPr>
                <a:r>
                  <a:rPr lang="zh-CN" altLang="en-US" sz="2400" b="1" dirty="0" smtClean="0">
                    <a:latin typeface="+mn-lt"/>
                    <a:ea typeface="+mn-ea"/>
                    <a:cs typeface="+mn-ea"/>
                    <a:sym typeface="+mn-lt"/>
                  </a:rPr>
                  <a:t>中山市文物保护单位</a:t>
                </a:r>
                <a:endParaRPr lang="zh-CN" altLang="en-US" sz="2400" b="1" dirty="0">
                  <a:latin typeface="+mn-lt"/>
                  <a:ea typeface="+mn-ea"/>
                  <a:cs typeface="+mn-ea"/>
                  <a:sym typeface="+mn-lt"/>
                </a:endParaRPr>
              </a:p>
            </p:txBody>
          </p:sp>
          <p:sp>
            <p:nvSpPr>
              <p:cNvPr id="15" name="矩形 14"/>
              <p:cNvSpPr/>
              <p:nvPr/>
            </p:nvSpPr>
            <p:spPr bwMode="auto">
              <a:xfrm>
                <a:off x="1701747" y="3576761"/>
                <a:ext cx="2606573" cy="432897"/>
              </a:xfrm>
              <a:prstGeom prst="rect">
                <a:avLst/>
              </a:prstGeom>
              <a:noFill/>
              <a:ln w="9525" cap="flat" cmpd="sng" algn="ctr">
                <a:solidFill>
                  <a:schemeClr val="accent2"/>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mn-lt"/>
                  <a:ea typeface="+mn-ea"/>
                  <a:cs typeface="+mn-ea"/>
                  <a:sym typeface="+mn-lt"/>
                </a:endParaRPr>
              </a:p>
            </p:txBody>
          </p:sp>
        </p:grpSp>
        <p:grpSp>
          <p:nvGrpSpPr>
            <p:cNvPr id="7" name="组合 18"/>
            <p:cNvGrpSpPr/>
            <p:nvPr/>
          </p:nvGrpSpPr>
          <p:grpSpPr>
            <a:xfrm>
              <a:off x="2354231" y="2702966"/>
              <a:ext cx="2606572" cy="513596"/>
              <a:chOff x="1701747" y="2697483"/>
              <a:chExt cx="2606572" cy="513596"/>
            </a:xfrm>
          </p:grpSpPr>
          <p:sp>
            <p:nvSpPr>
              <p:cNvPr id="12" name="PA-文本框 72"/>
              <p:cNvSpPr txBox="1"/>
              <p:nvPr>
                <p:custDataLst>
                  <p:tags r:id="rId3"/>
                </p:custDataLst>
              </p:nvPr>
            </p:nvSpPr>
            <p:spPr>
              <a:xfrm>
                <a:off x="2042606" y="2697483"/>
                <a:ext cx="2233355" cy="432897"/>
              </a:xfrm>
              <a:prstGeom prst="rect">
                <a:avLst/>
              </a:prstGeom>
              <a:noFill/>
              <a:ln>
                <a:noFill/>
              </a:ln>
            </p:spPr>
            <p:txBody>
              <a:bodyPr wrap="square" lIns="91440" tIns="45720" rIns="91440" bIns="45720">
                <a:noAutofit/>
              </a:bodyPr>
              <a:lstStyle>
                <a:defPPr>
                  <a:defRPr lang="zh-CN"/>
                </a:defPPr>
                <a:lvl1pPr>
                  <a:lnSpc>
                    <a:spcPct val="170000"/>
                  </a:lnSpc>
                  <a:spcBef>
                    <a:spcPct val="0"/>
                  </a:spcBef>
                  <a:defRPr sz="2000">
                    <a:solidFill>
                      <a:schemeClr val="accent6">
                        <a:lumMod val="50000"/>
                      </a:schemeClr>
                    </a:solidFill>
                    <a:latin typeface="Source Han Sans CN Normal" panose="020B0400000000000000" pitchFamily="34" charset="-128"/>
                    <a:ea typeface="思源黑体" panose="020B0400000000000000"/>
                  </a:defRPr>
                </a:lvl1pPr>
              </a:lstStyle>
              <a:p>
                <a:pPr algn="ctr">
                  <a:lnSpc>
                    <a:spcPct val="150000"/>
                  </a:lnSpc>
                </a:pPr>
                <a:r>
                  <a:rPr lang="zh-CN" altLang="en-US" sz="2400" b="1" dirty="0" smtClean="0">
                    <a:latin typeface="+mn-lt"/>
                    <a:ea typeface="+mn-ea"/>
                    <a:cs typeface="+mn-ea"/>
                    <a:sym typeface="+mn-lt"/>
                  </a:rPr>
                  <a:t>广东省文物保护单位</a:t>
                </a:r>
                <a:endParaRPr lang="zh-CN" altLang="en-US" sz="2400" b="1" dirty="0">
                  <a:latin typeface="+mn-lt"/>
                  <a:ea typeface="+mn-ea"/>
                  <a:cs typeface="+mn-ea"/>
                  <a:sym typeface="+mn-lt"/>
                </a:endParaRPr>
              </a:p>
            </p:txBody>
          </p:sp>
          <p:sp>
            <p:nvSpPr>
              <p:cNvPr id="13" name="矩形 12"/>
              <p:cNvSpPr/>
              <p:nvPr/>
            </p:nvSpPr>
            <p:spPr bwMode="auto">
              <a:xfrm>
                <a:off x="1701747" y="2778182"/>
                <a:ext cx="2606572" cy="432897"/>
              </a:xfrm>
              <a:prstGeom prst="rect">
                <a:avLst/>
              </a:prstGeom>
              <a:noFill/>
              <a:ln w="9525" cap="flat" cmpd="sng" algn="ctr">
                <a:solidFill>
                  <a:schemeClr val="accent2"/>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mn-lt"/>
                  <a:ea typeface="+mn-ea"/>
                  <a:cs typeface="+mn-ea"/>
                  <a:sym typeface="+mn-lt"/>
                </a:endParaRPr>
              </a:p>
            </p:txBody>
          </p:sp>
        </p:grpSp>
        <p:grpSp>
          <p:nvGrpSpPr>
            <p:cNvPr id="8" name="组合 17"/>
            <p:cNvGrpSpPr/>
            <p:nvPr/>
          </p:nvGrpSpPr>
          <p:grpSpPr>
            <a:xfrm>
              <a:off x="2354232" y="1916832"/>
              <a:ext cx="2607762" cy="504905"/>
              <a:chOff x="1701748" y="1911349"/>
              <a:chExt cx="2607762" cy="504905"/>
            </a:xfrm>
          </p:grpSpPr>
          <p:sp>
            <p:nvSpPr>
              <p:cNvPr id="10" name="PA-文本框 72"/>
              <p:cNvSpPr txBox="1"/>
              <p:nvPr>
                <p:custDataLst>
                  <p:tags r:id="rId4"/>
                </p:custDataLst>
              </p:nvPr>
            </p:nvSpPr>
            <p:spPr>
              <a:xfrm>
                <a:off x="1918531" y="1911349"/>
                <a:ext cx="2390979" cy="504056"/>
              </a:xfrm>
              <a:prstGeom prst="rect">
                <a:avLst/>
              </a:prstGeom>
              <a:noFill/>
              <a:ln>
                <a:noFill/>
              </a:ln>
            </p:spPr>
            <p:txBody>
              <a:bodyPr wrap="square" lIns="91440" tIns="45720" rIns="91440" bIns="45720">
                <a:noAutofit/>
              </a:bodyPr>
              <a:lstStyle>
                <a:defPPr>
                  <a:defRPr lang="zh-CN"/>
                </a:defPPr>
                <a:lvl1pPr>
                  <a:lnSpc>
                    <a:spcPct val="170000"/>
                  </a:lnSpc>
                  <a:spcBef>
                    <a:spcPct val="0"/>
                  </a:spcBef>
                  <a:defRPr sz="2000">
                    <a:solidFill>
                      <a:schemeClr val="accent6">
                        <a:lumMod val="50000"/>
                      </a:schemeClr>
                    </a:solidFill>
                    <a:latin typeface="Source Han Sans CN Normal" panose="020B0400000000000000" pitchFamily="34" charset="-128"/>
                    <a:ea typeface="思源黑体" panose="020B0400000000000000"/>
                  </a:defRPr>
                </a:lvl1pPr>
              </a:lstStyle>
              <a:p>
                <a:pPr algn="ctr">
                  <a:lnSpc>
                    <a:spcPct val="150000"/>
                  </a:lnSpc>
                </a:pPr>
                <a:r>
                  <a:rPr lang="zh-CN" altLang="en-US" sz="2400" b="1" dirty="0" smtClean="0">
                    <a:latin typeface="+mn-lt"/>
                    <a:ea typeface="+mn-ea"/>
                    <a:cs typeface="+mn-ea"/>
                    <a:sym typeface="+mn-lt"/>
                  </a:rPr>
                  <a:t>全国重点文物保护单位</a:t>
                </a:r>
                <a:endParaRPr lang="zh-CN" altLang="en-US" sz="2400" b="1" dirty="0">
                  <a:latin typeface="+mn-lt"/>
                  <a:ea typeface="+mn-ea"/>
                  <a:cs typeface="+mn-ea"/>
                  <a:sym typeface="+mn-lt"/>
                </a:endParaRPr>
              </a:p>
            </p:txBody>
          </p:sp>
          <p:sp>
            <p:nvSpPr>
              <p:cNvPr id="11" name="矩形 10"/>
              <p:cNvSpPr/>
              <p:nvPr/>
            </p:nvSpPr>
            <p:spPr bwMode="auto">
              <a:xfrm>
                <a:off x="1701748" y="1983357"/>
                <a:ext cx="2606571" cy="432897"/>
              </a:xfrm>
              <a:prstGeom prst="rect">
                <a:avLst/>
              </a:prstGeom>
              <a:noFill/>
              <a:ln w="9525" cap="flat" cmpd="sng" algn="ctr">
                <a:solidFill>
                  <a:schemeClr val="accent2"/>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mn-lt"/>
                  <a:ea typeface="+mn-ea"/>
                  <a:cs typeface="+mn-ea"/>
                  <a:sym typeface="+mn-lt"/>
                </a:endParaRPr>
              </a:p>
            </p:txBody>
          </p:sp>
        </p:grpSp>
        <p:sp>
          <p:nvSpPr>
            <p:cNvPr id="9" name="左大括号 8"/>
            <p:cNvSpPr/>
            <p:nvPr/>
          </p:nvSpPr>
          <p:spPr bwMode="auto">
            <a:xfrm>
              <a:off x="1667851" y="2061697"/>
              <a:ext cx="516299" cy="2591439"/>
            </a:xfrm>
            <a:prstGeom prst="leftBrace">
              <a:avLst/>
            </a:prstGeom>
            <a:noFill/>
            <a:ln w="9525" cap="flat" cmpd="sng" algn="ctr">
              <a:solidFill>
                <a:schemeClr val="accent2"/>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mn-lt"/>
                <a:ea typeface="+mn-ea"/>
                <a:cs typeface="+mn-ea"/>
                <a:sym typeface="+mn-lt"/>
              </a:endParaRPr>
            </a:p>
          </p:txBody>
        </p:sp>
      </p:grpSp>
      <p:pic>
        <p:nvPicPr>
          <p:cNvPr id="18" name="图片 17" descr="卡通人物&#10;&#10;描述已自动生成"/>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7487" y="3212976"/>
            <a:ext cx="2967777" cy="309967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698575" y="1340768"/>
            <a:ext cx="10219699" cy="4066119"/>
            <a:chOff x="626567" y="1124744"/>
            <a:chExt cx="10219699" cy="4066119"/>
          </a:xfrm>
        </p:grpSpPr>
        <p:grpSp>
          <p:nvGrpSpPr>
            <p:cNvPr id="22" name="组合 21"/>
            <p:cNvGrpSpPr/>
            <p:nvPr/>
          </p:nvGrpSpPr>
          <p:grpSpPr>
            <a:xfrm>
              <a:off x="626567" y="1124744"/>
              <a:ext cx="2999518" cy="780831"/>
              <a:chOff x="482551" y="1706162"/>
              <a:chExt cx="2999518" cy="780831"/>
            </a:xfrm>
          </p:grpSpPr>
          <p:sp>
            <p:nvSpPr>
              <p:cNvPr id="24" name="箭头: 五边形 12"/>
              <p:cNvSpPr/>
              <p:nvPr/>
            </p:nvSpPr>
            <p:spPr bwMode="auto">
              <a:xfrm>
                <a:off x="482551" y="1706162"/>
                <a:ext cx="2700552" cy="780831"/>
              </a:xfrm>
              <a:prstGeom prst="homePlate">
                <a:avLst/>
              </a:prstGeom>
              <a:solidFill>
                <a:schemeClr val="accent2"/>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mn-lt"/>
                  <a:ea typeface="+mn-ea"/>
                  <a:cs typeface="+mn-ea"/>
                  <a:sym typeface="+mn-lt"/>
                </a:endParaRPr>
              </a:p>
            </p:txBody>
          </p:sp>
          <p:sp>
            <p:nvSpPr>
              <p:cNvPr id="25" name="文本框 10"/>
              <p:cNvSpPr txBox="1"/>
              <p:nvPr/>
            </p:nvSpPr>
            <p:spPr>
              <a:xfrm>
                <a:off x="914599" y="1865744"/>
                <a:ext cx="2567470" cy="461665"/>
              </a:xfrm>
              <a:prstGeom prst="rect">
                <a:avLst/>
              </a:prstGeom>
              <a:noFill/>
            </p:spPr>
            <p:txBody>
              <a:bodyPr wrap="square" rtlCol="0">
                <a:spAutoFit/>
              </a:bodyPr>
              <a:lstStyle/>
              <a:p>
                <a:r>
                  <a:rPr lang="zh-CN" altLang="en-US" sz="2400" b="1" dirty="0" smtClean="0">
                    <a:solidFill>
                      <a:schemeClr val="accent3"/>
                    </a:solidFill>
                    <a:latin typeface="+mn-lt"/>
                    <a:ea typeface="+mn-ea"/>
                    <a:cs typeface="+mn-ea"/>
                    <a:sym typeface="+mn-lt"/>
                  </a:rPr>
                  <a:t>补助范围</a:t>
                </a:r>
                <a:endParaRPr lang="zh-CN" altLang="en-US" sz="2400" b="1" dirty="0">
                  <a:solidFill>
                    <a:schemeClr val="accent3"/>
                  </a:solidFill>
                  <a:latin typeface="+mn-lt"/>
                  <a:ea typeface="+mn-ea"/>
                  <a:cs typeface="+mn-ea"/>
                  <a:sym typeface="+mn-lt"/>
                </a:endParaRPr>
              </a:p>
            </p:txBody>
          </p:sp>
        </p:grpSp>
        <p:grpSp>
          <p:nvGrpSpPr>
            <p:cNvPr id="26" name="组合 25"/>
            <p:cNvGrpSpPr/>
            <p:nvPr/>
          </p:nvGrpSpPr>
          <p:grpSpPr>
            <a:xfrm>
              <a:off x="698575" y="1988840"/>
              <a:ext cx="10147691" cy="3202023"/>
              <a:chOff x="848028" y="2705166"/>
              <a:chExt cx="10507359" cy="3202023"/>
            </a:xfrm>
          </p:grpSpPr>
          <p:sp>
            <p:nvSpPr>
              <p:cNvPr id="28" name="文本框 11"/>
              <p:cNvSpPr txBox="1"/>
              <p:nvPr/>
            </p:nvSpPr>
            <p:spPr>
              <a:xfrm>
                <a:off x="1220829" y="2921190"/>
                <a:ext cx="10098205" cy="961289"/>
              </a:xfrm>
              <a:prstGeom prst="rect">
                <a:avLst/>
              </a:prstGeom>
              <a:noFill/>
            </p:spPr>
            <p:txBody>
              <a:bodyPr wrap="square" rtlCol="0">
                <a:spAutoFit/>
              </a:bodyPr>
              <a:lstStyle/>
              <a:p>
                <a:pPr>
                  <a:lnSpc>
                    <a:spcPct val="150000"/>
                  </a:lnSpc>
                </a:pPr>
                <a:r>
                  <a:rPr lang="zh-CN" altLang="zh-CN" sz="2000" dirty="0" smtClean="0">
                    <a:solidFill>
                      <a:schemeClr val="accent6">
                        <a:lumMod val="50000"/>
                      </a:schemeClr>
                    </a:solidFill>
                    <a:latin typeface="+mn-lt"/>
                    <a:ea typeface="+mn-ea"/>
                    <a:cs typeface="+mn-ea"/>
                    <a:sym typeface="+mn-lt"/>
                  </a:rPr>
                  <a:t>市级以上（包括国家级、省级、市级，下同）文物保护单位的本体维修保护，包括修缮、抢险加固和抢救性保护设施建设等。</a:t>
                </a:r>
                <a:endParaRPr lang="zh-CN" altLang="en-US" sz="2000" dirty="0">
                  <a:solidFill>
                    <a:schemeClr val="accent6">
                      <a:lumMod val="50000"/>
                    </a:schemeClr>
                  </a:solidFill>
                  <a:latin typeface="+mn-lt"/>
                  <a:ea typeface="+mn-ea"/>
                  <a:cs typeface="+mn-ea"/>
                  <a:sym typeface="+mn-lt"/>
                </a:endParaRPr>
              </a:p>
            </p:txBody>
          </p:sp>
          <p:sp>
            <p:nvSpPr>
              <p:cNvPr id="30" name="文本框 17"/>
              <p:cNvSpPr txBox="1"/>
              <p:nvPr/>
            </p:nvSpPr>
            <p:spPr>
              <a:xfrm>
                <a:off x="1256611" y="4149080"/>
                <a:ext cx="9768414" cy="1422954"/>
              </a:xfrm>
              <a:prstGeom prst="rect">
                <a:avLst/>
              </a:prstGeom>
              <a:noFill/>
            </p:spPr>
            <p:txBody>
              <a:bodyPr wrap="square" rtlCol="0">
                <a:spAutoFit/>
              </a:bodyPr>
              <a:lstStyle>
                <a:defPPr>
                  <a:defRPr lang="zh-CN"/>
                </a:defPPr>
                <a:lvl1pPr>
                  <a:lnSpc>
                    <a:spcPct val="150000"/>
                  </a:lnSpc>
                  <a:defRPr sz="1400">
                    <a:solidFill>
                      <a:schemeClr val="bg1"/>
                    </a:solidFill>
                    <a:latin typeface="Source Han Sans CN Normal" panose="020B0400000000000000" pitchFamily="34" charset="-128"/>
                  </a:defRPr>
                </a:lvl1pPr>
              </a:lstStyle>
              <a:p>
                <a:r>
                  <a:rPr lang="zh-CN" altLang="zh-CN" sz="2000" dirty="0" smtClean="0">
                    <a:solidFill>
                      <a:schemeClr val="accent6">
                        <a:lumMod val="50000"/>
                      </a:schemeClr>
                    </a:solidFill>
                    <a:latin typeface="+mn-lt"/>
                    <a:ea typeface="+mn-ea"/>
                    <a:cs typeface="+mn-ea"/>
                    <a:sym typeface="+mn-lt"/>
                  </a:rPr>
                  <a:t>中山市人民政府公布的《中山市不可移动文物名录》内尚未核定公布为文物保护单位的不可移动文物的维修保护补助，原则上以镇街补助资金为主，如镇街筹集确有困难，可以按照本办法规定申请市文物补助资金。</a:t>
                </a:r>
                <a:endParaRPr lang="zh-CN" altLang="en-US" sz="2000" dirty="0" smtClean="0">
                  <a:solidFill>
                    <a:schemeClr val="accent6">
                      <a:lumMod val="50000"/>
                    </a:schemeClr>
                  </a:solidFill>
                  <a:latin typeface="+mn-lt"/>
                  <a:ea typeface="+mn-ea"/>
                  <a:cs typeface="+mn-ea"/>
                  <a:sym typeface="+mn-lt"/>
                </a:endParaRPr>
              </a:p>
            </p:txBody>
          </p:sp>
          <p:sp>
            <p:nvSpPr>
              <p:cNvPr id="31" name="矩形 30"/>
              <p:cNvSpPr/>
              <p:nvPr/>
            </p:nvSpPr>
            <p:spPr bwMode="auto">
              <a:xfrm>
                <a:off x="848028" y="2705166"/>
                <a:ext cx="10507359" cy="3202023"/>
              </a:xfrm>
              <a:prstGeom prst="rect">
                <a:avLst/>
              </a:prstGeom>
              <a:noFill/>
              <a:ln w="9525" cap="flat" cmpd="sng" algn="ctr">
                <a:solidFill>
                  <a:schemeClr val="accent2"/>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mn-lt"/>
                  <a:ea typeface="+mn-ea"/>
                  <a:cs typeface="+mn-ea"/>
                  <a:sym typeface="+mn-lt"/>
                </a:endParaRPr>
              </a:p>
            </p:txBody>
          </p:sp>
          <p:grpSp>
            <p:nvGrpSpPr>
              <p:cNvPr id="32" name="组合 2"/>
              <p:cNvGrpSpPr/>
              <p:nvPr/>
            </p:nvGrpSpPr>
            <p:grpSpPr>
              <a:xfrm>
                <a:off x="922588" y="3103738"/>
                <a:ext cx="298241" cy="1401628"/>
                <a:chOff x="790785" y="3084991"/>
                <a:chExt cx="298241" cy="1401628"/>
              </a:xfrm>
            </p:grpSpPr>
            <p:sp>
              <p:nvSpPr>
                <p:cNvPr id="33" name="椭圆 32"/>
                <p:cNvSpPr/>
                <p:nvPr/>
              </p:nvSpPr>
              <p:spPr bwMode="auto">
                <a:xfrm>
                  <a:off x="812473" y="3084991"/>
                  <a:ext cx="276552" cy="249500"/>
                </a:xfrm>
                <a:prstGeom prst="ellipse">
                  <a:avLst/>
                </a:prstGeom>
                <a:solidFill>
                  <a:schemeClr val="accent2"/>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mn-lt"/>
                    <a:ea typeface="+mn-ea"/>
                    <a:cs typeface="+mn-ea"/>
                    <a:sym typeface="+mn-lt"/>
                  </a:endParaRPr>
                </a:p>
              </p:txBody>
            </p:sp>
            <p:sp>
              <p:nvSpPr>
                <p:cNvPr id="35" name="椭圆 34"/>
                <p:cNvSpPr/>
                <p:nvPr/>
              </p:nvSpPr>
              <p:spPr bwMode="auto">
                <a:xfrm>
                  <a:off x="790785" y="4270595"/>
                  <a:ext cx="298241" cy="216024"/>
                </a:xfrm>
                <a:prstGeom prst="ellipse">
                  <a:avLst/>
                </a:prstGeom>
                <a:solidFill>
                  <a:schemeClr val="accent2"/>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mn-lt"/>
                    <a:ea typeface="+mn-ea"/>
                    <a:cs typeface="+mn-ea"/>
                    <a:sym typeface="+mn-lt"/>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1600" advTm="3000">
        <p14:gallery dir="l"/>
      </p:transition>
    </mc:Choice>
    <mc:Fallback>
      <p:transition spd="slow" advTm="3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98575" y="1052736"/>
            <a:ext cx="3143534" cy="780831"/>
            <a:chOff x="338535" y="1706162"/>
            <a:chExt cx="3143534" cy="780831"/>
          </a:xfrm>
        </p:grpSpPr>
        <p:sp>
          <p:nvSpPr>
            <p:cNvPr id="13" name="箭头: 五边形 12"/>
            <p:cNvSpPr/>
            <p:nvPr/>
          </p:nvSpPr>
          <p:spPr bwMode="auto">
            <a:xfrm>
              <a:off x="482551" y="1706162"/>
              <a:ext cx="2700552" cy="780831"/>
            </a:xfrm>
            <a:prstGeom prst="homePlate">
              <a:avLst/>
            </a:prstGeom>
            <a:solidFill>
              <a:schemeClr val="accent2"/>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mn-lt"/>
                <a:ea typeface="+mn-ea"/>
                <a:cs typeface="+mn-ea"/>
                <a:sym typeface="+mn-lt"/>
              </a:endParaRPr>
            </a:p>
          </p:txBody>
        </p:sp>
        <p:sp>
          <p:nvSpPr>
            <p:cNvPr id="11" name="文本框 10"/>
            <p:cNvSpPr txBox="1"/>
            <p:nvPr/>
          </p:nvSpPr>
          <p:spPr>
            <a:xfrm>
              <a:off x="338535" y="1865744"/>
              <a:ext cx="3143534" cy="461665"/>
            </a:xfrm>
            <a:prstGeom prst="rect">
              <a:avLst/>
            </a:prstGeom>
            <a:noFill/>
          </p:spPr>
          <p:txBody>
            <a:bodyPr wrap="square" rtlCol="0">
              <a:spAutoFit/>
            </a:bodyPr>
            <a:lstStyle/>
            <a:p>
              <a:r>
                <a:rPr lang="zh-CN" altLang="en-US" sz="2400" b="1" dirty="0" smtClean="0">
                  <a:solidFill>
                    <a:schemeClr val="accent3"/>
                  </a:solidFill>
                  <a:latin typeface="+mn-lt"/>
                  <a:ea typeface="+mn-ea"/>
                  <a:cs typeface="+mn-ea"/>
                  <a:sym typeface="+mn-lt"/>
                </a:rPr>
                <a:t>   申请项目</a:t>
              </a:r>
              <a:endParaRPr lang="zh-CN" altLang="en-US" sz="2400" b="1" dirty="0">
                <a:solidFill>
                  <a:schemeClr val="accent3"/>
                </a:solidFill>
                <a:latin typeface="+mn-lt"/>
                <a:ea typeface="+mn-ea"/>
                <a:cs typeface="+mn-ea"/>
                <a:sym typeface="+mn-lt"/>
              </a:endParaRPr>
            </a:p>
          </p:txBody>
        </p:sp>
      </p:grpSp>
      <p:grpSp>
        <p:nvGrpSpPr>
          <p:cNvPr id="4" name="组合 3"/>
          <p:cNvGrpSpPr/>
          <p:nvPr/>
        </p:nvGrpSpPr>
        <p:grpSpPr>
          <a:xfrm>
            <a:off x="842591" y="1916832"/>
            <a:ext cx="10615882" cy="3816424"/>
            <a:chOff x="848028" y="2705166"/>
            <a:chExt cx="10615882" cy="3816424"/>
          </a:xfrm>
        </p:grpSpPr>
        <p:sp>
          <p:nvSpPr>
            <p:cNvPr id="12" name="文本框 11"/>
            <p:cNvSpPr txBox="1"/>
            <p:nvPr/>
          </p:nvSpPr>
          <p:spPr>
            <a:xfrm>
              <a:off x="1208068" y="2921190"/>
              <a:ext cx="10098204" cy="415498"/>
            </a:xfrm>
            <a:prstGeom prst="rect">
              <a:avLst/>
            </a:prstGeom>
            <a:noFill/>
          </p:spPr>
          <p:txBody>
            <a:bodyPr wrap="square" rtlCol="0">
              <a:spAutoFit/>
            </a:bodyPr>
            <a:lstStyle/>
            <a:p>
              <a:pPr>
                <a:lnSpc>
                  <a:spcPct val="150000"/>
                </a:lnSpc>
              </a:pPr>
              <a:r>
                <a:rPr lang="zh-CN" altLang="zh-CN" sz="1600" dirty="0" smtClean="0">
                  <a:solidFill>
                    <a:schemeClr val="accent6">
                      <a:lumMod val="50000"/>
                    </a:schemeClr>
                  </a:solidFill>
                  <a:latin typeface="+mn-lt"/>
                  <a:ea typeface="+mn-ea"/>
                  <a:cs typeface="+mn-ea"/>
                  <a:sym typeface="+mn-lt"/>
                </a:rPr>
                <a:t>市文物补助资金的申请项目分为</a:t>
              </a:r>
              <a:r>
                <a:rPr lang="zh-CN" altLang="zh-CN" sz="1600" b="1" dirty="0" smtClean="0">
                  <a:solidFill>
                    <a:schemeClr val="accent6">
                      <a:lumMod val="50000"/>
                    </a:schemeClr>
                  </a:solidFill>
                  <a:latin typeface="+mn-lt"/>
                  <a:ea typeface="+mn-ea"/>
                  <a:cs typeface="+mn-ea"/>
                  <a:sym typeface="+mn-lt"/>
                </a:rPr>
                <a:t>文物维修设计资金</a:t>
              </a:r>
              <a:r>
                <a:rPr lang="zh-CN" altLang="zh-CN" sz="1600" dirty="0" smtClean="0">
                  <a:solidFill>
                    <a:schemeClr val="accent6">
                      <a:lumMod val="50000"/>
                    </a:schemeClr>
                  </a:solidFill>
                  <a:latin typeface="+mn-lt"/>
                  <a:ea typeface="+mn-ea"/>
                  <a:cs typeface="+mn-ea"/>
                  <a:sym typeface="+mn-lt"/>
                </a:rPr>
                <a:t>、</a:t>
              </a:r>
              <a:r>
                <a:rPr lang="zh-CN" altLang="zh-CN" sz="1600" b="1" dirty="0" smtClean="0">
                  <a:solidFill>
                    <a:schemeClr val="accent6">
                      <a:lumMod val="50000"/>
                    </a:schemeClr>
                  </a:solidFill>
                  <a:latin typeface="+mn-lt"/>
                  <a:ea typeface="+mn-ea"/>
                  <a:cs typeface="+mn-ea"/>
                  <a:sym typeface="+mn-lt"/>
                </a:rPr>
                <a:t>文物维修工程资金</a:t>
              </a:r>
              <a:r>
                <a:rPr lang="zh-CN" altLang="zh-CN" sz="1600" dirty="0" smtClean="0">
                  <a:solidFill>
                    <a:schemeClr val="accent6">
                      <a:lumMod val="50000"/>
                    </a:schemeClr>
                  </a:solidFill>
                  <a:latin typeface="+mn-lt"/>
                  <a:ea typeface="+mn-ea"/>
                  <a:cs typeface="+mn-ea"/>
                  <a:sym typeface="+mn-lt"/>
                </a:rPr>
                <a:t>两项。</a:t>
              </a:r>
              <a:endParaRPr lang="zh-CN" altLang="en-US" sz="1600" dirty="0">
                <a:solidFill>
                  <a:schemeClr val="accent6">
                    <a:lumMod val="50000"/>
                  </a:schemeClr>
                </a:solidFill>
                <a:latin typeface="+mn-lt"/>
                <a:ea typeface="+mn-ea"/>
                <a:cs typeface="+mn-ea"/>
                <a:sym typeface="+mn-lt"/>
              </a:endParaRPr>
            </a:p>
          </p:txBody>
        </p:sp>
        <p:sp>
          <p:nvSpPr>
            <p:cNvPr id="15" name="文本框 14"/>
            <p:cNvSpPr txBox="1"/>
            <p:nvPr/>
          </p:nvSpPr>
          <p:spPr>
            <a:xfrm>
              <a:off x="1208068" y="3641270"/>
              <a:ext cx="10255842" cy="461665"/>
            </a:xfrm>
            <a:prstGeom prst="rect">
              <a:avLst/>
            </a:prstGeom>
            <a:noFill/>
          </p:spPr>
          <p:txBody>
            <a:bodyPr wrap="square" rtlCol="0">
              <a:spAutoFit/>
            </a:bodyPr>
            <a:lstStyle>
              <a:defPPr>
                <a:defRPr lang="zh-CN"/>
              </a:defPPr>
              <a:lvl1pPr>
                <a:lnSpc>
                  <a:spcPct val="150000"/>
                </a:lnSpc>
                <a:defRPr sz="1400">
                  <a:solidFill>
                    <a:schemeClr val="bg1"/>
                  </a:solidFill>
                  <a:latin typeface="Source Han Sans CN Normal" panose="020B0400000000000000" pitchFamily="34" charset="-128"/>
                </a:defRPr>
              </a:lvl1pPr>
            </a:lstStyle>
            <a:p>
              <a:r>
                <a:rPr lang="zh-CN" altLang="en-US" sz="1600" dirty="0" smtClean="0">
                  <a:solidFill>
                    <a:schemeClr val="accent6">
                      <a:lumMod val="50000"/>
                    </a:schemeClr>
                  </a:solidFill>
                  <a:latin typeface="+mn-lt"/>
                  <a:ea typeface="+mn-ea"/>
                  <a:cs typeface="+mn-ea"/>
                  <a:sym typeface="+mn-lt"/>
                </a:rPr>
                <a:t>文物维修设计资金：</a:t>
              </a:r>
              <a:r>
                <a:rPr lang="zh-CN" altLang="zh-CN" sz="1600" dirty="0" smtClean="0">
                  <a:solidFill>
                    <a:schemeClr val="accent6">
                      <a:lumMod val="50000"/>
                    </a:schemeClr>
                  </a:solidFill>
                  <a:latin typeface="+mn-lt"/>
                  <a:ea typeface="+mn-ea"/>
                  <a:cs typeface="+mn-ea"/>
                  <a:sym typeface="+mn-lt"/>
                </a:rPr>
                <a:t>原则上最高按文物维修方案设计费</a:t>
              </a:r>
              <a:r>
                <a:rPr lang="en-US" altLang="zh-CN" sz="1600" b="1" dirty="0" smtClean="0">
                  <a:solidFill>
                    <a:schemeClr val="accent6">
                      <a:lumMod val="50000"/>
                    </a:schemeClr>
                  </a:solidFill>
                  <a:latin typeface="+mn-lt"/>
                  <a:ea typeface="+mn-ea"/>
                  <a:cs typeface="+mn-ea"/>
                  <a:sym typeface="+mn-lt"/>
                </a:rPr>
                <a:t>50%</a:t>
              </a:r>
              <a:r>
                <a:rPr lang="zh-CN" altLang="zh-CN" sz="1600" dirty="0" smtClean="0">
                  <a:solidFill>
                    <a:schemeClr val="accent6">
                      <a:lumMod val="50000"/>
                    </a:schemeClr>
                  </a:solidFill>
                  <a:latin typeface="+mn-lt"/>
                  <a:ea typeface="+mn-ea"/>
                  <a:cs typeface="+mn-ea"/>
                  <a:sym typeface="+mn-lt"/>
                </a:rPr>
                <a:t>的比例给予补助。镇街参照市级比例给予补助。</a:t>
              </a:r>
              <a:endParaRPr lang="zh-CN" altLang="en-US" sz="1600" dirty="0">
                <a:solidFill>
                  <a:schemeClr val="accent6">
                    <a:lumMod val="50000"/>
                  </a:schemeClr>
                </a:solidFill>
                <a:latin typeface="+mn-lt"/>
                <a:ea typeface="+mn-ea"/>
                <a:cs typeface="+mn-ea"/>
                <a:sym typeface="+mn-lt"/>
              </a:endParaRPr>
            </a:p>
          </p:txBody>
        </p:sp>
        <p:sp>
          <p:nvSpPr>
            <p:cNvPr id="18" name="文本框 17"/>
            <p:cNvSpPr txBox="1"/>
            <p:nvPr/>
          </p:nvSpPr>
          <p:spPr>
            <a:xfrm>
              <a:off x="1136060" y="4505366"/>
              <a:ext cx="10153128" cy="1938992"/>
            </a:xfrm>
            <a:prstGeom prst="rect">
              <a:avLst/>
            </a:prstGeom>
            <a:noFill/>
          </p:spPr>
          <p:txBody>
            <a:bodyPr wrap="square" rtlCol="0">
              <a:spAutoFit/>
            </a:bodyPr>
            <a:lstStyle>
              <a:defPPr>
                <a:defRPr lang="zh-CN"/>
              </a:defPPr>
              <a:lvl1pPr>
                <a:lnSpc>
                  <a:spcPct val="150000"/>
                </a:lnSpc>
                <a:defRPr sz="1400">
                  <a:solidFill>
                    <a:schemeClr val="bg1"/>
                  </a:solidFill>
                  <a:latin typeface="Source Han Sans CN Normal" panose="020B0400000000000000" pitchFamily="34" charset="-128"/>
                </a:defRPr>
              </a:lvl1pPr>
            </a:lstStyle>
            <a:p>
              <a:pPr algn="just"/>
              <a:r>
                <a:rPr lang="zh-CN" altLang="en-US" sz="1600" dirty="0" smtClean="0">
                  <a:solidFill>
                    <a:schemeClr val="accent6">
                      <a:lumMod val="50000"/>
                    </a:schemeClr>
                  </a:solidFill>
                  <a:latin typeface="+mn-lt"/>
                  <a:ea typeface="+mn-ea"/>
                  <a:cs typeface="+mn-ea"/>
                  <a:sym typeface="+mn-lt"/>
                </a:rPr>
                <a:t>文物维修工程资金：</a:t>
              </a:r>
              <a:endParaRPr lang="en-US" altLang="zh-CN" sz="1600" dirty="0" smtClean="0">
                <a:solidFill>
                  <a:schemeClr val="accent6">
                    <a:lumMod val="50000"/>
                  </a:schemeClr>
                </a:solidFill>
                <a:latin typeface="+mn-lt"/>
                <a:ea typeface="+mn-ea"/>
                <a:cs typeface="+mn-ea"/>
                <a:sym typeface="+mn-lt"/>
              </a:endParaRPr>
            </a:p>
            <a:p>
              <a:pPr algn="just"/>
              <a:r>
                <a:rPr lang="zh-CN" altLang="en-US" sz="1600" dirty="0" smtClean="0">
                  <a:solidFill>
                    <a:schemeClr val="accent6">
                      <a:lumMod val="50000"/>
                    </a:schemeClr>
                  </a:solidFill>
                  <a:latin typeface="+mn-lt"/>
                  <a:ea typeface="+mn-ea"/>
                  <a:cs typeface="+mn-ea"/>
                  <a:sym typeface="+mn-lt"/>
                </a:rPr>
                <a:t>（</a:t>
              </a:r>
              <a:r>
                <a:rPr lang="en-US" altLang="zh-CN" sz="1600" dirty="0" smtClean="0">
                  <a:solidFill>
                    <a:schemeClr val="accent6">
                      <a:lumMod val="50000"/>
                    </a:schemeClr>
                  </a:solidFill>
                  <a:latin typeface="+mn-lt"/>
                  <a:ea typeface="+mn-ea"/>
                  <a:cs typeface="+mn-ea"/>
                  <a:sym typeface="+mn-lt"/>
                </a:rPr>
                <a:t>1</a:t>
              </a:r>
              <a:r>
                <a:rPr lang="zh-CN" altLang="en-US" sz="1600" dirty="0" smtClean="0">
                  <a:solidFill>
                    <a:schemeClr val="accent6">
                      <a:lumMod val="50000"/>
                    </a:schemeClr>
                  </a:solidFill>
                  <a:latin typeface="+mn-lt"/>
                  <a:ea typeface="+mn-ea"/>
                  <a:cs typeface="+mn-ea"/>
                  <a:sym typeface="+mn-lt"/>
                </a:rPr>
                <a:t>）</a:t>
              </a:r>
              <a:r>
                <a:rPr lang="zh-CN" altLang="zh-CN" sz="1600" dirty="0" smtClean="0">
                  <a:solidFill>
                    <a:schemeClr val="accent6">
                      <a:lumMod val="50000"/>
                    </a:schemeClr>
                  </a:solidFill>
                  <a:latin typeface="+mn-lt"/>
                  <a:ea typeface="+mn-ea"/>
                  <a:cs typeface="+mn-ea"/>
                  <a:sym typeface="+mn-lt"/>
                </a:rPr>
                <a:t>申请起点为文物维修工程预算</a:t>
              </a:r>
              <a:r>
                <a:rPr lang="zh-CN" altLang="zh-CN" sz="1600" b="1" dirty="0" smtClean="0">
                  <a:solidFill>
                    <a:schemeClr val="accent6">
                      <a:lumMod val="50000"/>
                    </a:schemeClr>
                  </a:solidFill>
                  <a:latin typeface="+mn-lt"/>
                  <a:ea typeface="+mn-ea"/>
                  <a:cs typeface="+mn-ea"/>
                  <a:sym typeface="+mn-lt"/>
                </a:rPr>
                <a:t>总额达</a:t>
              </a:r>
              <a:r>
                <a:rPr lang="en-US" altLang="zh-CN" sz="1600" b="1" dirty="0" smtClean="0">
                  <a:solidFill>
                    <a:schemeClr val="accent6">
                      <a:lumMod val="50000"/>
                    </a:schemeClr>
                  </a:solidFill>
                  <a:latin typeface="+mn-lt"/>
                  <a:ea typeface="+mn-ea"/>
                  <a:cs typeface="+mn-ea"/>
                  <a:sym typeface="+mn-lt"/>
                </a:rPr>
                <a:t>5</a:t>
              </a:r>
              <a:r>
                <a:rPr lang="zh-CN" altLang="zh-CN" sz="1600" b="1" dirty="0" smtClean="0">
                  <a:solidFill>
                    <a:schemeClr val="accent6">
                      <a:lumMod val="50000"/>
                    </a:schemeClr>
                  </a:solidFill>
                  <a:latin typeface="+mn-lt"/>
                  <a:ea typeface="+mn-ea"/>
                  <a:cs typeface="+mn-ea"/>
                  <a:sym typeface="+mn-lt"/>
                </a:rPr>
                <a:t>万元以上</a:t>
              </a:r>
              <a:r>
                <a:rPr lang="zh-CN" altLang="zh-CN" sz="1600" dirty="0" smtClean="0">
                  <a:solidFill>
                    <a:schemeClr val="accent6">
                      <a:lumMod val="50000"/>
                    </a:schemeClr>
                  </a:solidFill>
                  <a:latin typeface="+mn-lt"/>
                  <a:ea typeface="+mn-ea"/>
                  <a:cs typeface="+mn-ea"/>
                  <a:sym typeface="+mn-lt"/>
                </a:rPr>
                <a:t>的项目，每一申请项目补助的</a:t>
              </a:r>
              <a:r>
                <a:rPr lang="zh-CN" altLang="zh-CN" sz="1600" b="1" dirty="0" smtClean="0">
                  <a:solidFill>
                    <a:schemeClr val="accent6">
                      <a:lumMod val="50000"/>
                    </a:schemeClr>
                  </a:solidFill>
                  <a:latin typeface="+mn-lt"/>
                  <a:ea typeface="+mn-ea"/>
                  <a:cs typeface="+mn-ea"/>
                  <a:sym typeface="+mn-lt"/>
                </a:rPr>
                <a:t>最高限额为</a:t>
              </a:r>
              <a:r>
                <a:rPr lang="en-US" altLang="zh-CN" sz="1600" b="1" dirty="0" smtClean="0">
                  <a:solidFill>
                    <a:schemeClr val="accent6">
                      <a:lumMod val="50000"/>
                    </a:schemeClr>
                  </a:solidFill>
                  <a:latin typeface="+mn-lt"/>
                  <a:ea typeface="+mn-ea"/>
                  <a:cs typeface="+mn-ea"/>
                  <a:sym typeface="+mn-lt"/>
                </a:rPr>
                <a:t>200</a:t>
              </a:r>
              <a:r>
                <a:rPr lang="zh-CN" altLang="zh-CN" sz="1600" b="1" dirty="0" smtClean="0">
                  <a:solidFill>
                    <a:schemeClr val="accent6">
                      <a:lumMod val="50000"/>
                    </a:schemeClr>
                  </a:solidFill>
                  <a:latin typeface="+mn-lt"/>
                  <a:ea typeface="+mn-ea"/>
                  <a:cs typeface="+mn-ea"/>
                  <a:sym typeface="+mn-lt"/>
                </a:rPr>
                <a:t>万元</a:t>
              </a:r>
              <a:r>
                <a:rPr lang="zh-CN" altLang="zh-CN" sz="1600" dirty="0" smtClean="0">
                  <a:solidFill>
                    <a:schemeClr val="accent6">
                      <a:lumMod val="50000"/>
                    </a:schemeClr>
                  </a:solidFill>
                  <a:latin typeface="+mn-lt"/>
                  <a:ea typeface="+mn-ea"/>
                  <a:cs typeface="+mn-ea"/>
                  <a:sym typeface="+mn-lt"/>
                </a:rPr>
                <a:t>。</a:t>
              </a:r>
              <a:endParaRPr lang="zh-CN" altLang="zh-CN" sz="1600" dirty="0" smtClean="0">
                <a:solidFill>
                  <a:schemeClr val="accent6">
                    <a:lumMod val="50000"/>
                  </a:schemeClr>
                </a:solidFill>
                <a:latin typeface="+mn-lt"/>
                <a:ea typeface="+mn-ea"/>
                <a:cs typeface="+mn-ea"/>
                <a:sym typeface="+mn-lt"/>
              </a:endParaRPr>
            </a:p>
            <a:p>
              <a:pPr algn="just"/>
              <a:r>
                <a:rPr lang="zh-CN" altLang="en-US" sz="1600" dirty="0" smtClean="0">
                  <a:solidFill>
                    <a:schemeClr val="accent6">
                      <a:lumMod val="50000"/>
                    </a:schemeClr>
                  </a:solidFill>
                  <a:latin typeface="+mn-lt"/>
                  <a:ea typeface="+mn-ea"/>
                  <a:cs typeface="+mn-ea"/>
                  <a:sym typeface="+mn-lt"/>
                </a:rPr>
                <a:t>（</a:t>
              </a:r>
              <a:r>
                <a:rPr lang="en-US" altLang="zh-CN" sz="1600" dirty="0" smtClean="0">
                  <a:solidFill>
                    <a:schemeClr val="accent6">
                      <a:lumMod val="50000"/>
                    </a:schemeClr>
                  </a:solidFill>
                  <a:latin typeface="+mn-lt"/>
                  <a:ea typeface="+mn-ea"/>
                  <a:cs typeface="+mn-ea"/>
                  <a:sym typeface="+mn-lt"/>
                </a:rPr>
                <a:t>2</a:t>
              </a:r>
              <a:r>
                <a:rPr lang="zh-CN" altLang="en-US" sz="1600" dirty="0" smtClean="0">
                  <a:solidFill>
                    <a:schemeClr val="accent6">
                      <a:lumMod val="50000"/>
                    </a:schemeClr>
                  </a:solidFill>
                  <a:latin typeface="+mn-lt"/>
                  <a:ea typeface="+mn-ea"/>
                  <a:cs typeface="+mn-ea"/>
                  <a:sym typeface="+mn-lt"/>
                </a:rPr>
                <a:t>）</a:t>
              </a:r>
              <a:r>
                <a:rPr lang="zh-CN" altLang="zh-CN" sz="1600" dirty="0" smtClean="0">
                  <a:solidFill>
                    <a:schemeClr val="accent6">
                      <a:lumMod val="50000"/>
                    </a:schemeClr>
                  </a:solidFill>
                  <a:latin typeface="+mn-lt"/>
                  <a:ea typeface="+mn-ea"/>
                  <a:cs typeface="+mn-ea"/>
                  <a:sym typeface="+mn-lt"/>
                </a:rPr>
                <a:t>原则上</a:t>
              </a:r>
              <a:r>
                <a:rPr lang="zh-CN" altLang="zh-CN" sz="1600" b="1" dirty="0" smtClean="0">
                  <a:solidFill>
                    <a:schemeClr val="accent6">
                      <a:lumMod val="50000"/>
                    </a:schemeClr>
                  </a:solidFill>
                  <a:latin typeface="+mn-lt"/>
                  <a:ea typeface="+mn-ea"/>
                  <a:cs typeface="+mn-ea"/>
                  <a:sym typeface="+mn-lt"/>
                </a:rPr>
                <a:t>最高按文物维修工程预算总额</a:t>
              </a:r>
              <a:r>
                <a:rPr lang="en-US" altLang="zh-CN" sz="1600" b="1" dirty="0" smtClean="0">
                  <a:solidFill>
                    <a:schemeClr val="accent6">
                      <a:lumMod val="50000"/>
                    </a:schemeClr>
                  </a:solidFill>
                  <a:latin typeface="+mn-lt"/>
                  <a:ea typeface="+mn-ea"/>
                  <a:cs typeface="+mn-ea"/>
                  <a:sym typeface="+mn-lt"/>
                </a:rPr>
                <a:t>50%</a:t>
              </a:r>
              <a:r>
                <a:rPr lang="zh-CN" altLang="zh-CN" sz="1600" b="1" dirty="0" smtClean="0">
                  <a:solidFill>
                    <a:schemeClr val="accent6">
                      <a:lumMod val="50000"/>
                    </a:schemeClr>
                  </a:solidFill>
                  <a:latin typeface="+mn-lt"/>
                  <a:ea typeface="+mn-ea"/>
                  <a:cs typeface="+mn-ea"/>
                  <a:sym typeface="+mn-lt"/>
                </a:rPr>
                <a:t>的比例</a:t>
              </a:r>
              <a:r>
                <a:rPr lang="zh-CN" altLang="zh-CN" sz="1600" dirty="0" smtClean="0">
                  <a:solidFill>
                    <a:schemeClr val="accent6">
                      <a:lumMod val="50000"/>
                    </a:schemeClr>
                  </a:solidFill>
                  <a:latin typeface="+mn-lt"/>
                  <a:ea typeface="+mn-ea"/>
                  <a:cs typeface="+mn-ea"/>
                  <a:sym typeface="+mn-lt"/>
                </a:rPr>
                <a:t>给予补助。镇街参照市级做法给予补助</a:t>
              </a:r>
              <a:r>
                <a:rPr lang="zh-CN" altLang="en-US" sz="1600" dirty="0" smtClean="0">
                  <a:solidFill>
                    <a:schemeClr val="accent6">
                      <a:lumMod val="50000"/>
                    </a:schemeClr>
                  </a:solidFill>
                  <a:latin typeface="+mn-lt"/>
                  <a:ea typeface="+mn-ea"/>
                  <a:cs typeface="+mn-ea"/>
                  <a:sym typeface="+mn-lt"/>
                </a:rPr>
                <a:t>。</a:t>
              </a:r>
              <a:endParaRPr lang="en-US" altLang="zh-CN" sz="1600" dirty="0" smtClean="0">
                <a:solidFill>
                  <a:schemeClr val="accent6">
                    <a:lumMod val="50000"/>
                  </a:schemeClr>
                </a:solidFill>
                <a:latin typeface="+mn-lt"/>
                <a:ea typeface="+mn-ea"/>
                <a:cs typeface="+mn-ea"/>
                <a:sym typeface="+mn-lt"/>
              </a:endParaRPr>
            </a:p>
            <a:p>
              <a:pPr algn="just"/>
              <a:r>
                <a:rPr lang="zh-CN" altLang="en-US" sz="1600" dirty="0" smtClean="0">
                  <a:solidFill>
                    <a:schemeClr val="accent6">
                      <a:lumMod val="50000"/>
                    </a:schemeClr>
                  </a:solidFill>
                  <a:latin typeface="+mn-lt"/>
                  <a:ea typeface="+mn-ea"/>
                  <a:cs typeface="+mn-ea"/>
                  <a:sym typeface="+mn-lt"/>
                </a:rPr>
                <a:t>（</a:t>
              </a:r>
              <a:r>
                <a:rPr lang="en-US" altLang="zh-CN" sz="1600" dirty="0" smtClean="0">
                  <a:solidFill>
                    <a:schemeClr val="accent6">
                      <a:lumMod val="50000"/>
                    </a:schemeClr>
                  </a:solidFill>
                  <a:latin typeface="+mn-lt"/>
                  <a:ea typeface="+mn-ea"/>
                  <a:cs typeface="+mn-ea"/>
                  <a:sym typeface="+mn-lt"/>
                </a:rPr>
                <a:t>3</a:t>
              </a:r>
              <a:r>
                <a:rPr lang="zh-CN" altLang="en-US" sz="1600" dirty="0" smtClean="0">
                  <a:solidFill>
                    <a:schemeClr val="accent6">
                      <a:lumMod val="50000"/>
                    </a:schemeClr>
                  </a:solidFill>
                  <a:latin typeface="+mn-lt"/>
                  <a:ea typeface="+mn-ea"/>
                  <a:cs typeface="+mn-ea"/>
                  <a:sym typeface="+mn-lt"/>
                </a:rPr>
                <a:t>）</a:t>
              </a:r>
              <a:r>
                <a:rPr lang="zh-CN" altLang="zh-CN" sz="1600" dirty="0" smtClean="0">
                  <a:solidFill>
                    <a:schemeClr val="accent6">
                      <a:lumMod val="50000"/>
                    </a:schemeClr>
                  </a:solidFill>
                  <a:latin typeface="+mn-lt"/>
                  <a:ea typeface="+mn-ea"/>
                  <a:cs typeface="+mn-ea"/>
                  <a:sym typeface="+mn-lt"/>
                </a:rPr>
                <a:t>不可移动文物获批国家、省同类补助资金的，原则上最高按扣减上级补助资金后的文物维修工程预算总额的</a:t>
              </a:r>
              <a:r>
                <a:rPr lang="en-US" altLang="zh-CN" sz="1600" dirty="0" smtClean="0">
                  <a:solidFill>
                    <a:schemeClr val="accent6">
                      <a:lumMod val="50000"/>
                    </a:schemeClr>
                  </a:solidFill>
                  <a:latin typeface="+mn-lt"/>
                  <a:ea typeface="+mn-ea"/>
                  <a:cs typeface="+mn-ea"/>
                  <a:sym typeface="+mn-lt"/>
                </a:rPr>
                <a:t>50%</a:t>
              </a:r>
              <a:r>
                <a:rPr lang="zh-CN" altLang="zh-CN" sz="1600" dirty="0" smtClean="0">
                  <a:solidFill>
                    <a:schemeClr val="accent6">
                      <a:lumMod val="50000"/>
                    </a:schemeClr>
                  </a:solidFill>
                  <a:latin typeface="+mn-lt"/>
                  <a:ea typeface="+mn-ea"/>
                  <a:cs typeface="+mn-ea"/>
                  <a:sym typeface="+mn-lt"/>
                </a:rPr>
                <a:t>予以补助。如有获批镇街同类补助资金的不扣减，但总补助金额不超过工程预算的总额。</a:t>
              </a:r>
              <a:endParaRPr lang="zh-CN" altLang="zh-CN" sz="1600" dirty="0" smtClean="0">
                <a:solidFill>
                  <a:schemeClr val="accent6">
                    <a:lumMod val="50000"/>
                  </a:schemeClr>
                </a:solidFill>
                <a:latin typeface="+mn-lt"/>
                <a:ea typeface="+mn-ea"/>
                <a:cs typeface="+mn-ea"/>
                <a:sym typeface="+mn-lt"/>
              </a:endParaRPr>
            </a:p>
          </p:txBody>
        </p:sp>
        <p:sp>
          <p:nvSpPr>
            <p:cNvPr id="17" name="矩形 16"/>
            <p:cNvSpPr/>
            <p:nvPr/>
          </p:nvSpPr>
          <p:spPr bwMode="auto">
            <a:xfrm>
              <a:off x="848028" y="2705166"/>
              <a:ext cx="10507359" cy="3816424"/>
            </a:xfrm>
            <a:prstGeom prst="rect">
              <a:avLst/>
            </a:prstGeom>
            <a:noFill/>
            <a:ln w="9525" cap="flat" cmpd="sng" algn="ctr">
              <a:solidFill>
                <a:schemeClr val="accent2"/>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mn-lt"/>
                <a:ea typeface="+mn-ea"/>
                <a:cs typeface="+mn-ea"/>
                <a:sym typeface="+mn-lt"/>
              </a:endParaRPr>
            </a:p>
          </p:txBody>
        </p:sp>
        <p:grpSp>
          <p:nvGrpSpPr>
            <p:cNvPr id="3" name="组合 2"/>
            <p:cNvGrpSpPr/>
            <p:nvPr/>
          </p:nvGrpSpPr>
          <p:grpSpPr>
            <a:xfrm>
              <a:off x="990990" y="3103738"/>
              <a:ext cx="177463" cy="1721002"/>
              <a:chOff x="859187" y="3084991"/>
              <a:chExt cx="177463" cy="1721002"/>
            </a:xfrm>
          </p:grpSpPr>
          <p:sp>
            <p:nvSpPr>
              <p:cNvPr id="19" name="椭圆 18"/>
              <p:cNvSpPr/>
              <p:nvPr/>
            </p:nvSpPr>
            <p:spPr bwMode="auto">
              <a:xfrm>
                <a:off x="859187" y="3084991"/>
                <a:ext cx="177463" cy="177463"/>
              </a:xfrm>
              <a:prstGeom prst="ellipse">
                <a:avLst/>
              </a:prstGeom>
              <a:solidFill>
                <a:schemeClr val="accent2"/>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mn-lt"/>
                  <a:ea typeface="+mn-ea"/>
                  <a:cs typeface="+mn-ea"/>
                  <a:sym typeface="+mn-lt"/>
                </a:endParaRPr>
              </a:p>
            </p:txBody>
          </p:sp>
          <p:sp>
            <p:nvSpPr>
              <p:cNvPr id="20" name="椭圆 19"/>
              <p:cNvSpPr/>
              <p:nvPr/>
            </p:nvSpPr>
            <p:spPr bwMode="auto">
              <a:xfrm>
                <a:off x="859187" y="3788599"/>
                <a:ext cx="177463" cy="177463"/>
              </a:xfrm>
              <a:prstGeom prst="ellipse">
                <a:avLst/>
              </a:prstGeom>
              <a:solidFill>
                <a:schemeClr val="accent2"/>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mn-lt"/>
                  <a:ea typeface="+mn-ea"/>
                  <a:cs typeface="+mn-ea"/>
                  <a:sym typeface="+mn-lt"/>
                </a:endParaRPr>
              </a:p>
            </p:txBody>
          </p:sp>
          <p:sp>
            <p:nvSpPr>
              <p:cNvPr id="21" name="椭圆 20"/>
              <p:cNvSpPr/>
              <p:nvPr/>
            </p:nvSpPr>
            <p:spPr bwMode="auto">
              <a:xfrm>
                <a:off x="859187" y="4628530"/>
                <a:ext cx="177463" cy="177463"/>
              </a:xfrm>
              <a:prstGeom prst="ellipse">
                <a:avLst/>
              </a:prstGeom>
              <a:solidFill>
                <a:schemeClr val="accent2"/>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mn-lt"/>
                  <a:ea typeface="+mn-ea"/>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1600" advTm="3000">
        <p14:gallery dir="l"/>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750"/>
                                        <p:tgtEl>
                                          <p:spTgt spid="2"/>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490663" y="1916832"/>
            <a:ext cx="9793089" cy="4445562"/>
            <a:chOff x="1490663" y="1484784"/>
            <a:chExt cx="9341953" cy="4666552"/>
          </a:xfrm>
        </p:grpSpPr>
        <p:grpSp>
          <p:nvGrpSpPr>
            <p:cNvPr id="3" name="组合 9"/>
            <p:cNvGrpSpPr/>
            <p:nvPr/>
          </p:nvGrpSpPr>
          <p:grpSpPr>
            <a:xfrm>
              <a:off x="1490663" y="1484784"/>
              <a:ext cx="9341952" cy="992805"/>
              <a:chOff x="929179" y="1470324"/>
              <a:chExt cx="9341952" cy="992805"/>
            </a:xfrm>
          </p:grpSpPr>
          <p:grpSp>
            <p:nvGrpSpPr>
              <p:cNvPr id="4" name="组合 5"/>
              <p:cNvGrpSpPr/>
              <p:nvPr/>
            </p:nvGrpSpPr>
            <p:grpSpPr>
              <a:xfrm>
                <a:off x="929179" y="1507003"/>
                <a:ext cx="2375227" cy="956126"/>
                <a:chOff x="929179" y="1507003"/>
                <a:chExt cx="2375227" cy="956126"/>
              </a:xfrm>
            </p:grpSpPr>
            <p:sp>
              <p:nvSpPr>
                <p:cNvPr id="20" name="矩形 19"/>
                <p:cNvSpPr/>
                <p:nvPr/>
              </p:nvSpPr>
              <p:spPr bwMode="auto">
                <a:xfrm>
                  <a:off x="929179" y="1507003"/>
                  <a:ext cx="2375227" cy="956126"/>
                </a:xfrm>
                <a:prstGeom prst="rect">
                  <a:avLst/>
                </a:prstGeom>
                <a:solidFill>
                  <a:srgbClr val="D94848"/>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mn-lt"/>
                    <a:ea typeface="+mn-ea"/>
                    <a:cs typeface="+mn-ea"/>
                    <a:sym typeface="+mn-lt"/>
                  </a:endParaRPr>
                </a:p>
              </p:txBody>
            </p:sp>
            <p:sp>
              <p:nvSpPr>
                <p:cNvPr id="79" name="矩形 78"/>
                <p:cNvSpPr/>
                <p:nvPr/>
              </p:nvSpPr>
              <p:spPr>
                <a:xfrm>
                  <a:off x="943928" y="1647010"/>
                  <a:ext cx="2327614" cy="499624"/>
                </a:xfrm>
                <a:prstGeom prst="rect">
                  <a:avLst/>
                </a:prstGeom>
                <a:noFill/>
              </p:spPr>
              <p:txBody>
                <a:bodyPr wrap="square">
                  <a:spAutoFit/>
                </a:bodyPr>
                <a:lstStyle/>
                <a:p>
                  <a:pPr algn="ctr" fontAlgn="auto">
                    <a:lnSpc>
                      <a:spcPct val="150000"/>
                    </a:lnSpc>
                    <a:spcBef>
                      <a:spcPts val="0"/>
                    </a:spcBef>
                    <a:spcAft>
                      <a:spcPts val="0"/>
                    </a:spcAft>
                    <a:defRPr/>
                  </a:pPr>
                  <a:r>
                    <a:rPr lang="zh-CN" altLang="en-US" sz="2000" b="1" dirty="0" smtClean="0">
                      <a:solidFill>
                        <a:schemeClr val="accent3"/>
                      </a:solidFill>
                      <a:latin typeface="+mn-lt"/>
                      <a:ea typeface="+mn-ea"/>
                      <a:cs typeface="+mn-ea"/>
                      <a:sym typeface="+mn-lt"/>
                    </a:rPr>
                    <a:t>申请主体</a:t>
                  </a:r>
                  <a:endParaRPr lang="zh-CN" altLang="en-US" sz="2000" b="1" dirty="0">
                    <a:solidFill>
                      <a:schemeClr val="accent3"/>
                    </a:solidFill>
                    <a:latin typeface="+mn-lt"/>
                    <a:ea typeface="+mn-ea"/>
                    <a:cs typeface="+mn-ea"/>
                    <a:sym typeface="+mn-lt"/>
                  </a:endParaRPr>
                </a:p>
              </p:txBody>
            </p:sp>
          </p:grpSp>
          <p:sp>
            <p:nvSpPr>
              <p:cNvPr id="80" name="文本框 79"/>
              <p:cNvSpPr txBox="1"/>
              <p:nvPr/>
            </p:nvSpPr>
            <p:spPr>
              <a:xfrm>
                <a:off x="4313555" y="1686348"/>
                <a:ext cx="5456760" cy="499624"/>
              </a:xfrm>
              <a:prstGeom prst="rect">
                <a:avLst/>
              </a:prstGeom>
              <a:noFill/>
            </p:spPr>
            <p:txBody>
              <a:bodyPr wrap="square" rtlCol="0">
                <a:spAutoFit/>
              </a:bodyPr>
              <a:lstStyle/>
              <a:p>
                <a:pPr algn="ctr" fontAlgn="auto">
                  <a:lnSpc>
                    <a:spcPct val="150000"/>
                  </a:lnSpc>
                  <a:spcBef>
                    <a:spcPts val="0"/>
                  </a:spcBef>
                  <a:spcAft>
                    <a:spcPts val="0"/>
                  </a:spcAft>
                  <a:defRPr/>
                </a:pPr>
                <a:r>
                  <a:rPr lang="zh-CN" altLang="zh-CN" sz="2000" dirty="0" smtClean="0">
                    <a:latin typeface="+mn-ea"/>
                    <a:ea typeface="+mn-ea"/>
                  </a:rPr>
                  <a:t>文物所有人、使用人或管理人</a:t>
                </a:r>
                <a:endParaRPr lang="en-US" altLang="zh-CN" kern="0" dirty="0">
                  <a:solidFill>
                    <a:prstClr val="white">
                      <a:lumMod val="95000"/>
                    </a:prstClr>
                  </a:solidFill>
                  <a:latin typeface="+mn-ea"/>
                  <a:ea typeface="+mn-ea"/>
                  <a:cs typeface="+mn-ea"/>
                  <a:sym typeface="+mn-lt"/>
                </a:endParaRPr>
              </a:p>
            </p:txBody>
          </p:sp>
          <p:grpSp>
            <p:nvGrpSpPr>
              <p:cNvPr id="5" name="组合 7"/>
              <p:cNvGrpSpPr/>
              <p:nvPr/>
            </p:nvGrpSpPr>
            <p:grpSpPr>
              <a:xfrm>
                <a:off x="3479268" y="1470324"/>
                <a:ext cx="6791863" cy="956126"/>
                <a:chOff x="3479268" y="1470324"/>
                <a:chExt cx="6791863" cy="956126"/>
              </a:xfrm>
            </p:grpSpPr>
            <p:sp>
              <p:nvSpPr>
                <p:cNvPr id="25" name="矩形 24"/>
                <p:cNvSpPr/>
                <p:nvPr/>
              </p:nvSpPr>
              <p:spPr bwMode="auto">
                <a:xfrm>
                  <a:off x="3934427" y="1470324"/>
                  <a:ext cx="6336704" cy="956126"/>
                </a:xfrm>
                <a:prstGeom prst="rect">
                  <a:avLst/>
                </a:prstGeom>
                <a:noFill/>
                <a:ln w="9525" cap="flat" cmpd="sng" algn="ctr">
                  <a:solidFill>
                    <a:schemeClr val="accent2"/>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mn-lt"/>
                    <a:ea typeface="+mn-ea"/>
                    <a:cs typeface="+mn-ea"/>
                    <a:sym typeface="+mn-lt"/>
                  </a:endParaRPr>
                </a:p>
              </p:txBody>
            </p:sp>
            <p:sp>
              <p:nvSpPr>
                <p:cNvPr id="7" name="箭头: V 形 6"/>
                <p:cNvSpPr/>
                <p:nvPr/>
              </p:nvSpPr>
              <p:spPr bwMode="auto">
                <a:xfrm>
                  <a:off x="3479268" y="1610298"/>
                  <a:ext cx="422295" cy="676178"/>
                </a:xfrm>
                <a:prstGeom prst="chevron">
                  <a:avLst/>
                </a:prstGeom>
                <a:solidFill>
                  <a:schemeClr val="accent2"/>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mn-lt"/>
                    <a:ea typeface="+mn-ea"/>
                    <a:cs typeface="+mn-ea"/>
                    <a:sym typeface="+mn-lt"/>
                  </a:endParaRPr>
                </a:p>
              </p:txBody>
            </p:sp>
          </p:grpSp>
        </p:grpSp>
        <p:grpSp>
          <p:nvGrpSpPr>
            <p:cNvPr id="6" name="组合 10"/>
            <p:cNvGrpSpPr/>
            <p:nvPr/>
          </p:nvGrpSpPr>
          <p:grpSpPr>
            <a:xfrm>
              <a:off x="1490663" y="2492896"/>
              <a:ext cx="9341953" cy="1157415"/>
              <a:chOff x="929179" y="2478436"/>
              <a:chExt cx="9341953" cy="1157415"/>
            </a:xfrm>
          </p:grpSpPr>
          <p:grpSp>
            <p:nvGrpSpPr>
              <p:cNvPr id="8" name="组合 4"/>
              <p:cNvGrpSpPr/>
              <p:nvPr/>
            </p:nvGrpSpPr>
            <p:grpSpPr>
              <a:xfrm>
                <a:off x="929179" y="2679725"/>
                <a:ext cx="2375227" cy="956126"/>
                <a:chOff x="929179" y="2679725"/>
                <a:chExt cx="2375227" cy="956126"/>
              </a:xfrm>
            </p:grpSpPr>
            <p:sp>
              <p:nvSpPr>
                <p:cNvPr id="19" name="矩形 18"/>
                <p:cNvSpPr/>
                <p:nvPr/>
              </p:nvSpPr>
              <p:spPr bwMode="auto">
                <a:xfrm>
                  <a:off x="929179" y="2679725"/>
                  <a:ext cx="2375227" cy="956126"/>
                </a:xfrm>
                <a:prstGeom prst="rect">
                  <a:avLst/>
                </a:prstGeom>
                <a:solidFill>
                  <a:srgbClr val="D94848"/>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mn-lt"/>
                    <a:ea typeface="+mn-ea"/>
                    <a:cs typeface="+mn-ea"/>
                    <a:sym typeface="+mn-lt"/>
                  </a:endParaRPr>
                </a:p>
              </p:txBody>
            </p:sp>
            <p:sp>
              <p:nvSpPr>
                <p:cNvPr id="112" name="矩形 111"/>
                <p:cNvSpPr/>
                <p:nvPr/>
              </p:nvSpPr>
              <p:spPr>
                <a:xfrm>
                  <a:off x="929179" y="2830899"/>
                  <a:ext cx="2327614" cy="499625"/>
                </a:xfrm>
                <a:prstGeom prst="rect">
                  <a:avLst/>
                </a:prstGeom>
                <a:noFill/>
              </p:spPr>
              <p:txBody>
                <a:bodyPr wrap="square">
                  <a:spAutoFit/>
                </a:bodyPr>
                <a:lstStyle/>
                <a:p>
                  <a:pPr algn="ctr" fontAlgn="auto">
                    <a:lnSpc>
                      <a:spcPct val="150000"/>
                    </a:lnSpc>
                    <a:spcBef>
                      <a:spcPts val="0"/>
                    </a:spcBef>
                    <a:spcAft>
                      <a:spcPts val="0"/>
                    </a:spcAft>
                    <a:defRPr/>
                  </a:pPr>
                  <a:r>
                    <a:rPr lang="zh-CN" altLang="en-US" sz="2000" b="1" dirty="0" smtClean="0">
                      <a:solidFill>
                        <a:schemeClr val="accent3"/>
                      </a:solidFill>
                      <a:latin typeface="+mn-lt"/>
                      <a:ea typeface="+mn-ea"/>
                      <a:cs typeface="+mn-ea"/>
                      <a:sym typeface="+mn-lt"/>
                    </a:rPr>
                    <a:t>资质要求</a:t>
                  </a:r>
                  <a:endParaRPr lang="zh-CN" altLang="en-US" sz="2000" b="1" dirty="0">
                    <a:solidFill>
                      <a:schemeClr val="accent3"/>
                    </a:solidFill>
                    <a:latin typeface="+mn-lt"/>
                    <a:ea typeface="+mn-ea"/>
                    <a:cs typeface="+mn-ea"/>
                    <a:sym typeface="+mn-lt"/>
                  </a:endParaRPr>
                </a:p>
              </p:txBody>
            </p:sp>
          </p:grpSp>
          <p:sp>
            <p:nvSpPr>
              <p:cNvPr id="113" name="文本框 112"/>
              <p:cNvSpPr txBox="1"/>
              <p:nvPr/>
            </p:nvSpPr>
            <p:spPr>
              <a:xfrm>
                <a:off x="4025523" y="2478436"/>
                <a:ext cx="6192688" cy="1066152"/>
              </a:xfrm>
              <a:prstGeom prst="rect">
                <a:avLst/>
              </a:prstGeom>
              <a:noFill/>
            </p:spPr>
            <p:txBody>
              <a:bodyPr wrap="square" rtlCol="0">
                <a:spAutoFit/>
              </a:bodyPr>
              <a:lstStyle/>
              <a:p>
                <a:pPr algn="ctr" fontAlgn="auto">
                  <a:lnSpc>
                    <a:spcPct val="150000"/>
                  </a:lnSpc>
                  <a:spcBef>
                    <a:spcPts val="0"/>
                  </a:spcBef>
                  <a:spcAft>
                    <a:spcPts val="0"/>
                  </a:spcAft>
                  <a:defRPr/>
                </a:pPr>
                <a:r>
                  <a:rPr lang="zh-CN" altLang="zh-CN" sz="2000" dirty="0" smtClean="0">
                    <a:latin typeface="+mn-ea"/>
                    <a:ea typeface="+mn-ea"/>
                  </a:rPr>
                  <a:t>文物维修工程的设计、施工必须由取得文物保护工程</a:t>
                </a:r>
                <a:endParaRPr lang="en-US" altLang="zh-CN" sz="2000" dirty="0" smtClean="0">
                  <a:latin typeface="+mn-ea"/>
                  <a:ea typeface="+mn-ea"/>
                </a:endParaRPr>
              </a:p>
              <a:p>
                <a:pPr algn="ctr" fontAlgn="auto">
                  <a:lnSpc>
                    <a:spcPct val="150000"/>
                  </a:lnSpc>
                  <a:spcBef>
                    <a:spcPts val="0"/>
                  </a:spcBef>
                  <a:spcAft>
                    <a:spcPts val="0"/>
                  </a:spcAft>
                  <a:defRPr/>
                </a:pPr>
                <a:r>
                  <a:rPr lang="zh-CN" altLang="zh-CN" sz="2000" b="1" dirty="0" smtClean="0">
                    <a:latin typeface="+mn-ea"/>
                    <a:ea typeface="+mn-ea"/>
                  </a:rPr>
                  <a:t>相应资质证书</a:t>
                </a:r>
                <a:r>
                  <a:rPr lang="zh-CN" altLang="zh-CN" sz="2000" dirty="0" smtClean="0">
                    <a:latin typeface="+mn-ea"/>
                    <a:ea typeface="+mn-ea"/>
                  </a:rPr>
                  <a:t>的单位承担</a:t>
                </a:r>
                <a:endParaRPr lang="en-US" altLang="zh-CN" sz="2000" dirty="0">
                  <a:latin typeface="+mn-ea"/>
                  <a:ea typeface="+mn-ea"/>
                  <a:sym typeface="+mn-lt"/>
                </a:endParaRPr>
              </a:p>
            </p:txBody>
          </p:sp>
          <p:grpSp>
            <p:nvGrpSpPr>
              <p:cNvPr id="9" name="组合 27"/>
              <p:cNvGrpSpPr/>
              <p:nvPr/>
            </p:nvGrpSpPr>
            <p:grpSpPr>
              <a:xfrm>
                <a:off x="3477610" y="2550444"/>
                <a:ext cx="6793522" cy="956126"/>
                <a:chOff x="3479268" y="1388459"/>
                <a:chExt cx="6793522" cy="956126"/>
              </a:xfrm>
            </p:grpSpPr>
            <p:sp>
              <p:nvSpPr>
                <p:cNvPr id="29" name="矩形 28"/>
                <p:cNvSpPr/>
                <p:nvPr/>
              </p:nvSpPr>
              <p:spPr bwMode="auto">
                <a:xfrm>
                  <a:off x="3953234" y="1388459"/>
                  <a:ext cx="6319556" cy="956126"/>
                </a:xfrm>
                <a:prstGeom prst="rect">
                  <a:avLst/>
                </a:prstGeom>
                <a:noFill/>
                <a:ln w="9525" cap="flat" cmpd="sng" algn="ctr">
                  <a:solidFill>
                    <a:schemeClr val="accent2"/>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mn-lt"/>
                    <a:ea typeface="+mn-ea"/>
                    <a:cs typeface="+mn-ea"/>
                    <a:sym typeface="+mn-lt"/>
                  </a:endParaRPr>
                </a:p>
              </p:txBody>
            </p:sp>
            <p:sp>
              <p:nvSpPr>
                <p:cNvPr id="30" name="箭头: V 形 29"/>
                <p:cNvSpPr/>
                <p:nvPr/>
              </p:nvSpPr>
              <p:spPr bwMode="auto">
                <a:xfrm>
                  <a:off x="3479268" y="1610298"/>
                  <a:ext cx="422295" cy="676178"/>
                </a:xfrm>
                <a:prstGeom prst="chevron">
                  <a:avLst/>
                </a:prstGeom>
                <a:solidFill>
                  <a:schemeClr val="accent2"/>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mn-lt"/>
                    <a:ea typeface="+mn-ea"/>
                    <a:cs typeface="+mn-ea"/>
                    <a:sym typeface="+mn-lt"/>
                  </a:endParaRPr>
                </a:p>
              </p:txBody>
            </p:sp>
          </p:grpSp>
        </p:grpSp>
        <p:grpSp>
          <p:nvGrpSpPr>
            <p:cNvPr id="10" name="组合 11"/>
            <p:cNvGrpSpPr/>
            <p:nvPr/>
          </p:nvGrpSpPr>
          <p:grpSpPr>
            <a:xfrm>
              <a:off x="1490663" y="3752410"/>
              <a:ext cx="9336234" cy="1133813"/>
              <a:chOff x="929179" y="3737950"/>
              <a:chExt cx="9336234" cy="1133813"/>
            </a:xfrm>
          </p:grpSpPr>
          <p:grpSp>
            <p:nvGrpSpPr>
              <p:cNvPr id="11" name="组合 3"/>
              <p:cNvGrpSpPr/>
              <p:nvPr/>
            </p:nvGrpSpPr>
            <p:grpSpPr>
              <a:xfrm>
                <a:off x="929179" y="3846588"/>
                <a:ext cx="2375227" cy="1025175"/>
                <a:chOff x="929179" y="3846588"/>
                <a:chExt cx="2375227" cy="1025175"/>
              </a:xfrm>
            </p:grpSpPr>
            <p:sp>
              <p:nvSpPr>
                <p:cNvPr id="18" name="矩形 17"/>
                <p:cNvSpPr/>
                <p:nvPr/>
              </p:nvSpPr>
              <p:spPr bwMode="auto">
                <a:xfrm>
                  <a:off x="929179" y="3857831"/>
                  <a:ext cx="2375227" cy="1013932"/>
                </a:xfrm>
                <a:prstGeom prst="rect">
                  <a:avLst/>
                </a:prstGeom>
                <a:solidFill>
                  <a:srgbClr val="D94848"/>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mn-lt"/>
                    <a:ea typeface="+mn-ea"/>
                    <a:cs typeface="+mn-ea"/>
                    <a:sym typeface="+mn-lt"/>
                  </a:endParaRPr>
                </a:p>
              </p:txBody>
            </p:sp>
            <p:sp>
              <p:nvSpPr>
                <p:cNvPr id="94" name="矩形 93"/>
                <p:cNvSpPr/>
                <p:nvPr/>
              </p:nvSpPr>
              <p:spPr>
                <a:xfrm>
                  <a:off x="929179" y="3846588"/>
                  <a:ext cx="2327614" cy="961289"/>
                </a:xfrm>
                <a:prstGeom prst="rect">
                  <a:avLst/>
                </a:prstGeom>
                <a:noFill/>
              </p:spPr>
              <p:txBody>
                <a:bodyPr wrap="square">
                  <a:spAutoFit/>
                </a:bodyPr>
                <a:lstStyle/>
                <a:p>
                  <a:pPr algn="ctr" fontAlgn="auto">
                    <a:lnSpc>
                      <a:spcPct val="150000"/>
                    </a:lnSpc>
                    <a:spcBef>
                      <a:spcPts val="0"/>
                    </a:spcBef>
                    <a:spcAft>
                      <a:spcPts val="0"/>
                    </a:spcAft>
                    <a:defRPr/>
                  </a:pPr>
                  <a:r>
                    <a:rPr lang="zh-CN" altLang="en-US" sz="2000" b="1" dirty="0" smtClean="0">
                      <a:solidFill>
                        <a:schemeClr val="accent3"/>
                      </a:solidFill>
                      <a:latin typeface="+mn-lt"/>
                      <a:ea typeface="+mn-ea"/>
                      <a:cs typeface="+mn-ea"/>
                      <a:sym typeface="+mn-lt"/>
                    </a:rPr>
                    <a:t>行政审批</a:t>
                  </a:r>
                  <a:endParaRPr lang="en-US" altLang="zh-CN" sz="2000" b="1" dirty="0" smtClean="0">
                    <a:solidFill>
                      <a:schemeClr val="accent3"/>
                    </a:solidFill>
                    <a:latin typeface="+mn-lt"/>
                    <a:ea typeface="+mn-ea"/>
                    <a:cs typeface="+mn-ea"/>
                    <a:sym typeface="+mn-lt"/>
                  </a:endParaRPr>
                </a:p>
                <a:p>
                  <a:pPr algn="ctr" fontAlgn="auto">
                    <a:lnSpc>
                      <a:spcPct val="150000"/>
                    </a:lnSpc>
                    <a:spcBef>
                      <a:spcPts val="0"/>
                    </a:spcBef>
                    <a:spcAft>
                      <a:spcPts val="0"/>
                    </a:spcAft>
                    <a:defRPr/>
                  </a:pPr>
                  <a:r>
                    <a:rPr lang="zh-CN" altLang="en-US" sz="2000" b="1" dirty="0" smtClean="0">
                      <a:solidFill>
                        <a:schemeClr val="accent3"/>
                      </a:solidFill>
                      <a:latin typeface="+mn-lt"/>
                      <a:ea typeface="+mn-ea"/>
                      <a:cs typeface="+mn-ea"/>
                      <a:sym typeface="+mn-lt"/>
                    </a:rPr>
                    <a:t>要求</a:t>
                  </a:r>
                  <a:endParaRPr lang="zh-CN" altLang="en-US" sz="2000" b="1" dirty="0">
                    <a:solidFill>
                      <a:schemeClr val="accent3"/>
                    </a:solidFill>
                    <a:latin typeface="+mn-lt"/>
                    <a:ea typeface="+mn-ea"/>
                    <a:cs typeface="+mn-ea"/>
                    <a:sym typeface="+mn-lt"/>
                  </a:endParaRPr>
                </a:p>
              </p:txBody>
            </p:sp>
          </p:grpSp>
          <p:sp>
            <p:nvSpPr>
              <p:cNvPr id="95" name="文本框 94"/>
              <p:cNvSpPr txBox="1"/>
              <p:nvPr/>
            </p:nvSpPr>
            <p:spPr>
              <a:xfrm>
                <a:off x="4020266" y="3737950"/>
                <a:ext cx="6048672" cy="1066152"/>
              </a:xfrm>
              <a:prstGeom prst="rect">
                <a:avLst/>
              </a:prstGeom>
              <a:noFill/>
            </p:spPr>
            <p:txBody>
              <a:bodyPr wrap="square" rtlCol="0">
                <a:spAutoFit/>
              </a:bodyPr>
              <a:lstStyle/>
              <a:p>
                <a:pPr algn="ctr" fontAlgn="auto">
                  <a:lnSpc>
                    <a:spcPct val="150000"/>
                  </a:lnSpc>
                  <a:spcBef>
                    <a:spcPts val="0"/>
                  </a:spcBef>
                  <a:spcAft>
                    <a:spcPts val="0"/>
                  </a:spcAft>
                  <a:defRPr/>
                </a:pPr>
                <a:r>
                  <a:rPr lang="zh-CN" altLang="zh-CN" sz="2000" dirty="0" smtClean="0">
                    <a:latin typeface="+mn-ea"/>
                    <a:ea typeface="+mn-ea"/>
                  </a:rPr>
                  <a:t>已编制文物维修工程勘察</a:t>
                </a:r>
                <a:r>
                  <a:rPr lang="zh-CN" altLang="zh-CN" sz="2000" b="1" dirty="0" smtClean="0">
                    <a:latin typeface="+mn-ea"/>
                    <a:ea typeface="+mn-ea"/>
                  </a:rPr>
                  <a:t>设计方案</a:t>
                </a:r>
                <a:r>
                  <a:rPr lang="zh-CN" altLang="zh-CN" sz="2000" dirty="0" smtClean="0">
                    <a:latin typeface="+mn-ea"/>
                    <a:ea typeface="+mn-ea"/>
                  </a:rPr>
                  <a:t>，并经相应级别的</a:t>
                </a:r>
                <a:endParaRPr lang="en-US" altLang="zh-CN" sz="2000" dirty="0" smtClean="0">
                  <a:latin typeface="+mn-ea"/>
                  <a:ea typeface="+mn-ea"/>
                </a:endParaRPr>
              </a:p>
              <a:p>
                <a:pPr algn="ctr" fontAlgn="auto">
                  <a:lnSpc>
                    <a:spcPct val="150000"/>
                  </a:lnSpc>
                  <a:spcBef>
                    <a:spcPts val="0"/>
                  </a:spcBef>
                  <a:spcAft>
                    <a:spcPts val="0"/>
                  </a:spcAft>
                  <a:defRPr/>
                </a:pPr>
                <a:r>
                  <a:rPr lang="zh-CN" altLang="zh-CN" sz="2000" dirty="0" smtClean="0">
                    <a:latin typeface="+mn-ea"/>
                    <a:ea typeface="+mn-ea"/>
                  </a:rPr>
                  <a:t>文化行政管理部门审核通过</a:t>
                </a:r>
                <a:endParaRPr lang="zh-CN" altLang="en-US" kern="0" dirty="0">
                  <a:solidFill>
                    <a:prstClr val="white">
                      <a:lumMod val="95000"/>
                    </a:prstClr>
                  </a:solidFill>
                  <a:latin typeface="+mn-ea"/>
                  <a:ea typeface="+mn-ea"/>
                  <a:cs typeface="+mn-ea"/>
                  <a:sym typeface="+mn-lt"/>
                </a:endParaRPr>
              </a:p>
            </p:txBody>
          </p:sp>
          <p:grpSp>
            <p:nvGrpSpPr>
              <p:cNvPr id="12" name="组合 30"/>
              <p:cNvGrpSpPr/>
              <p:nvPr/>
            </p:nvGrpSpPr>
            <p:grpSpPr>
              <a:xfrm>
                <a:off x="3473550" y="3836406"/>
                <a:ext cx="6791863" cy="956126"/>
                <a:chOff x="3479268" y="1470324"/>
                <a:chExt cx="6791863" cy="956126"/>
              </a:xfrm>
            </p:grpSpPr>
            <p:sp>
              <p:nvSpPr>
                <p:cNvPr id="32" name="矩形 31"/>
                <p:cNvSpPr/>
                <p:nvPr/>
              </p:nvSpPr>
              <p:spPr bwMode="auto">
                <a:xfrm>
                  <a:off x="3934427" y="1470324"/>
                  <a:ext cx="6336704" cy="956126"/>
                </a:xfrm>
                <a:prstGeom prst="rect">
                  <a:avLst/>
                </a:prstGeom>
                <a:noFill/>
                <a:ln w="9525" cap="flat" cmpd="sng" algn="ctr">
                  <a:solidFill>
                    <a:schemeClr val="accent2"/>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mn-lt"/>
                    <a:ea typeface="+mn-ea"/>
                    <a:cs typeface="+mn-ea"/>
                    <a:sym typeface="+mn-lt"/>
                  </a:endParaRPr>
                </a:p>
              </p:txBody>
            </p:sp>
            <p:sp>
              <p:nvSpPr>
                <p:cNvPr id="33" name="箭头: V 形 32"/>
                <p:cNvSpPr/>
                <p:nvPr/>
              </p:nvSpPr>
              <p:spPr bwMode="auto">
                <a:xfrm>
                  <a:off x="3479268" y="1610298"/>
                  <a:ext cx="422295" cy="676178"/>
                </a:xfrm>
                <a:prstGeom prst="chevron">
                  <a:avLst/>
                </a:prstGeom>
                <a:solidFill>
                  <a:schemeClr val="accent2"/>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mn-lt"/>
                    <a:ea typeface="+mn-ea"/>
                    <a:cs typeface="+mn-ea"/>
                    <a:sym typeface="+mn-lt"/>
                  </a:endParaRPr>
                </a:p>
              </p:txBody>
            </p:sp>
          </p:grpSp>
        </p:grpSp>
        <p:grpSp>
          <p:nvGrpSpPr>
            <p:cNvPr id="13" name="组合 12"/>
            <p:cNvGrpSpPr/>
            <p:nvPr/>
          </p:nvGrpSpPr>
          <p:grpSpPr>
            <a:xfrm>
              <a:off x="1490663" y="5013176"/>
              <a:ext cx="9340294" cy="1138160"/>
              <a:chOff x="929179" y="4998716"/>
              <a:chExt cx="9340294" cy="1138160"/>
            </a:xfrm>
          </p:grpSpPr>
          <p:grpSp>
            <p:nvGrpSpPr>
              <p:cNvPr id="14" name="组合 2"/>
              <p:cNvGrpSpPr/>
              <p:nvPr/>
            </p:nvGrpSpPr>
            <p:grpSpPr>
              <a:xfrm>
                <a:off x="929179" y="4998716"/>
                <a:ext cx="2376264" cy="1015663"/>
                <a:chOff x="929179" y="4998716"/>
                <a:chExt cx="2376264" cy="1015663"/>
              </a:xfrm>
            </p:grpSpPr>
            <p:sp>
              <p:nvSpPr>
                <p:cNvPr id="2" name="矩形 1"/>
                <p:cNvSpPr/>
                <p:nvPr/>
              </p:nvSpPr>
              <p:spPr bwMode="auto">
                <a:xfrm>
                  <a:off x="929179" y="5033245"/>
                  <a:ext cx="2375227" cy="956126"/>
                </a:xfrm>
                <a:prstGeom prst="rect">
                  <a:avLst/>
                </a:prstGeom>
                <a:solidFill>
                  <a:srgbClr val="C00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mn-lt"/>
                    <a:ea typeface="+mn-ea"/>
                    <a:cs typeface="+mn-ea"/>
                    <a:sym typeface="+mn-lt"/>
                  </a:endParaRPr>
                </a:p>
              </p:txBody>
            </p:sp>
            <p:sp>
              <p:nvSpPr>
                <p:cNvPr id="130" name="矩形 129"/>
                <p:cNvSpPr/>
                <p:nvPr/>
              </p:nvSpPr>
              <p:spPr>
                <a:xfrm>
                  <a:off x="929179" y="4998716"/>
                  <a:ext cx="2376264" cy="1015663"/>
                </a:xfrm>
                <a:prstGeom prst="rect">
                  <a:avLst/>
                </a:prstGeom>
                <a:solidFill>
                  <a:srgbClr val="D94848"/>
                </a:solidFill>
              </p:spPr>
              <p:txBody>
                <a:bodyPr wrap="square">
                  <a:spAutoFit/>
                </a:bodyPr>
                <a:lstStyle/>
                <a:p>
                  <a:pPr algn="ctr" fontAlgn="auto">
                    <a:lnSpc>
                      <a:spcPct val="150000"/>
                    </a:lnSpc>
                    <a:spcBef>
                      <a:spcPts val="0"/>
                    </a:spcBef>
                    <a:spcAft>
                      <a:spcPts val="0"/>
                    </a:spcAft>
                    <a:defRPr/>
                  </a:pPr>
                  <a:r>
                    <a:rPr lang="zh-CN" altLang="en-US" sz="2000" b="1" dirty="0" smtClean="0">
                      <a:solidFill>
                        <a:schemeClr val="accent3"/>
                      </a:solidFill>
                      <a:latin typeface="+mn-lt"/>
                      <a:ea typeface="+mn-ea"/>
                      <a:cs typeface="+mn-ea"/>
                      <a:sym typeface="+mn-lt"/>
                    </a:rPr>
                    <a:t>资金支出</a:t>
                  </a:r>
                  <a:endParaRPr lang="en-US" altLang="zh-CN" sz="2000" b="1" dirty="0" smtClean="0">
                    <a:solidFill>
                      <a:schemeClr val="accent3"/>
                    </a:solidFill>
                    <a:latin typeface="+mn-lt"/>
                    <a:ea typeface="+mn-ea"/>
                    <a:cs typeface="+mn-ea"/>
                    <a:sym typeface="+mn-lt"/>
                  </a:endParaRPr>
                </a:p>
                <a:p>
                  <a:pPr algn="ctr" fontAlgn="auto">
                    <a:lnSpc>
                      <a:spcPct val="150000"/>
                    </a:lnSpc>
                    <a:spcBef>
                      <a:spcPts val="0"/>
                    </a:spcBef>
                    <a:spcAft>
                      <a:spcPts val="0"/>
                    </a:spcAft>
                    <a:defRPr/>
                  </a:pPr>
                  <a:r>
                    <a:rPr lang="zh-CN" altLang="en-US" sz="2000" b="1" dirty="0" smtClean="0">
                      <a:solidFill>
                        <a:schemeClr val="accent3"/>
                      </a:solidFill>
                      <a:latin typeface="+mn-lt"/>
                      <a:ea typeface="+mn-ea"/>
                      <a:cs typeface="+mn-ea"/>
                      <a:sym typeface="+mn-lt"/>
                    </a:rPr>
                    <a:t>要求</a:t>
                  </a:r>
                  <a:endParaRPr lang="zh-CN" altLang="en-US" sz="2000" b="1" dirty="0">
                    <a:solidFill>
                      <a:schemeClr val="accent3"/>
                    </a:solidFill>
                    <a:latin typeface="+mn-lt"/>
                    <a:ea typeface="+mn-ea"/>
                    <a:cs typeface="+mn-ea"/>
                    <a:sym typeface="+mn-lt"/>
                  </a:endParaRPr>
                </a:p>
              </p:txBody>
            </p:sp>
          </p:grpSp>
          <p:sp>
            <p:nvSpPr>
              <p:cNvPr id="131" name="文本框 130"/>
              <p:cNvSpPr txBox="1"/>
              <p:nvPr/>
            </p:nvSpPr>
            <p:spPr>
              <a:xfrm>
                <a:off x="4025523" y="5070724"/>
                <a:ext cx="6120680" cy="1066152"/>
              </a:xfrm>
              <a:prstGeom prst="rect">
                <a:avLst/>
              </a:prstGeom>
              <a:noFill/>
            </p:spPr>
            <p:txBody>
              <a:bodyPr wrap="square" rtlCol="0">
                <a:spAutoFit/>
              </a:bodyPr>
              <a:lstStyle/>
              <a:p>
                <a:pPr algn="ctr" fontAlgn="auto">
                  <a:lnSpc>
                    <a:spcPct val="150000"/>
                  </a:lnSpc>
                  <a:spcBef>
                    <a:spcPts val="0"/>
                  </a:spcBef>
                  <a:spcAft>
                    <a:spcPts val="0"/>
                  </a:spcAft>
                  <a:defRPr/>
                </a:pPr>
                <a:r>
                  <a:rPr lang="zh-CN" altLang="zh-CN" sz="2000" dirty="0" smtClean="0">
                    <a:latin typeface="+mn-ea"/>
                    <a:ea typeface="+mn-ea"/>
                  </a:rPr>
                  <a:t>申请项目必须符合补助资金补助范围和支出</a:t>
                </a:r>
                <a:endParaRPr lang="en-US" altLang="zh-CN" sz="2000" dirty="0" smtClean="0">
                  <a:latin typeface="+mn-ea"/>
                  <a:ea typeface="+mn-ea"/>
                </a:endParaRPr>
              </a:p>
              <a:p>
                <a:pPr algn="ctr" fontAlgn="auto">
                  <a:lnSpc>
                    <a:spcPct val="150000"/>
                  </a:lnSpc>
                  <a:spcBef>
                    <a:spcPts val="0"/>
                  </a:spcBef>
                  <a:spcAft>
                    <a:spcPts val="0"/>
                  </a:spcAft>
                  <a:defRPr/>
                </a:pPr>
                <a:r>
                  <a:rPr lang="zh-CN" altLang="zh-CN" sz="2000" dirty="0" smtClean="0">
                    <a:latin typeface="+mn-ea"/>
                    <a:ea typeface="+mn-ea"/>
                  </a:rPr>
                  <a:t>内容的要求</a:t>
                </a:r>
                <a:endParaRPr lang="en-US" altLang="zh-CN" kern="0" dirty="0">
                  <a:solidFill>
                    <a:prstClr val="white">
                      <a:lumMod val="95000"/>
                    </a:prstClr>
                  </a:solidFill>
                  <a:latin typeface="+mn-ea"/>
                  <a:ea typeface="+mn-ea"/>
                  <a:cs typeface="+mn-ea"/>
                  <a:sym typeface="+mn-lt"/>
                </a:endParaRPr>
              </a:p>
            </p:txBody>
          </p:sp>
          <p:grpSp>
            <p:nvGrpSpPr>
              <p:cNvPr id="15" name="组合 33"/>
              <p:cNvGrpSpPr/>
              <p:nvPr/>
            </p:nvGrpSpPr>
            <p:grpSpPr>
              <a:xfrm>
                <a:off x="3477610" y="5018800"/>
                <a:ext cx="6791863" cy="1062362"/>
                <a:chOff x="3479268" y="1470323"/>
                <a:chExt cx="6791863" cy="1062362"/>
              </a:xfrm>
            </p:grpSpPr>
            <p:sp>
              <p:nvSpPr>
                <p:cNvPr id="35" name="矩形 34"/>
                <p:cNvSpPr/>
                <p:nvPr/>
              </p:nvSpPr>
              <p:spPr bwMode="auto">
                <a:xfrm>
                  <a:off x="3934427" y="1470323"/>
                  <a:ext cx="6336704" cy="1062362"/>
                </a:xfrm>
                <a:prstGeom prst="rect">
                  <a:avLst/>
                </a:prstGeom>
                <a:noFill/>
                <a:ln w="9525" cap="flat" cmpd="sng" algn="ctr">
                  <a:solidFill>
                    <a:schemeClr val="accent2"/>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mn-lt"/>
                    <a:ea typeface="+mn-ea"/>
                    <a:cs typeface="+mn-ea"/>
                    <a:sym typeface="+mn-lt"/>
                  </a:endParaRPr>
                </a:p>
              </p:txBody>
            </p:sp>
            <p:sp>
              <p:nvSpPr>
                <p:cNvPr id="36" name="箭头: V 形 35"/>
                <p:cNvSpPr/>
                <p:nvPr/>
              </p:nvSpPr>
              <p:spPr bwMode="auto">
                <a:xfrm>
                  <a:off x="3479268" y="1610298"/>
                  <a:ext cx="422295" cy="676178"/>
                </a:xfrm>
                <a:prstGeom prst="chevron">
                  <a:avLst/>
                </a:prstGeom>
                <a:solidFill>
                  <a:schemeClr val="accent2"/>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mn-lt"/>
                    <a:ea typeface="+mn-ea"/>
                    <a:cs typeface="+mn-ea"/>
                    <a:sym typeface="+mn-lt"/>
                  </a:endParaRPr>
                </a:p>
              </p:txBody>
            </p:sp>
          </p:grpSp>
        </p:grpSp>
      </p:grpSp>
      <p:grpSp>
        <p:nvGrpSpPr>
          <p:cNvPr id="37" name="组合 36"/>
          <p:cNvGrpSpPr/>
          <p:nvPr/>
        </p:nvGrpSpPr>
        <p:grpSpPr>
          <a:xfrm>
            <a:off x="554559" y="980728"/>
            <a:ext cx="3143534" cy="780831"/>
            <a:chOff x="338535" y="1706162"/>
            <a:chExt cx="3143534" cy="780831"/>
          </a:xfrm>
        </p:grpSpPr>
        <p:sp>
          <p:nvSpPr>
            <p:cNvPr id="38" name="箭头: 五边形 12"/>
            <p:cNvSpPr/>
            <p:nvPr/>
          </p:nvSpPr>
          <p:spPr bwMode="auto">
            <a:xfrm>
              <a:off x="482551" y="1706162"/>
              <a:ext cx="2700552" cy="780831"/>
            </a:xfrm>
            <a:prstGeom prst="homePlate">
              <a:avLst/>
            </a:prstGeom>
            <a:solidFill>
              <a:schemeClr val="accent2"/>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mn-lt"/>
                <a:ea typeface="+mn-ea"/>
                <a:cs typeface="+mn-ea"/>
                <a:sym typeface="+mn-lt"/>
              </a:endParaRPr>
            </a:p>
          </p:txBody>
        </p:sp>
        <p:sp>
          <p:nvSpPr>
            <p:cNvPr id="39" name="文本框 10"/>
            <p:cNvSpPr txBox="1"/>
            <p:nvPr/>
          </p:nvSpPr>
          <p:spPr>
            <a:xfrm>
              <a:off x="338535" y="1865744"/>
              <a:ext cx="3143534" cy="461665"/>
            </a:xfrm>
            <a:prstGeom prst="rect">
              <a:avLst/>
            </a:prstGeom>
            <a:noFill/>
          </p:spPr>
          <p:txBody>
            <a:bodyPr wrap="square" rtlCol="0">
              <a:spAutoFit/>
            </a:bodyPr>
            <a:lstStyle/>
            <a:p>
              <a:r>
                <a:rPr lang="zh-CN" altLang="en-US" sz="2400" b="1" dirty="0" smtClean="0">
                  <a:solidFill>
                    <a:schemeClr val="accent3"/>
                  </a:solidFill>
                  <a:latin typeface="+mn-lt"/>
                  <a:ea typeface="+mn-ea"/>
                  <a:cs typeface="+mn-ea"/>
                  <a:sym typeface="+mn-lt"/>
                </a:rPr>
                <a:t>     申请条件</a:t>
              </a:r>
              <a:endParaRPr lang="zh-CN" altLang="en-US" sz="2400" b="1" dirty="0">
                <a:solidFill>
                  <a:schemeClr val="accent3"/>
                </a:solidFill>
                <a:latin typeface="+mn-lt"/>
                <a:ea typeface="+mn-ea"/>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3000">
        <p14:prism isInverted="1"/>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19"/>
          <p:cNvGrpSpPr/>
          <p:nvPr/>
        </p:nvGrpSpPr>
        <p:grpSpPr>
          <a:xfrm>
            <a:off x="770584" y="1916832"/>
            <a:ext cx="7992887" cy="3920377"/>
            <a:chOff x="955536" y="3018063"/>
            <a:chExt cx="7340471" cy="2691898"/>
          </a:xfrm>
        </p:grpSpPr>
        <p:sp>
          <p:nvSpPr>
            <p:cNvPr id="15" name="PA-文本框 14"/>
            <p:cNvSpPr txBox="1"/>
            <p:nvPr>
              <p:custDataLst>
                <p:tags r:id="rId1"/>
              </p:custDataLst>
            </p:nvPr>
          </p:nvSpPr>
          <p:spPr>
            <a:xfrm>
              <a:off x="1286187" y="3364170"/>
              <a:ext cx="3108128" cy="2345791"/>
            </a:xfrm>
            <a:prstGeom prst="rect">
              <a:avLst/>
            </a:prstGeom>
            <a:noFill/>
          </p:spPr>
          <p:txBody>
            <a:bodyPr wrap="square" rtlCol="0">
              <a:spAutoFit/>
            </a:bodyPr>
            <a:lstStyle/>
            <a:p>
              <a:pPr algn="just">
                <a:lnSpc>
                  <a:spcPct val="150000"/>
                </a:lnSpc>
              </a:pPr>
              <a:r>
                <a:rPr lang="zh-CN" altLang="zh-CN" sz="1600" dirty="0" smtClean="0">
                  <a:latin typeface="+mn-ea"/>
                  <a:ea typeface="+mn-ea"/>
                </a:rPr>
                <a:t>中山市文物维修设计资金申请表</a:t>
              </a:r>
              <a:endParaRPr lang="en-US" altLang="zh-CN" sz="1600" dirty="0" smtClean="0">
                <a:latin typeface="+mn-ea"/>
                <a:ea typeface="+mn-ea"/>
              </a:endParaRPr>
            </a:p>
            <a:p>
              <a:pPr algn="just">
                <a:lnSpc>
                  <a:spcPct val="150000"/>
                </a:lnSpc>
              </a:pPr>
              <a:r>
                <a:rPr lang="zh-CN" altLang="zh-CN" sz="1600" dirty="0" smtClean="0">
                  <a:latin typeface="+mn-ea"/>
                  <a:ea typeface="+mn-ea"/>
                </a:rPr>
                <a:t>文物维修工程勘察设计方案文本</a:t>
              </a:r>
              <a:r>
                <a:rPr lang="zh-CN" altLang="en-US" sz="1600" dirty="0" smtClean="0">
                  <a:latin typeface="+mn-ea"/>
                  <a:ea typeface="+mn-ea"/>
                </a:rPr>
                <a:t>和文化行政管理部门审批文书</a:t>
              </a:r>
              <a:endParaRPr lang="en-US" altLang="zh-CN" sz="1600" dirty="0" smtClean="0">
                <a:solidFill>
                  <a:schemeClr val="accent6">
                    <a:lumMod val="50000"/>
                  </a:schemeClr>
                </a:solidFill>
                <a:latin typeface="+mn-ea"/>
                <a:ea typeface="+mn-ea"/>
                <a:cs typeface="+mn-ea"/>
                <a:sym typeface="+mn-lt"/>
              </a:endParaRPr>
            </a:p>
            <a:p>
              <a:pPr algn="just">
                <a:lnSpc>
                  <a:spcPct val="150000"/>
                </a:lnSpc>
              </a:pPr>
              <a:r>
                <a:rPr lang="zh-CN" altLang="zh-CN" sz="1600" dirty="0" smtClean="0">
                  <a:latin typeface="+mn-ea"/>
                  <a:ea typeface="+mn-ea"/>
                </a:rPr>
                <a:t>文物维修工程设计合同正式文本</a:t>
              </a:r>
              <a:endParaRPr lang="en-US" altLang="zh-CN" sz="1600" dirty="0" smtClean="0">
                <a:latin typeface="+mn-ea"/>
                <a:ea typeface="+mn-ea"/>
              </a:endParaRPr>
            </a:p>
            <a:p>
              <a:pPr algn="just">
                <a:lnSpc>
                  <a:spcPct val="150000"/>
                </a:lnSpc>
              </a:pPr>
              <a:r>
                <a:rPr lang="zh-CN" altLang="zh-CN" sz="1600" dirty="0" smtClean="0">
                  <a:latin typeface="+mn-ea"/>
                  <a:ea typeface="+mn-ea"/>
                </a:rPr>
                <a:t>发票、收据、支出凭证等费用证明正式有效文件</a:t>
              </a:r>
              <a:endParaRPr lang="en-US" altLang="zh-CN" sz="1600" dirty="0" smtClean="0">
                <a:latin typeface="+mn-ea"/>
                <a:ea typeface="+mn-ea"/>
              </a:endParaRPr>
            </a:p>
            <a:p>
              <a:pPr algn="just">
                <a:lnSpc>
                  <a:spcPct val="150000"/>
                </a:lnSpc>
              </a:pPr>
              <a:r>
                <a:rPr lang="zh-CN" altLang="zh-CN" sz="1600" dirty="0" smtClean="0">
                  <a:latin typeface="+mn-ea"/>
                  <a:ea typeface="+mn-ea"/>
                </a:rPr>
                <a:t>如申请人不是所有人，需提交所有人同意修缮的证明材料。因特殊情况不能提交的，应有说明材料</a:t>
              </a:r>
              <a:endParaRPr lang="en-US" altLang="zh-CN" sz="1600" dirty="0" smtClean="0">
                <a:solidFill>
                  <a:schemeClr val="accent6">
                    <a:lumMod val="50000"/>
                  </a:schemeClr>
                </a:solidFill>
                <a:latin typeface="+mn-ea"/>
                <a:ea typeface="+mn-ea"/>
                <a:cs typeface="+mn-ea"/>
                <a:sym typeface="+mn-lt"/>
              </a:endParaRPr>
            </a:p>
          </p:txBody>
        </p:sp>
        <p:cxnSp>
          <p:nvCxnSpPr>
            <p:cNvPr id="18" name="直接连接符 17"/>
            <p:cNvCxnSpPr/>
            <p:nvPr/>
          </p:nvCxnSpPr>
          <p:spPr bwMode="auto">
            <a:xfrm>
              <a:off x="4627943" y="3116952"/>
              <a:ext cx="0" cy="2268955"/>
            </a:xfrm>
            <a:prstGeom prst="line">
              <a:avLst/>
            </a:prstGeom>
            <a:solidFill>
              <a:schemeClr val="accent1"/>
            </a:solidFill>
            <a:ln w="9525" cap="flat" cmpd="sng" algn="ctr">
              <a:solidFill>
                <a:schemeClr val="accent2"/>
              </a:solidFill>
              <a:prstDash val="solid"/>
              <a:round/>
              <a:headEnd type="none" w="med" len="med"/>
              <a:tailEnd type="none" w="med" len="med"/>
            </a:ln>
          </p:spPr>
        </p:cxnSp>
        <p:cxnSp>
          <p:nvCxnSpPr>
            <p:cNvPr id="19" name="直接连接符 18"/>
            <p:cNvCxnSpPr/>
            <p:nvPr/>
          </p:nvCxnSpPr>
          <p:spPr bwMode="auto">
            <a:xfrm flipH="1">
              <a:off x="955536" y="3018063"/>
              <a:ext cx="7340471" cy="1"/>
            </a:xfrm>
            <a:prstGeom prst="line">
              <a:avLst/>
            </a:prstGeom>
            <a:solidFill>
              <a:schemeClr val="accent1"/>
            </a:solidFill>
            <a:ln w="9525" cap="flat" cmpd="sng" algn="ctr">
              <a:solidFill>
                <a:schemeClr val="accent2"/>
              </a:solidFill>
              <a:prstDash val="solid"/>
              <a:round/>
              <a:headEnd type="none" w="med" len="med"/>
              <a:tailEnd type="none" w="med" len="med"/>
            </a:ln>
          </p:spPr>
        </p:cxnSp>
      </p:grpSp>
      <p:grpSp>
        <p:nvGrpSpPr>
          <p:cNvPr id="16" name="组合 15"/>
          <p:cNvGrpSpPr/>
          <p:nvPr/>
        </p:nvGrpSpPr>
        <p:grpSpPr>
          <a:xfrm>
            <a:off x="698575" y="1052736"/>
            <a:ext cx="3143534" cy="780831"/>
            <a:chOff x="338535" y="1706162"/>
            <a:chExt cx="3143534" cy="780831"/>
          </a:xfrm>
        </p:grpSpPr>
        <p:sp>
          <p:nvSpPr>
            <p:cNvPr id="20" name="箭头: 五边形 12"/>
            <p:cNvSpPr/>
            <p:nvPr/>
          </p:nvSpPr>
          <p:spPr bwMode="auto">
            <a:xfrm>
              <a:off x="482551" y="1706162"/>
              <a:ext cx="2700552" cy="780831"/>
            </a:xfrm>
            <a:prstGeom prst="homePlate">
              <a:avLst/>
            </a:prstGeom>
            <a:solidFill>
              <a:schemeClr val="accent2"/>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mn-lt"/>
                <a:ea typeface="+mn-ea"/>
                <a:cs typeface="+mn-ea"/>
                <a:sym typeface="+mn-lt"/>
              </a:endParaRPr>
            </a:p>
          </p:txBody>
        </p:sp>
        <p:sp>
          <p:nvSpPr>
            <p:cNvPr id="22" name="文本框 10"/>
            <p:cNvSpPr txBox="1"/>
            <p:nvPr/>
          </p:nvSpPr>
          <p:spPr>
            <a:xfrm>
              <a:off x="338535" y="1865744"/>
              <a:ext cx="3143534" cy="461665"/>
            </a:xfrm>
            <a:prstGeom prst="rect">
              <a:avLst/>
            </a:prstGeom>
            <a:noFill/>
          </p:spPr>
          <p:txBody>
            <a:bodyPr wrap="square" rtlCol="0">
              <a:spAutoFit/>
            </a:bodyPr>
            <a:lstStyle/>
            <a:p>
              <a:r>
                <a:rPr lang="zh-CN" altLang="en-US" sz="2400" b="1" dirty="0" smtClean="0">
                  <a:solidFill>
                    <a:schemeClr val="accent3"/>
                  </a:solidFill>
                  <a:latin typeface="+mn-lt"/>
                  <a:ea typeface="+mn-ea"/>
                  <a:cs typeface="+mn-ea"/>
                  <a:sym typeface="+mn-lt"/>
                </a:rPr>
                <a:t>   申请材料</a:t>
              </a:r>
              <a:endParaRPr lang="zh-CN" altLang="en-US" sz="2400" b="1" dirty="0">
                <a:solidFill>
                  <a:schemeClr val="accent3"/>
                </a:solidFill>
                <a:latin typeface="+mn-lt"/>
                <a:ea typeface="+mn-ea"/>
                <a:cs typeface="+mn-ea"/>
                <a:sym typeface="+mn-lt"/>
              </a:endParaRPr>
            </a:p>
          </p:txBody>
        </p:sp>
      </p:grpSp>
      <p:sp>
        <p:nvSpPr>
          <p:cNvPr id="23" name="PA-文本框 12"/>
          <p:cNvSpPr txBox="1"/>
          <p:nvPr>
            <p:custDataLst>
              <p:tags r:id="rId2"/>
            </p:custDataLst>
          </p:nvPr>
        </p:nvSpPr>
        <p:spPr>
          <a:xfrm>
            <a:off x="842591" y="1988840"/>
            <a:ext cx="3325657" cy="461665"/>
          </a:xfrm>
          <a:prstGeom prst="rect">
            <a:avLst/>
          </a:prstGeom>
          <a:noFill/>
        </p:spPr>
        <p:txBody>
          <a:bodyPr wrap="square" rtlCol="0">
            <a:spAutoFit/>
          </a:bodyPr>
          <a:lstStyle/>
          <a:p>
            <a:pPr>
              <a:lnSpc>
                <a:spcPct val="150000"/>
              </a:lnSpc>
            </a:pPr>
            <a:r>
              <a:rPr lang="zh-CN" altLang="en-US" sz="1600" b="1" dirty="0" smtClean="0">
                <a:solidFill>
                  <a:schemeClr val="accent6">
                    <a:lumMod val="50000"/>
                  </a:schemeClr>
                </a:solidFill>
                <a:latin typeface="+mn-lt"/>
                <a:ea typeface="+mn-ea"/>
                <a:cs typeface="+mn-ea"/>
                <a:sym typeface="+mn-lt"/>
              </a:rPr>
              <a:t>文物维修设计资金</a:t>
            </a:r>
            <a:endParaRPr lang="zh-CN" altLang="en-US" sz="1600" b="1" dirty="0">
              <a:solidFill>
                <a:schemeClr val="accent6">
                  <a:lumMod val="50000"/>
                </a:schemeClr>
              </a:solidFill>
              <a:latin typeface="+mn-lt"/>
              <a:ea typeface="+mn-ea"/>
              <a:cs typeface="+mn-ea"/>
              <a:sym typeface="+mn-lt"/>
            </a:endParaRPr>
          </a:p>
        </p:txBody>
      </p:sp>
      <p:sp>
        <p:nvSpPr>
          <p:cNvPr id="24" name="PA-文本框 12"/>
          <p:cNvSpPr txBox="1"/>
          <p:nvPr>
            <p:custDataLst>
              <p:tags r:id="rId3"/>
            </p:custDataLst>
          </p:nvPr>
        </p:nvSpPr>
        <p:spPr>
          <a:xfrm>
            <a:off x="4947047" y="1988840"/>
            <a:ext cx="3325657" cy="418191"/>
          </a:xfrm>
          <a:prstGeom prst="rect">
            <a:avLst/>
          </a:prstGeom>
          <a:noFill/>
        </p:spPr>
        <p:txBody>
          <a:bodyPr wrap="square" rtlCol="0">
            <a:spAutoFit/>
          </a:bodyPr>
          <a:lstStyle/>
          <a:p>
            <a:pPr>
              <a:lnSpc>
                <a:spcPct val="150000"/>
              </a:lnSpc>
            </a:pPr>
            <a:r>
              <a:rPr lang="zh-CN" altLang="en-US" sz="1600" b="1" dirty="0" smtClean="0">
                <a:solidFill>
                  <a:schemeClr val="accent6">
                    <a:lumMod val="50000"/>
                  </a:schemeClr>
                </a:solidFill>
                <a:latin typeface="+mn-lt"/>
                <a:ea typeface="+mn-ea"/>
                <a:cs typeface="+mn-ea"/>
                <a:sym typeface="+mn-lt"/>
              </a:rPr>
              <a:t>文物维修工程资金</a:t>
            </a:r>
            <a:endParaRPr lang="zh-CN" altLang="en-US" sz="1600" b="1" dirty="0">
              <a:solidFill>
                <a:schemeClr val="accent6">
                  <a:lumMod val="50000"/>
                </a:schemeClr>
              </a:solidFill>
              <a:latin typeface="+mn-lt"/>
              <a:ea typeface="+mn-ea"/>
              <a:cs typeface="+mn-ea"/>
              <a:sym typeface="+mn-lt"/>
            </a:endParaRPr>
          </a:p>
        </p:txBody>
      </p:sp>
      <p:sp>
        <p:nvSpPr>
          <p:cNvPr id="25" name="椭圆 24"/>
          <p:cNvSpPr/>
          <p:nvPr/>
        </p:nvSpPr>
        <p:spPr bwMode="auto">
          <a:xfrm>
            <a:off x="914599" y="2564904"/>
            <a:ext cx="177463" cy="177463"/>
          </a:xfrm>
          <a:prstGeom prst="ellipse">
            <a:avLst/>
          </a:prstGeom>
          <a:solidFill>
            <a:schemeClr val="accent2"/>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mn-lt"/>
              <a:ea typeface="+mn-ea"/>
              <a:cs typeface="+mn-ea"/>
              <a:sym typeface="+mn-lt"/>
            </a:endParaRPr>
          </a:p>
        </p:txBody>
      </p:sp>
      <p:sp>
        <p:nvSpPr>
          <p:cNvPr id="26" name="椭圆 25"/>
          <p:cNvSpPr/>
          <p:nvPr/>
        </p:nvSpPr>
        <p:spPr bwMode="auto">
          <a:xfrm>
            <a:off x="914599" y="2924944"/>
            <a:ext cx="177463" cy="177463"/>
          </a:xfrm>
          <a:prstGeom prst="ellipse">
            <a:avLst/>
          </a:prstGeom>
          <a:solidFill>
            <a:schemeClr val="accent2"/>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mn-lt"/>
              <a:ea typeface="+mn-ea"/>
              <a:cs typeface="+mn-ea"/>
              <a:sym typeface="+mn-lt"/>
            </a:endParaRPr>
          </a:p>
        </p:txBody>
      </p:sp>
      <p:sp>
        <p:nvSpPr>
          <p:cNvPr id="27" name="椭圆 26"/>
          <p:cNvSpPr/>
          <p:nvPr/>
        </p:nvSpPr>
        <p:spPr bwMode="auto">
          <a:xfrm>
            <a:off x="914599" y="3645024"/>
            <a:ext cx="177463" cy="177463"/>
          </a:xfrm>
          <a:prstGeom prst="ellipse">
            <a:avLst/>
          </a:prstGeom>
          <a:solidFill>
            <a:schemeClr val="accent2"/>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mn-lt"/>
              <a:ea typeface="+mn-ea"/>
              <a:cs typeface="+mn-ea"/>
              <a:sym typeface="+mn-lt"/>
            </a:endParaRPr>
          </a:p>
        </p:txBody>
      </p:sp>
      <p:sp>
        <p:nvSpPr>
          <p:cNvPr id="28" name="椭圆 27"/>
          <p:cNvSpPr/>
          <p:nvPr/>
        </p:nvSpPr>
        <p:spPr bwMode="auto">
          <a:xfrm>
            <a:off x="914599" y="4005064"/>
            <a:ext cx="177463" cy="177463"/>
          </a:xfrm>
          <a:prstGeom prst="ellipse">
            <a:avLst/>
          </a:prstGeom>
          <a:solidFill>
            <a:schemeClr val="accent2"/>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mn-lt"/>
              <a:ea typeface="+mn-ea"/>
              <a:cs typeface="+mn-ea"/>
              <a:sym typeface="+mn-lt"/>
            </a:endParaRPr>
          </a:p>
        </p:txBody>
      </p:sp>
      <p:sp>
        <p:nvSpPr>
          <p:cNvPr id="29" name="椭圆 28"/>
          <p:cNvSpPr/>
          <p:nvPr/>
        </p:nvSpPr>
        <p:spPr bwMode="auto">
          <a:xfrm>
            <a:off x="914599" y="4725144"/>
            <a:ext cx="177463" cy="177463"/>
          </a:xfrm>
          <a:prstGeom prst="ellipse">
            <a:avLst/>
          </a:prstGeom>
          <a:solidFill>
            <a:schemeClr val="accent2"/>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mn-lt"/>
              <a:ea typeface="+mn-ea"/>
              <a:cs typeface="+mn-ea"/>
              <a:sym typeface="+mn-lt"/>
            </a:endParaRPr>
          </a:p>
        </p:txBody>
      </p:sp>
      <p:sp>
        <p:nvSpPr>
          <p:cNvPr id="30" name="PA-文本框 14"/>
          <p:cNvSpPr txBox="1"/>
          <p:nvPr>
            <p:custDataLst>
              <p:tags r:id="rId4"/>
            </p:custDataLst>
          </p:nvPr>
        </p:nvSpPr>
        <p:spPr>
          <a:xfrm>
            <a:off x="5163071" y="2420888"/>
            <a:ext cx="5760640" cy="3416320"/>
          </a:xfrm>
          <a:prstGeom prst="rect">
            <a:avLst/>
          </a:prstGeom>
          <a:noFill/>
        </p:spPr>
        <p:txBody>
          <a:bodyPr wrap="square" rtlCol="0">
            <a:spAutoFit/>
          </a:bodyPr>
          <a:lstStyle/>
          <a:p>
            <a:pPr algn="just">
              <a:lnSpc>
                <a:spcPct val="150000"/>
              </a:lnSpc>
            </a:pPr>
            <a:r>
              <a:rPr lang="zh-CN" altLang="zh-CN" sz="1600" dirty="0" smtClean="0">
                <a:latin typeface="+mn-ea"/>
                <a:ea typeface="+mn-ea"/>
              </a:rPr>
              <a:t>中山市文物维修工程资金申请表</a:t>
            </a:r>
            <a:endParaRPr lang="en-US" altLang="zh-CN" sz="1600" dirty="0" smtClean="0">
              <a:latin typeface="+mn-ea"/>
              <a:ea typeface="+mn-ea"/>
            </a:endParaRPr>
          </a:p>
          <a:p>
            <a:pPr algn="just">
              <a:lnSpc>
                <a:spcPct val="150000"/>
              </a:lnSpc>
            </a:pPr>
            <a:r>
              <a:rPr lang="zh-CN" altLang="zh-CN" sz="1600" dirty="0" smtClean="0">
                <a:latin typeface="+mn-ea"/>
                <a:ea typeface="+mn-ea"/>
              </a:rPr>
              <a:t>文物维修工程勘察设计方案文本</a:t>
            </a:r>
            <a:r>
              <a:rPr lang="zh-CN" altLang="en-US" sz="1600" dirty="0" smtClean="0">
                <a:latin typeface="+mn-ea"/>
                <a:ea typeface="+mn-ea"/>
              </a:rPr>
              <a:t>和文化行政管理部门审批文书</a:t>
            </a:r>
            <a:endParaRPr lang="en-US" altLang="zh-CN" sz="1600" dirty="0" smtClean="0">
              <a:latin typeface="+mn-ea"/>
              <a:ea typeface="+mn-ea"/>
              <a:sym typeface="+mn-lt"/>
            </a:endParaRPr>
          </a:p>
          <a:p>
            <a:pPr algn="just">
              <a:lnSpc>
                <a:spcPct val="150000"/>
              </a:lnSpc>
            </a:pPr>
            <a:r>
              <a:rPr lang="zh-CN" altLang="zh-CN" sz="1600" dirty="0" smtClean="0">
                <a:latin typeface="+mn-ea"/>
                <a:ea typeface="+mn-ea"/>
              </a:rPr>
              <a:t>文物维修工程施工合同正式文本</a:t>
            </a:r>
            <a:endParaRPr lang="en-US" altLang="zh-CN" sz="1600" dirty="0" smtClean="0">
              <a:latin typeface="+mn-ea"/>
              <a:ea typeface="+mn-ea"/>
            </a:endParaRPr>
          </a:p>
          <a:p>
            <a:pPr algn="just">
              <a:lnSpc>
                <a:spcPct val="150000"/>
              </a:lnSpc>
            </a:pPr>
            <a:r>
              <a:rPr lang="zh-CN" altLang="zh-CN" sz="1600" dirty="0" smtClean="0">
                <a:latin typeface="+mn-ea"/>
                <a:ea typeface="+mn-ea"/>
              </a:rPr>
              <a:t>工程结算评估文书（含发票等支出凭证、工程结算资料） </a:t>
            </a:r>
            <a:endParaRPr lang="en-US" altLang="zh-CN" sz="1600" dirty="0" smtClean="0">
              <a:latin typeface="+mn-ea"/>
              <a:ea typeface="+mn-ea"/>
            </a:endParaRPr>
          </a:p>
          <a:p>
            <a:pPr algn="just">
              <a:lnSpc>
                <a:spcPct val="150000"/>
              </a:lnSpc>
            </a:pPr>
            <a:r>
              <a:rPr lang="zh-CN" altLang="zh-CN" sz="1600" dirty="0" smtClean="0">
                <a:latin typeface="+mn-ea"/>
                <a:ea typeface="+mn-ea"/>
              </a:rPr>
              <a:t>其他资金来源证明文件</a:t>
            </a:r>
            <a:r>
              <a:rPr lang="zh-CN" altLang="en-US" sz="1600" dirty="0" smtClean="0">
                <a:latin typeface="+mn-ea"/>
                <a:ea typeface="+mn-ea"/>
              </a:rPr>
              <a:t>（若有）</a:t>
            </a:r>
            <a:endParaRPr lang="en-US" altLang="zh-CN" sz="1600" dirty="0" smtClean="0">
              <a:latin typeface="+mn-ea"/>
              <a:ea typeface="+mn-ea"/>
            </a:endParaRPr>
          </a:p>
          <a:p>
            <a:pPr algn="just">
              <a:lnSpc>
                <a:spcPct val="150000"/>
              </a:lnSpc>
            </a:pPr>
            <a:r>
              <a:rPr lang="zh-CN" altLang="zh-CN" sz="1600" dirty="0" smtClean="0">
                <a:latin typeface="+mn-ea"/>
                <a:ea typeface="+mn-ea"/>
              </a:rPr>
              <a:t>非国有不可移动文物单位的，需提交所有人与当地文化行政管理部门签订的文物保护协议</a:t>
            </a:r>
            <a:endParaRPr lang="en-US" altLang="zh-CN" sz="1600" dirty="0" smtClean="0">
              <a:latin typeface="+mn-ea"/>
              <a:ea typeface="+mn-ea"/>
            </a:endParaRPr>
          </a:p>
          <a:p>
            <a:pPr algn="just">
              <a:lnSpc>
                <a:spcPct val="150000"/>
              </a:lnSpc>
            </a:pPr>
            <a:r>
              <a:rPr lang="zh-CN" altLang="zh-CN" sz="1600" dirty="0" smtClean="0">
                <a:latin typeface="+mn-ea"/>
                <a:ea typeface="+mn-ea"/>
              </a:rPr>
              <a:t>如申请人不是所有人，需提交所有人同意修缮的证明材料。因特殊情况不能提交的，应有说明材料</a:t>
            </a:r>
            <a:endParaRPr lang="en-US" altLang="zh-CN" sz="1600" dirty="0" smtClean="0">
              <a:latin typeface="+mn-ea"/>
              <a:ea typeface="+mn-ea"/>
              <a:sym typeface="+mn-lt"/>
            </a:endParaRPr>
          </a:p>
        </p:txBody>
      </p:sp>
      <p:sp>
        <p:nvSpPr>
          <p:cNvPr id="32" name="椭圆 31"/>
          <p:cNvSpPr/>
          <p:nvPr/>
        </p:nvSpPr>
        <p:spPr bwMode="auto">
          <a:xfrm>
            <a:off x="4947047" y="2564904"/>
            <a:ext cx="177463" cy="177463"/>
          </a:xfrm>
          <a:prstGeom prst="ellipse">
            <a:avLst/>
          </a:prstGeom>
          <a:solidFill>
            <a:schemeClr val="accent2"/>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mn-lt"/>
              <a:ea typeface="+mn-ea"/>
              <a:cs typeface="+mn-ea"/>
              <a:sym typeface="+mn-lt"/>
            </a:endParaRPr>
          </a:p>
        </p:txBody>
      </p:sp>
      <p:sp>
        <p:nvSpPr>
          <p:cNvPr id="33" name="椭圆 32"/>
          <p:cNvSpPr/>
          <p:nvPr/>
        </p:nvSpPr>
        <p:spPr bwMode="auto">
          <a:xfrm>
            <a:off x="4947047" y="2924944"/>
            <a:ext cx="177463" cy="177463"/>
          </a:xfrm>
          <a:prstGeom prst="ellipse">
            <a:avLst/>
          </a:prstGeom>
          <a:solidFill>
            <a:schemeClr val="accent2"/>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mn-lt"/>
              <a:ea typeface="+mn-ea"/>
              <a:cs typeface="+mn-ea"/>
              <a:sym typeface="+mn-lt"/>
            </a:endParaRPr>
          </a:p>
        </p:txBody>
      </p:sp>
      <p:sp>
        <p:nvSpPr>
          <p:cNvPr id="34" name="椭圆 33"/>
          <p:cNvSpPr/>
          <p:nvPr/>
        </p:nvSpPr>
        <p:spPr bwMode="auto">
          <a:xfrm>
            <a:off x="4947047" y="3284984"/>
            <a:ext cx="177463" cy="177463"/>
          </a:xfrm>
          <a:prstGeom prst="ellipse">
            <a:avLst/>
          </a:prstGeom>
          <a:solidFill>
            <a:schemeClr val="accent2"/>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mn-lt"/>
              <a:ea typeface="+mn-ea"/>
              <a:cs typeface="+mn-ea"/>
              <a:sym typeface="+mn-lt"/>
            </a:endParaRPr>
          </a:p>
        </p:txBody>
      </p:sp>
      <p:sp>
        <p:nvSpPr>
          <p:cNvPr id="35" name="椭圆 34"/>
          <p:cNvSpPr/>
          <p:nvPr/>
        </p:nvSpPr>
        <p:spPr bwMode="auto">
          <a:xfrm>
            <a:off x="4947047" y="3645024"/>
            <a:ext cx="177463" cy="177463"/>
          </a:xfrm>
          <a:prstGeom prst="ellipse">
            <a:avLst/>
          </a:prstGeom>
          <a:solidFill>
            <a:schemeClr val="accent2"/>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mn-lt"/>
              <a:ea typeface="+mn-ea"/>
              <a:cs typeface="+mn-ea"/>
              <a:sym typeface="+mn-lt"/>
            </a:endParaRPr>
          </a:p>
        </p:txBody>
      </p:sp>
      <p:sp>
        <p:nvSpPr>
          <p:cNvPr id="36" name="椭圆 35"/>
          <p:cNvSpPr/>
          <p:nvPr/>
        </p:nvSpPr>
        <p:spPr bwMode="auto">
          <a:xfrm>
            <a:off x="4947047" y="4005064"/>
            <a:ext cx="177463" cy="177463"/>
          </a:xfrm>
          <a:prstGeom prst="ellipse">
            <a:avLst/>
          </a:prstGeom>
          <a:solidFill>
            <a:schemeClr val="accent2"/>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mn-lt"/>
              <a:ea typeface="+mn-ea"/>
              <a:cs typeface="+mn-ea"/>
              <a:sym typeface="+mn-lt"/>
            </a:endParaRPr>
          </a:p>
        </p:txBody>
      </p:sp>
      <p:sp>
        <p:nvSpPr>
          <p:cNvPr id="37" name="椭圆 36"/>
          <p:cNvSpPr/>
          <p:nvPr/>
        </p:nvSpPr>
        <p:spPr bwMode="auto">
          <a:xfrm>
            <a:off x="4947047" y="4437112"/>
            <a:ext cx="177463" cy="177463"/>
          </a:xfrm>
          <a:prstGeom prst="ellipse">
            <a:avLst/>
          </a:prstGeom>
          <a:solidFill>
            <a:schemeClr val="accent2"/>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mn-lt"/>
              <a:ea typeface="+mn-ea"/>
              <a:cs typeface="+mn-ea"/>
              <a:sym typeface="+mn-lt"/>
            </a:endParaRPr>
          </a:p>
        </p:txBody>
      </p:sp>
      <p:sp>
        <p:nvSpPr>
          <p:cNvPr id="38" name="椭圆 37"/>
          <p:cNvSpPr/>
          <p:nvPr/>
        </p:nvSpPr>
        <p:spPr bwMode="auto">
          <a:xfrm>
            <a:off x="4947047" y="5157192"/>
            <a:ext cx="177463" cy="177463"/>
          </a:xfrm>
          <a:prstGeom prst="ellipse">
            <a:avLst/>
          </a:prstGeom>
          <a:solidFill>
            <a:schemeClr val="accent2"/>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400" advTm="3000">
        <p14:doors dir="vert"/>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750"/>
                                        <p:tgtEl>
                                          <p:spTgt spid="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842353" y="1923900"/>
            <a:ext cx="9361278" cy="4457428"/>
            <a:chOff x="842353" y="1923900"/>
            <a:chExt cx="6913006" cy="4216146"/>
          </a:xfrm>
        </p:grpSpPr>
        <p:grpSp>
          <p:nvGrpSpPr>
            <p:cNvPr id="3" name="组合 1"/>
            <p:cNvGrpSpPr/>
            <p:nvPr/>
          </p:nvGrpSpPr>
          <p:grpSpPr>
            <a:xfrm>
              <a:off x="914360" y="1985062"/>
              <a:ext cx="5990187" cy="1135354"/>
              <a:chOff x="4370982" y="2924944"/>
              <a:chExt cx="5990187" cy="1135354"/>
            </a:xfrm>
          </p:grpSpPr>
          <p:grpSp>
            <p:nvGrpSpPr>
              <p:cNvPr id="4" name="组合 12"/>
              <p:cNvGrpSpPr/>
              <p:nvPr/>
            </p:nvGrpSpPr>
            <p:grpSpPr>
              <a:xfrm>
                <a:off x="4370982" y="2924944"/>
                <a:ext cx="5990187" cy="1135354"/>
                <a:chOff x="7981949" y="1896076"/>
                <a:chExt cx="4698487" cy="1135354"/>
              </a:xfrm>
            </p:grpSpPr>
            <p:sp>
              <p:nvSpPr>
                <p:cNvPr id="15" name="文本框 14"/>
                <p:cNvSpPr txBox="1"/>
                <p:nvPr/>
              </p:nvSpPr>
              <p:spPr>
                <a:xfrm>
                  <a:off x="8259279" y="1964449"/>
                  <a:ext cx="1231185" cy="369332"/>
                </a:xfrm>
                <a:prstGeom prst="rect">
                  <a:avLst/>
                </a:prstGeom>
                <a:noFill/>
              </p:spPr>
              <p:txBody>
                <a:bodyPr wrap="none" rtlCol="0">
                  <a:spAutoFit/>
                </a:bodyPr>
                <a:lstStyle/>
                <a:p>
                  <a:r>
                    <a:rPr lang="zh-CN" altLang="en-US" b="1" dirty="0" smtClean="0">
                      <a:solidFill>
                        <a:schemeClr val="accent2"/>
                      </a:solidFill>
                      <a:latin typeface="+mn-lt"/>
                      <a:ea typeface="+mn-ea"/>
                      <a:cs typeface="+mn-ea"/>
                      <a:sym typeface="+mn-lt"/>
                    </a:rPr>
                    <a:t>提交申请材料</a:t>
                  </a:r>
                  <a:endParaRPr lang="zh-CN" altLang="en-US" b="1" dirty="0">
                    <a:solidFill>
                      <a:schemeClr val="accent2"/>
                    </a:solidFill>
                    <a:latin typeface="+mn-lt"/>
                    <a:ea typeface="+mn-ea"/>
                    <a:cs typeface="+mn-ea"/>
                    <a:sym typeface="+mn-lt"/>
                  </a:endParaRPr>
                </a:p>
              </p:txBody>
            </p:sp>
            <p:sp>
              <p:nvSpPr>
                <p:cNvPr id="17" name="文本框 16"/>
                <p:cNvSpPr txBox="1"/>
                <p:nvPr/>
              </p:nvSpPr>
              <p:spPr>
                <a:xfrm>
                  <a:off x="7981949" y="1896076"/>
                  <a:ext cx="4698487" cy="1135354"/>
                </a:xfrm>
                <a:prstGeom prst="rect">
                  <a:avLst/>
                </a:prstGeom>
                <a:noFill/>
              </p:spPr>
              <p:txBody>
                <a:bodyPr wrap="square" rtlCol="0">
                  <a:spAutoFit/>
                </a:bodyPr>
                <a:lstStyle/>
                <a:p>
                  <a:pPr fontAlgn="auto">
                    <a:lnSpc>
                      <a:spcPct val="150000"/>
                    </a:lnSpc>
                    <a:spcBef>
                      <a:spcPts val="0"/>
                    </a:spcBef>
                    <a:spcAft>
                      <a:spcPts val="0"/>
                    </a:spcAft>
                    <a:defRPr/>
                  </a:pPr>
                  <a:r>
                    <a:rPr lang="zh-CN" altLang="en-US" sz="1600" dirty="0">
                      <a:solidFill>
                        <a:schemeClr val="accent6">
                          <a:lumMod val="50000"/>
                        </a:schemeClr>
                      </a:solidFill>
                      <a:latin typeface="+mn-lt"/>
                      <a:ea typeface="+mn-ea"/>
                      <a:cs typeface="+mn-ea"/>
                      <a:sym typeface="+mn-lt"/>
                    </a:rPr>
                    <a:t>                                      </a:t>
                  </a:r>
                  <a:endParaRPr lang="en-US" altLang="zh-CN" sz="1600" dirty="0">
                    <a:solidFill>
                      <a:schemeClr val="accent6">
                        <a:lumMod val="50000"/>
                      </a:schemeClr>
                    </a:solidFill>
                    <a:latin typeface="+mn-lt"/>
                    <a:ea typeface="+mn-ea"/>
                    <a:cs typeface="+mn-ea"/>
                    <a:sym typeface="+mn-lt"/>
                  </a:endParaRPr>
                </a:p>
                <a:p>
                  <a:pPr fontAlgn="auto">
                    <a:lnSpc>
                      <a:spcPct val="150000"/>
                    </a:lnSpc>
                    <a:spcBef>
                      <a:spcPts val="0"/>
                    </a:spcBef>
                    <a:spcAft>
                      <a:spcPts val="0"/>
                    </a:spcAft>
                    <a:defRPr/>
                  </a:pPr>
                  <a:r>
                    <a:rPr lang="zh-CN" altLang="zh-CN" sz="1600" dirty="0" smtClean="0">
                      <a:solidFill>
                        <a:schemeClr val="accent6">
                          <a:lumMod val="50000"/>
                        </a:schemeClr>
                      </a:solidFill>
                      <a:latin typeface="+mn-lt"/>
                      <a:ea typeface="+mn-ea"/>
                      <a:cs typeface="+mn-ea"/>
                      <a:sym typeface="+mn-lt"/>
                    </a:rPr>
                    <a:t>符合申请条件的申请人，提交申请材料，经当地文化行政管理部门、财政部门出具意见后，由当地文化行政管理部门统一报市文广旅局审核</a:t>
                  </a:r>
                  <a:r>
                    <a:rPr lang="zh-CN" altLang="en-US" sz="1600" dirty="0" smtClean="0">
                      <a:solidFill>
                        <a:schemeClr val="accent6">
                          <a:lumMod val="50000"/>
                        </a:schemeClr>
                      </a:solidFill>
                      <a:latin typeface="+mn-lt"/>
                      <a:ea typeface="+mn-ea"/>
                      <a:cs typeface="+mn-ea"/>
                      <a:sym typeface="+mn-lt"/>
                    </a:rPr>
                    <a:t>。</a:t>
                  </a:r>
                  <a:endParaRPr lang="zh-CN" altLang="en-US" sz="1600" dirty="0">
                    <a:solidFill>
                      <a:schemeClr val="accent6">
                        <a:lumMod val="50000"/>
                      </a:schemeClr>
                    </a:solidFill>
                    <a:latin typeface="+mn-lt"/>
                    <a:ea typeface="+mn-ea"/>
                    <a:cs typeface="+mn-ea"/>
                    <a:sym typeface="+mn-lt"/>
                  </a:endParaRPr>
                </a:p>
              </p:txBody>
            </p:sp>
          </p:grpSp>
          <p:sp>
            <p:nvSpPr>
              <p:cNvPr id="8" name="箭头: 下 7"/>
              <p:cNvSpPr/>
              <p:nvPr/>
            </p:nvSpPr>
            <p:spPr bwMode="auto">
              <a:xfrm rot="16200000">
                <a:off x="4345234" y="3053585"/>
                <a:ext cx="360040" cy="239502"/>
              </a:xfrm>
              <a:prstGeom prst="downArrow">
                <a:avLst/>
              </a:prstGeom>
              <a:solidFill>
                <a:schemeClr val="accent2"/>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mn-lt"/>
                  <a:ea typeface="+mn-ea"/>
                  <a:cs typeface="+mn-ea"/>
                  <a:sym typeface="+mn-lt"/>
                </a:endParaRPr>
              </a:p>
            </p:txBody>
          </p:sp>
        </p:grpSp>
        <p:sp>
          <p:nvSpPr>
            <p:cNvPr id="10" name="矩形 9"/>
            <p:cNvSpPr/>
            <p:nvPr/>
          </p:nvSpPr>
          <p:spPr bwMode="auto">
            <a:xfrm>
              <a:off x="842353" y="1923900"/>
              <a:ext cx="6913006" cy="4216146"/>
            </a:xfrm>
            <a:prstGeom prst="rect">
              <a:avLst/>
            </a:prstGeom>
            <a:noFill/>
            <a:ln w="9525" cap="flat" cmpd="sng" algn="ctr">
              <a:solidFill>
                <a:schemeClr val="accent2"/>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mn-lt"/>
                <a:ea typeface="+mn-ea"/>
                <a:cs typeface="+mn-ea"/>
                <a:sym typeface="+mn-lt"/>
              </a:endParaRPr>
            </a:p>
          </p:txBody>
        </p:sp>
      </p:grpSp>
      <p:grpSp>
        <p:nvGrpSpPr>
          <p:cNvPr id="11" name="组合 10"/>
          <p:cNvGrpSpPr/>
          <p:nvPr/>
        </p:nvGrpSpPr>
        <p:grpSpPr>
          <a:xfrm>
            <a:off x="698575" y="1052736"/>
            <a:ext cx="3143534" cy="780831"/>
            <a:chOff x="338535" y="1706162"/>
            <a:chExt cx="3143534" cy="780831"/>
          </a:xfrm>
        </p:grpSpPr>
        <p:sp>
          <p:nvSpPr>
            <p:cNvPr id="13" name="箭头: 五边形 12"/>
            <p:cNvSpPr/>
            <p:nvPr/>
          </p:nvSpPr>
          <p:spPr bwMode="auto">
            <a:xfrm>
              <a:off x="482551" y="1706162"/>
              <a:ext cx="2700552" cy="780831"/>
            </a:xfrm>
            <a:prstGeom prst="homePlate">
              <a:avLst/>
            </a:prstGeom>
            <a:solidFill>
              <a:schemeClr val="accent2"/>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mn-lt"/>
                <a:ea typeface="+mn-ea"/>
                <a:cs typeface="+mn-ea"/>
                <a:sym typeface="+mn-lt"/>
              </a:endParaRPr>
            </a:p>
          </p:txBody>
        </p:sp>
        <p:sp>
          <p:nvSpPr>
            <p:cNvPr id="14" name="文本框 10"/>
            <p:cNvSpPr txBox="1"/>
            <p:nvPr/>
          </p:nvSpPr>
          <p:spPr>
            <a:xfrm>
              <a:off x="338535" y="1865744"/>
              <a:ext cx="3143534" cy="461665"/>
            </a:xfrm>
            <a:prstGeom prst="rect">
              <a:avLst/>
            </a:prstGeom>
            <a:noFill/>
          </p:spPr>
          <p:txBody>
            <a:bodyPr wrap="square" rtlCol="0">
              <a:spAutoFit/>
            </a:bodyPr>
            <a:lstStyle/>
            <a:p>
              <a:r>
                <a:rPr lang="zh-CN" altLang="en-US" sz="2400" b="1" dirty="0" smtClean="0">
                  <a:solidFill>
                    <a:schemeClr val="accent3"/>
                  </a:solidFill>
                  <a:latin typeface="+mn-lt"/>
                  <a:ea typeface="+mn-ea"/>
                  <a:cs typeface="+mn-ea"/>
                  <a:sym typeface="+mn-lt"/>
                </a:rPr>
                <a:t>   申请程序</a:t>
              </a:r>
              <a:endParaRPr lang="zh-CN" altLang="en-US" sz="2400" b="1" dirty="0">
                <a:solidFill>
                  <a:schemeClr val="accent3"/>
                </a:solidFill>
                <a:latin typeface="+mn-lt"/>
                <a:ea typeface="+mn-ea"/>
                <a:cs typeface="+mn-ea"/>
                <a:sym typeface="+mn-lt"/>
              </a:endParaRPr>
            </a:p>
          </p:txBody>
        </p:sp>
      </p:grpSp>
      <p:grpSp>
        <p:nvGrpSpPr>
          <p:cNvPr id="20" name="组合 19"/>
          <p:cNvGrpSpPr/>
          <p:nvPr/>
        </p:nvGrpSpPr>
        <p:grpSpPr>
          <a:xfrm>
            <a:off x="986607" y="3140968"/>
            <a:ext cx="3155871" cy="369332"/>
            <a:chOff x="1058615" y="3140968"/>
            <a:chExt cx="3155871" cy="369332"/>
          </a:xfrm>
        </p:grpSpPr>
        <p:sp>
          <p:nvSpPr>
            <p:cNvPr id="18" name="文本框 14"/>
            <p:cNvSpPr txBox="1"/>
            <p:nvPr/>
          </p:nvSpPr>
          <p:spPr>
            <a:xfrm>
              <a:off x="1490663" y="3140968"/>
              <a:ext cx="2723823" cy="369332"/>
            </a:xfrm>
            <a:prstGeom prst="rect">
              <a:avLst/>
            </a:prstGeom>
            <a:noFill/>
          </p:spPr>
          <p:txBody>
            <a:bodyPr wrap="none" rtlCol="0">
              <a:spAutoFit/>
            </a:bodyPr>
            <a:lstStyle/>
            <a:p>
              <a:r>
                <a:rPr lang="zh-CN" altLang="en-US" b="1" dirty="0" smtClean="0">
                  <a:solidFill>
                    <a:schemeClr val="accent2"/>
                  </a:solidFill>
                  <a:latin typeface="+mn-lt"/>
                  <a:ea typeface="+mn-ea"/>
                  <a:cs typeface="+mn-ea"/>
                  <a:sym typeface="+mn-lt"/>
                </a:rPr>
                <a:t>材料审核和提交预算计划</a:t>
              </a:r>
              <a:endParaRPr lang="zh-CN" altLang="en-US" b="1" dirty="0">
                <a:solidFill>
                  <a:schemeClr val="accent2"/>
                </a:solidFill>
                <a:latin typeface="+mn-lt"/>
                <a:ea typeface="+mn-ea"/>
                <a:cs typeface="+mn-ea"/>
                <a:sym typeface="+mn-lt"/>
              </a:endParaRPr>
            </a:p>
          </p:txBody>
        </p:sp>
        <p:sp>
          <p:nvSpPr>
            <p:cNvPr id="19" name="箭头: 下 7"/>
            <p:cNvSpPr/>
            <p:nvPr/>
          </p:nvSpPr>
          <p:spPr bwMode="auto">
            <a:xfrm rot="16200000">
              <a:off x="1024934" y="3174649"/>
              <a:ext cx="360040" cy="292678"/>
            </a:xfrm>
            <a:prstGeom prst="downArrow">
              <a:avLst/>
            </a:prstGeom>
            <a:solidFill>
              <a:schemeClr val="accent2"/>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mn-lt"/>
                <a:ea typeface="+mn-ea"/>
                <a:cs typeface="+mn-ea"/>
                <a:sym typeface="+mn-lt"/>
              </a:endParaRPr>
            </a:p>
          </p:txBody>
        </p:sp>
      </p:grpSp>
      <p:sp>
        <p:nvSpPr>
          <p:cNvPr id="21" name="文本框 16"/>
          <p:cNvSpPr txBox="1"/>
          <p:nvPr/>
        </p:nvSpPr>
        <p:spPr>
          <a:xfrm>
            <a:off x="914599" y="3140968"/>
            <a:ext cx="8136904" cy="1569660"/>
          </a:xfrm>
          <a:prstGeom prst="rect">
            <a:avLst/>
          </a:prstGeom>
          <a:noFill/>
        </p:spPr>
        <p:txBody>
          <a:bodyPr wrap="square" rtlCol="0">
            <a:spAutoFit/>
          </a:bodyPr>
          <a:lstStyle/>
          <a:p>
            <a:pPr fontAlgn="auto">
              <a:lnSpc>
                <a:spcPct val="150000"/>
              </a:lnSpc>
              <a:spcBef>
                <a:spcPts val="0"/>
              </a:spcBef>
              <a:spcAft>
                <a:spcPts val="0"/>
              </a:spcAft>
              <a:defRPr/>
            </a:pPr>
            <a:r>
              <a:rPr lang="zh-CN" altLang="en-US" sz="1600" dirty="0">
                <a:solidFill>
                  <a:schemeClr val="accent6">
                    <a:lumMod val="50000"/>
                  </a:schemeClr>
                </a:solidFill>
                <a:latin typeface="+mn-lt"/>
                <a:ea typeface="+mn-ea"/>
                <a:cs typeface="+mn-ea"/>
                <a:sym typeface="+mn-lt"/>
              </a:rPr>
              <a:t>                                      </a:t>
            </a:r>
            <a:endParaRPr lang="en-US" altLang="zh-CN" sz="1600" dirty="0">
              <a:solidFill>
                <a:schemeClr val="accent6">
                  <a:lumMod val="50000"/>
                </a:schemeClr>
              </a:solidFill>
              <a:latin typeface="+mn-lt"/>
              <a:ea typeface="+mn-ea"/>
              <a:cs typeface="+mn-ea"/>
              <a:sym typeface="+mn-lt"/>
            </a:endParaRPr>
          </a:p>
          <a:p>
            <a:pPr fontAlgn="auto">
              <a:lnSpc>
                <a:spcPct val="150000"/>
              </a:lnSpc>
              <a:spcBef>
                <a:spcPts val="0"/>
              </a:spcBef>
              <a:spcAft>
                <a:spcPts val="0"/>
              </a:spcAft>
              <a:defRPr/>
            </a:pPr>
            <a:r>
              <a:rPr lang="zh-CN" altLang="zh-CN" sz="1600" dirty="0" smtClean="0">
                <a:solidFill>
                  <a:schemeClr val="accent6">
                    <a:lumMod val="50000"/>
                  </a:schemeClr>
                </a:solidFill>
                <a:latin typeface="+mn-lt"/>
                <a:ea typeface="+mn-ea"/>
                <a:cs typeface="+mn-ea"/>
                <a:sym typeface="+mn-lt"/>
              </a:rPr>
              <a:t>市文广旅局对申请人的申请材料初审后，组织相关专家对申请项目进行评审</a:t>
            </a:r>
            <a:r>
              <a:rPr lang="zh-CN" altLang="en-US" sz="1600" dirty="0" smtClean="0">
                <a:solidFill>
                  <a:schemeClr val="accent6">
                    <a:lumMod val="50000"/>
                  </a:schemeClr>
                </a:solidFill>
                <a:latin typeface="+mn-lt"/>
                <a:ea typeface="+mn-ea"/>
                <a:cs typeface="+mn-ea"/>
                <a:sym typeface="+mn-lt"/>
              </a:rPr>
              <a:t>。市文广旅局根据专家评审意见等，</a:t>
            </a:r>
            <a:r>
              <a:rPr lang="zh-CN" altLang="zh-CN" sz="1600" dirty="0" smtClean="0">
                <a:solidFill>
                  <a:schemeClr val="accent6">
                    <a:lumMod val="50000"/>
                  </a:schemeClr>
                </a:solidFill>
                <a:latin typeface="+mn-lt"/>
                <a:ea typeface="+mn-ea"/>
                <a:cs typeface="+mn-ea"/>
                <a:sym typeface="+mn-lt"/>
              </a:rPr>
              <a:t>审核确定下一年度市文物补助资金预算分配方案作为部门项目预算计划</a:t>
            </a:r>
            <a:r>
              <a:rPr lang="zh-CN" altLang="en-US" sz="1600" dirty="0" smtClean="0">
                <a:solidFill>
                  <a:schemeClr val="accent6">
                    <a:lumMod val="50000"/>
                  </a:schemeClr>
                </a:solidFill>
                <a:latin typeface="+mn-lt"/>
                <a:ea typeface="+mn-ea"/>
                <a:cs typeface="+mn-ea"/>
                <a:sym typeface="+mn-lt"/>
              </a:rPr>
              <a:t>报市财政局</a:t>
            </a:r>
            <a:r>
              <a:rPr lang="zh-CN" altLang="zh-CN" sz="1600" dirty="0" smtClean="0">
                <a:solidFill>
                  <a:schemeClr val="accent6">
                    <a:lumMod val="50000"/>
                  </a:schemeClr>
                </a:solidFill>
                <a:latin typeface="+mn-lt"/>
                <a:ea typeface="+mn-ea"/>
                <a:cs typeface="+mn-ea"/>
                <a:sym typeface="+mn-lt"/>
              </a:rPr>
              <a:t>。</a:t>
            </a:r>
            <a:endParaRPr lang="zh-CN" altLang="en-US" sz="1600" dirty="0">
              <a:solidFill>
                <a:schemeClr val="accent6">
                  <a:lumMod val="50000"/>
                </a:schemeClr>
              </a:solidFill>
              <a:latin typeface="+mn-lt"/>
              <a:ea typeface="+mn-ea"/>
              <a:cs typeface="+mn-ea"/>
              <a:sym typeface="+mn-lt"/>
            </a:endParaRPr>
          </a:p>
        </p:txBody>
      </p:sp>
      <p:grpSp>
        <p:nvGrpSpPr>
          <p:cNvPr id="22" name="组合 21"/>
          <p:cNvGrpSpPr/>
          <p:nvPr/>
        </p:nvGrpSpPr>
        <p:grpSpPr>
          <a:xfrm>
            <a:off x="1058615" y="4653136"/>
            <a:ext cx="1540044" cy="369332"/>
            <a:chOff x="1058615" y="3140968"/>
            <a:chExt cx="1540044" cy="369332"/>
          </a:xfrm>
        </p:grpSpPr>
        <p:sp>
          <p:nvSpPr>
            <p:cNvPr id="23" name="文本框 14"/>
            <p:cNvSpPr txBox="1"/>
            <p:nvPr/>
          </p:nvSpPr>
          <p:spPr>
            <a:xfrm>
              <a:off x="1490663" y="3140968"/>
              <a:ext cx="1107996" cy="369332"/>
            </a:xfrm>
            <a:prstGeom prst="rect">
              <a:avLst/>
            </a:prstGeom>
            <a:noFill/>
          </p:spPr>
          <p:txBody>
            <a:bodyPr wrap="none" rtlCol="0">
              <a:spAutoFit/>
            </a:bodyPr>
            <a:lstStyle/>
            <a:p>
              <a:r>
                <a:rPr lang="zh-CN" altLang="en-US" b="1" dirty="0" smtClean="0">
                  <a:solidFill>
                    <a:schemeClr val="accent2"/>
                  </a:solidFill>
                  <a:latin typeface="+mn-lt"/>
                  <a:ea typeface="+mn-ea"/>
                  <a:cs typeface="+mn-ea"/>
                  <a:sym typeface="+mn-lt"/>
                </a:rPr>
                <a:t>资金拨付</a:t>
              </a:r>
              <a:endParaRPr lang="zh-CN" altLang="en-US" b="1" dirty="0">
                <a:solidFill>
                  <a:schemeClr val="accent2"/>
                </a:solidFill>
                <a:latin typeface="+mn-lt"/>
                <a:ea typeface="+mn-ea"/>
                <a:cs typeface="+mn-ea"/>
                <a:sym typeface="+mn-lt"/>
              </a:endParaRPr>
            </a:p>
          </p:txBody>
        </p:sp>
        <p:sp>
          <p:nvSpPr>
            <p:cNvPr id="24" name="箭头: 下 7"/>
            <p:cNvSpPr/>
            <p:nvPr/>
          </p:nvSpPr>
          <p:spPr bwMode="auto">
            <a:xfrm rot="16200000">
              <a:off x="1024934" y="3174649"/>
              <a:ext cx="360040" cy="292678"/>
            </a:xfrm>
            <a:prstGeom prst="downArrow">
              <a:avLst/>
            </a:prstGeom>
            <a:solidFill>
              <a:schemeClr val="accent2"/>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mn-lt"/>
                <a:ea typeface="+mn-ea"/>
                <a:cs typeface="+mn-ea"/>
                <a:sym typeface="+mn-lt"/>
              </a:endParaRPr>
            </a:p>
          </p:txBody>
        </p:sp>
      </p:grpSp>
      <p:sp>
        <p:nvSpPr>
          <p:cNvPr id="25" name="文本框 16"/>
          <p:cNvSpPr txBox="1"/>
          <p:nvPr/>
        </p:nvSpPr>
        <p:spPr>
          <a:xfrm>
            <a:off x="986607" y="4581128"/>
            <a:ext cx="8064896" cy="1815882"/>
          </a:xfrm>
          <a:prstGeom prst="rect">
            <a:avLst/>
          </a:prstGeom>
          <a:noFill/>
        </p:spPr>
        <p:txBody>
          <a:bodyPr wrap="square" rtlCol="0">
            <a:spAutoFit/>
          </a:bodyPr>
          <a:lstStyle/>
          <a:p>
            <a:pPr fontAlgn="auto">
              <a:lnSpc>
                <a:spcPct val="150000"/>
              </a:lnSpc>
              <a:spcBef>
                <a:spcPts val="0"/>
              </a:spcBef>
              <a:spcAft>
                <a:spcPts val="0"/>
              </a:spcAft>
              <a:defRPr/>
            </a:pPr>
            <a:r>
              <a:rPr lang="zh-CN" altLang="en-US" sz="1600" dirty="0">
                <a:solidFill>
                  <a:schemeClr val="accent6">
                    <a:lumMod val="50000"/>
                  </a:schemeClr>
                </a:solidFill>
                <a:latin typeface="+mn-lt"/>
                <a:ea typeface="+mn-ea"/>
                <a:cs typeface="+mn-ea"/>
                <a:sym typeface="+mn-lt"/>
              </a:rPr>
              <a:t>                                      </a:t>
            </a:r>
            <a:endParaRPr lang="en-US" altLang="zh-CN" sz="1600" dirty="0">
              <a:solidFill>
                <a:schemeClr val="accent6">
                  <a:lumMod val="50000"/>
                </a:schemeClr>
              </a:solidFill>
              <a:latin typeface="+mn-lt"/>
              <a:ea typeface="+mn-ea"/>
              <a:cs typeface="+mn-ea"/>
              <a:sym typeface="+mn-lt"/>
            </a:endParaRPr>
          </a:p>
          <a:p>
            <a:pPr fontAlgn="auto">
              <a:lnSpc>
                <a:spcPct val="150000"/>
              </a:lnSpc>
              <a:spcBef>
                <a:spcPts val="0"/>
              </a:spcBef>
              <a:spcAft>
                <a:spcPts val="0"/>
              </a:spcAft>
              <a:defRPr/>
            </a:pPr>
            <a:r>
              <a:rPr lang="zh-CN" altLang="en-US" sz="1600" dirty="0" smtClean="0">
                <a:solidFill>
                  <a:schemeClr val="accent6">
                    <a:lumMod val="50000"/>
                  </a:schemeClr>
                </a:solidFill>
                <a:latin typeface="+mn-lt"/>
                <a:ea typeface="+mn-ea"/>
                <a:cs typeface="+mn-ea"/>
                <a:sym typeface="+mn-lt"/>
              </a:rPr>
              <a:t>文物维修设计资金：由属地财政部门一次性拨付给申请人</a:t>
            </a:r>
            <a:endParaRPr lang="en-US" altLang="zh-CN" sz="1600" dirty="0" smtClean="0">
              <a:solidFill>
                <a:schemeClr val="accent6">
                  <a:lumMod val="50000"/>
                </a:schemeClr>
              </a:solidFill>
              <a:latin typeface="+mn-lt"/>
              <a:ea typeface="+mn-ea"/>
              <a:cs typeface="+mn-ea"/>
              <a:sym typeface="+mn-lt"/>
            </a:endParaRPr>
          </a:p>
          <a:p>
            <a:pPr fontAlgn="auto">
              <a:spcBef>
                <a:spcPts val="0"/>
              </a:spcBef>
              <a:spcAft>
                <a:spcPts val="0"/>
              </a:spcAft>
              <a:defRPr/>
            </a:pPr>
            <a:r>
              <a:rPr lang="en-US" altLang="zh-CN" sz="1600" dirty="0" smtClean="0">
                <a:solidFill>
                  <a:schemeClr val="accent6">
                    <a:lumMod val="50000"/>
                  </a:schemeClr>
                </a:solidFill>
                <a:latin typeface="+mn-lt"/>
                <a:ea typeface="+mn-ea"/>
                <a:cs typeface="+mn-ea"/>
                <a:sym typeface="+mn-lt"/>
              </a:rPr>
              <a:t>                                                             </a:t>
            </a:r>
            <a:r>
              <a:rPr lang="zh-CN" altLang="en-US" sz="1600" dirty="0" smtClean="0">
                <a:solidFill>
                  <a:schemeClr val="accent6">
                    <a:lumMod val="50000"/>
                  </a:schemeClr>
                </a:solidFill>
                <a:latin typeface="+mn-lt"/>
                <a:ea typeface="+mn-ea"/>
                <a:cs typeface="+mn-ea"/>
                <a:sym typeface="+mn-lt"/>
              </a:rPr>
              <a:t>第一期：工程进度</a:t>
            </a:r>
            <a:r>
              <a:rPr lang="en-US" altLang="zh-CN" sz="1600" dirty="0" smtClean="0">
                <a:solidFill>
                  <a:schemeClr val="accent6">
                    <a:lumMod val="50000"/>
                  </a:schemeClr>
                </a:solidFill>
                <a:latin typeface="+mn-lt"/>
                <a:ea typeface="+mn-ea"/>
                <a:cs typeface="+mn-ea"/>
                <a:sym typeface="+mn-lt"/>
              </a:rPr>
              <a:t>50%</a:t>
            </a:r>
            <a:r>
              <a:rPr lang="zh-CN" altLang="en-US" sz="1600" dirty="0" smtClean="0">
                <a:solidFill>
                  <a:schemeClr val="accent6">
                    <a:lumMod val="50000"/>
                  </a:schemeClr>
                </a:solidFill>
                <a:latin typeface="+mn-lt"/>
                <a:ea typeface="+mn-ea"/>
                <a:cs typeface="+mn-ea"/>
                <a:sym typeface="+mn-lt"/>
              </a:rPr>
              <a:t>时，拨付</a:t>
            </a:r>
            <a:r>
              <a:rPr lang="en-US" altLang="zh-CN" sz="1600" dirty="0" smtClean="0">
                <a:solidFill>
                  <a:schemeClr val="accent6">
                    <a:lumMod val="50000"/>
                  </a:schemeClr>
                </a:solidFill>
                <a:latin typeface="+mn-lt"/>
                <a:ea typeface="+mn-ea"/>
                <a:cs typeface="+mn-ea"/>
                <a:sym typeface="+mn-lt"/>
              </a:rPr>
              <a:t>50%</a:t>
            </a:r>
            <a:r>
              <a:rPr lang="zh-CN" altLang="en-US" sz="1600" dirty="0" smtClean="0">
                <a:solidFill>
                  <a:schemeClr val="accent6">
                    <a:lumMod val="50000"/>
                  </a:schemeClr>
                </a:solidFill>
                <a:latin typeface="+mn-lt"/>
                <a:ea typeface="+mn-ea"/>
                <a:cs typeface="+mn-ea"/>
                <a:sym typeface="+mn-lt"/>
              </a:rPr>
              <a:t>的资金</a:t>
            </a:r>
            <a:endParaRPr lang="en-US" altLang="zh-CN" sz="1600" dirty="0" smtClean="0">
              <a:solidFill>
                <a:schemeClr val="accent6">
                  <a:lumMod val="50000"/>
                </a:schemeClr>
              </a:solidFill>
              <a:latin typeface="+mn-lt"/>
              <a:ea typeface="+mn-ea"/>
              <a:cs typeface="+mn-ea"/>
              <a:sym typeface="+mn-lt"/>
            </a:endParaRPr>
          </a:p>
          <a:p>
            <a:pPr fontAlgn="auto">
              <a:lnSpc>
                <a:spcPct val="150000"/>
              </a:lnSpc>
              <a:spcBef>
                <a:spcPts val="0"/>
              </a:spcBef>
              <a:spcAft>
                <a:spcPts val="0"/>
              </a:spcAft>
              <a:defRPr/>
            </a:pPr>
            <a:r>
              <a:rPr lang="zh-CN" altLang="en-US" sz="1600" dirty="0" smtClean="0">
                <a:solidFill>
                  <a:schemeClr val="accent6">
                    <a:lumMod val="50000"/>
                  </a:schemeClr>
                </a:solidFill>
                <a:latin typeface="+mn-lt"/>
                <a:ea typeface="+mn-ea"/>
                <a:cs typeface="+mn-ea"/>
                <a:sym typeface="+mn-lt"/>
              </a:rPr>
              <a:t>文物维修工程资金：分两期拨付。</a:t>
            </a:r>
            <a:endParaRPr lang="en-US" altLang="zh-CN" sz="1600" dirty="0" smtClean="0">
              <a:solidFill>
                <a:schemeClr val="accent6">
                  <a:lumMod val="50000"/>
                </a:schemeClr>
              </a:solidFill>
              <a:latin typeface="+mn-lt"/>
              <a:ea typeface="+mn-ea"/>
              <a:cs typeface="+mn-ea"/>
              <a:sym typeface="+mn-lt"/>
            </a:endParaRPr>
          </a:p>
          <a:p>
            <a:pPr fontAlgn="auto">
              <a:lnSpc>
                <a:spcPct val="150000"/>
              </a:lnSpc>
              <a:spcBef>
                <a:spcPts val="0"/>
              </a:spcBef>
              <a:spcAft>
                <a:spcPts val="0"/>
              </a:spcAft>
              <a:defRPr/>
            </a:pPr>
            <a:r>
              <a:rPr lang="en-US" altLang="zh-CN" sz="1600" dirty="0" smtClean="0">
                <a:solidFill>
                  <a:schemeClr val="accent6">
                    <a:lumMod val="50000"/>
                  </a:schemeClr>
                </a:solidFill>
                <a:latin typeface="+mn-lt"/>
                <a:ea typeface="+mn-ea"/>
                <a:cs typeface="+mn-ea"/>
                <a:sym typeface="+mn-lt"/>
              </a:rPr>
              <a:t>                                                             </a:t>
            </a:r>
            <a:r>
              <a:rPr lang="zh-CN" altLang="en-US" sz="1600" dirty="0" smtClean="0">
                <a:solidFill>
                  <a:schemeClr val="accent6">
                    <a:lumMod val="50000"/>
                  </a:schemeClr>
                </a:solidFill>
                <a:latin typeface="+mn-lt"/>
                <a:ea typeface="+mn-ea"/>
                <a:cs typeface="+mn-ea"/>
                <a:sym typeface="+mn-lt"/>
              </a:rPr>
              <a:t>第二期：竣工验收后，拨付</a:t>
            </a:r>
            <a:r>
              <a:rPr lang="en-US" altLang="zh-CN" sz="1600" dirty="0" smtClean="0">
                <a:solidFill>
                  <a:schemeClr val="accent6">
                    <a:lumMod val="50000"/>
                  </a:schemeClr>
                </a:solidFill>
                <a:latin typeface="+mn-lt"/>
                <a:ea typeface="+mn-ea"/>
                <a:cs typeface="+mn-ea"/>
                <a:sym typeface="+mn-lt"/>
              </a:rPr>
              <a:t>50%</a:t>
            </a:r>
            <a:r>
              <a:rPr lang="zh-CN" altLang="en-US" sz="1600" dirty="0" smtClean="0">
                <a:solidFill>
                  <a:schemeClr val="accent6">
                    <a:lumMod val="50000"/>
                  </a:schemeClr>
                </a:solidFill>
                <a:latin typeface="+mn-lt"/>
                <a:ea typeface="+mn-ea"/>
                <a:cs typeface="+mn-ea"/>
                <a:sym typeface="+mn-lt"/>
              </a:rPr>
              <a:t>的资金</a:t>
            </a:r>
            <a:endParaRPr lang="zh-CN" altLang="en-US" sz="1600" dirty="0">
              <a:solidFill>
                <a:schemeClr val="accent6">
                  <a:lumMod val="50000"/>
                </a:schemeClr>
              </a:solidFill>
              <a:latin typeface="+mn-lt"/>
              <a:ea typeface="+mn-ea"/>
              <a:cs typeface="+mn-ea"/>
              <a:sym typeface="+mn-lt"/>
            </a:endParaRPr>
          </a:p>
        </p:txBody>
      </p:sp>
      <p:sp>
        <p:nvSpPr>
          <p:cNvPr id="26" name="左大括号 25"/>
          <p:cNvSpPr/>
          <p:nvPr/>
        </p:nvSpPr>
        <p:spPr bwMode="auto">
          <a:xfrm>
            <a:off x="4154959" y="5445224"/>
            <a:ext cx="504056" cy="648072"/>
          </a:xfrm>
          <a:prstGeom prst="leftBrace">
            <a:avLst/>
          </a:prstGeom>
          <a:noFill/>
          <a:ln w="9525" cap="flat" cmpd="sng" algn="ctr">
            <a:solidFill>
              <a:schemeClr val="accent2"/>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mn-lt"/>
              <a:ea typeface="+mn-ea"/>
              <a:cs typeface="+mn-ea"/>
              <a:sym typeface="+mn-lt"/>
            </a:endParaRPr>
          </a:p>
        </p:txBody>
      </p:sp>
      <p:pic>
        <p:nvPicPr>
          <p:cNvPr id="27" name="图片 2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611343" y="908720"/>
            <a:ext cx="5472608" cy="60957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advTm="3000">
        <p14:doors dir="vert"/>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PA" val="v5.2.4"/>
</p:tagLst>
</file>

<file path=ppt/tags/tag10.xml><?xml version="1.0" encoding="utf-8"?>
<p:tagLst xmlns:p="http://schemas.openxmlformats.org/presentationml/2006/main">
  <p:tag name="PA" val="v5.2.7"/>
  <p:tag name="RESOURCELIBID_ANIM" val="451"/>
</p:tagLst>
</file>

<file path=ppt/tags/tag11.xml><?xml version="1.0" encoding="utf-8"?>
<p:tagLst xmlns:p="http://schemas.openxmlformats.org/presentationml/2006/main">
  <p:tag name="PA" val="v5.2.7"/>
  <p:tag name="RESOURCELIBID_ANIM" val="451"/>
</p:tagLst>
</file>

<file path=ppt/tags/tag12.xml><?xml version="1.0" encoding="utf-8"?>
<p:tagLst xmlns:p="http://schemas.openxmlformats.org/presentationml/2006/main">
  <p:tag name="PA" val="v5.2.7"/>
  <p:tag name="RESOURCELIBID_ANIM" val="445"/>
</p:tagLst>
</file>

<file path=ppt/tags/tag13.xml><?xml version="1.0" encoding="utf-8"?>
<p:tagLst xmlns:p="http://schemas.openxmlformats.org/presentationml/2006/main">
  <p:tag name="PA" val="v5.2.7"/>
  <p:tag name="RESOURCELIBID_ANIM" val="445"/>
</p:tagLst>
</file>

<file path=ppt/tags/tag14.xml><?xml version="1.0" encoding="utf-8"?>
<p:tagLst xmlns:p="http://schemas.openxmlformats.org/presentationml/2006/main">
  <p:tag name="PA" val="v5.2.7"/>
  <p:tag name="RESOURCELIBID_ANIM" val="445"/>
</p:tagLst>
</file>

<file path=ppt/tags/tag15.xml><?xml version="1.0" encoding="utf-8"?>
<p:tagLst xmlns:p="http://schemas.openxmlformats.org/presentationml/2006/main">
  <p:tag name="PA" val="v5.2.7"/>
  <p:tag name="RESOURCELIBID_ANIM" val="445"/>
</p:tagLst>
</file>

<file path=ppt/tags/tag16.xml><?xml version="1.0" encoding="utf-8"?>
<p:tagLst xmlns:p="http://schemas.openxmlformats.org/presentationml/2006/main">
  <p:tag name="PA" val="v5.2.7"/>
  <p:tag name="RESOURCELIBID_ANIM" val="451"/>
</p:tagLst>
</file>

<file path=ppt/tags/tag17.xml><?xml version="1.0" encoding="utf-8"?>
<p:tagLst xmlns:p="http://schemas.openxmlformats.org/presentationml/2006/main">
  <p:tag name="PA" val="v5.2.7"/>
  <p:tag name="RESOURCELIBID_ANIM" val="451"/>
</p:tagLst>
</file>

<file path=ppt/tags/tag18.xml><?xml version="1.0" encoding="utf-8"?>
<p:tagLst xmlns:p="http://schemas.openxmlformats.org/presentationml/2006/main">
  <p:tag name="ISPRING_ULTRA_SCORM_COURSE_ID" val="99387D26-BF33-4315-A8B9-E9F661D30D6C"/>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SCORM_ENDPOINT" val="&lt;endpoint&gt;&lt;enable&gt;0&lt;/enable&gt;&lt;lrs&gt;http://&lt;/lrs&gt;&lt;auth&gt;0&lt;/auth&gt;&lt;login&gt;&lt;/login&gt;&lt;password&gt;&lt;/password&gt;&lt;key&gt;&lt;/key&gt;&lt;name&gt;&lt;/name&gt;&lt;email&gt;&lt;/email&gt;&lt;/endpoint&gt;&#10;"/>
  <p:tag name="ISPRING_PRESENTATION_TITLE" val="PowerPoint 演示文稿"/>
</p:tagLst>
</file>

<file path=ppt/tags/tag2.xml><?xml version="1.0" encoding="utf-8"?>
<p:tagLst xmlns:p="http://schemas.openxmlformats.org/presentationml/2006/main">
  <p:tag name="PA" val="v5.2.4"/>
</p:tagLst>
</file>

<file path=ppt/tags/tag3.xml><?xml version="1.0" encoding="utf-8"?>
<p:tagLst xmlns:p="http://schemas.openxmlformats.org/presentationml/2006/main">
  <p:tag name="PA" val="v5.2.4"/>
</p:tagLst>
</file>

<file path=ppt/tags/tag4.xml><?xml version="1.0" encoding="utf-8"?>
<p:tagLst xmlns:p="http://schemas.openxmlformats.org/presentationml/2006/main">
  <p:tag name="PA" val="v5.2.4"/>
</p:tagLst>
</file>

<file path=ppt/tags/tag5.xml><?xml version="1.0" encoding="utf-8"?>
<p:tagLst xmlns:p="http://schemas.openxmlformats.org/presentationml/2006/main">
  <p:tag name="PA" val="v5.2.4"/>
</p:tagLst>
</file>

<file path=ppt/tags/tag6.xml><?xml version="1.0" encoding="utf-8"?>
<p:tagLst xmlns:p="http://schemas.openxmlformats.org/presentationml/2006/main">
  <p:tag name="PA" val="v5.2.7"/>
</p:tagLst>
</file>

<file path=ppt/tags/tag7.xml><?xml version="1.0" encoding="utf-8"?>
<p:tagLst xmlns:p="http://schemas.openxmlformats.org/presentationml/2006/main">
  <p:tag name="PA" val="v5.2.7"/>
</p:tagLst>
</file>

<file path=ppt/tags/tag8.xml><?xml version="1.0" encoding="utf-8"?>
<p:tagLst xmlns:p="http://schemas.openxmlformats.org/presentationml/2006/main">
  <p:tag name="PA" val="v5.2.7"/>
  <p:tag name="RESOURCELIBID_ANIM" val="451"/>
</p:tagLst>
</file>

<file path=ppt/tags/tag9.xml><?xml version="1.0" encoding="utf-8"?>
<p:tagLst xmlns:p="http://schemas.openxmlformats.org/presentationml/2006/main">
  <p:tag name="PA" val="v5.2.7"/>
  <p:tag name="RESOURCELIBID_ANIM" val="451"/>
</p:tagLst>
</file>

<file path=ppt/theme/theme1.xml><?xml version="1.0" encoding="utf-8"?>
<a:theme xmlns:a="http://schemas.openxmlformats.org/drawingml/2006/main" name="第一PPT，www.1ppt.com">
  <a:themeElements>
    <a:clrScheme name="自定义 715">
      <a:dk1>
        <a:srgbClr val="161615"/>
      </a:dk1>
      <a:lt1>
        <a:srgbClr val="161615"/>
      </a:lt1>
      <a:dk2>
        <a:srgbClr val="161615"/>
      </a:dk2>
      <a:lt2>
        <a:srgbClr val="161615"/>
      </a:lt2>
      <a:accent1>
        <a:srgbClr val="FFBA53"/>
      </a:accent1>
      <a:accent2>
        <a:srgbClr val="D94848"/>
      </a:accent2>
      <a:accent3>
        <a:srgbClr val="FFFFFF"/>
      </a:accent3>
      <a:accent4>
        <a:srgbClr val="FFEA7B"/>
      </a:accent4>
      <a:accent5>
        <a:srgbClr val="FFC000"/>
      </a:accent5>
      <a:accent6>
        <a:srgbClr val="161615"/>
      </a:accent6>
      <a:hlink>
        <a:srgbClr val="C00000"/>
      </a:hlink>
      <a:folHlink>
        <a:srgbClr val="DEDEDD"/>
      </a:folHlink>
    </a:clrScheme>
    <a:fontScheme name="jv2mcme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jv2mcme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2939</Words>
  <Application>WPS 演示</Application>
  <PresentationFormat>自定义</PresentationFormat>
  <Paragraphs>193</Paragraphs>
  <Slides>13</Slides>
  <Notes>11</Notes>
  <HiddenSlides>0</HiddenSlides>
  <MMClips>0</MMClips>
  <ScaleCrop>false</ScaleCrop>
  <HeadingPairs>
    <vt:vector size="6" baseType="variant">
      <vt:variant>
        <vt:lpstr>已用的字体</vt:lpstr>
      </vt:variant>
      <vt:variant>
        <vt:i4>14</vt:i4>
      </vt:variant>
      <vt:variant>
        <vt:lpstr>主题</vt:lpstr>
      </vt:variant>
      <vt:variant>
        <vt:i4>3</vt:i4>
      </vt:variant>
      <vt:variant>
        <vt:lpstr>幻灯片标题</vt:lpstr>
      </vt:variant>
      <vt:variant>
        <vt:i4>13</vt:i4>
      </vt:variant>
    </vt:vector>
  </HeadingPairs>
  <TitlesOfParts>
    <vt:vector size="30" baseType="lpstr">
      <vt:lpstr>Arial</vt:lpstr>
      <vt:lpstr>宋体</vt:lpstr>
      <vt:lpstr>Wingdings</vt:lpstr>
      <vt:lpstr>微软雅黑</vt:lpstr>
      <vt:lpstr>仿宋_GB2312</vt:lpstr>
      <vt:lpstr>汉仪雅酷黑 75W</vt:lpstr>
      <vt:lpstr>黑体</vt:lpstr>
      <vt:lpstr>Calibri</vt:lpstr>
      <vt:lpstr>Calibri</vt:lpstr>
      <vt:lpstr>楷体_GB2312</vt:lpstr>
      <vt:lpstr>Source Han Sans CN Normal</vt:lpstr>
      <vt:lpstr>MS UI Gothic</vt:lpstr>
      <vt:lpstr>思源黑体</vt:lpstr>
      <vt:lpstr>Arial Unicode MS</vt:lpstr>
      <vt:lpstr>第一PPT，www.1ppt.com</vt:lpstr>
      <vt:lpstr>第一PPT，www.1ppt.com </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Manager>第一PPT</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劳动法</dc:title>
  <dc:creator>第一PPT</dc:creator>
  <cp:keywords>www.1ppt.com</cp:keywords>
  <dc:description>www.1ppt.com</dc:description>
  <cp:lastModifiedBy>郭志强</cp:lastModifiedBy>
  <cp:revision>1125</cp:revision>
  <dcterms:created xsi:type="dcterms:W3CDTF">2013-01-25T01:44:00Z</dcterms:created>
  <dcterms:modified xsi:type="dcterms:W3CDTF">2021-07-07T00:53:21Z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2052-11.8.2.10393</vt:lpwstr>
  </property>
</Properties>
</file>